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0.jpg" ContentType="image/jpg"/>
  <Override PartName="/ppt/media/image12.jpg" ContentType="image/jpg"/>
  <Override PartName="/ppt/media/image13.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75" r:id="rId3"/>
    <p:sldId id="369" r:id="rId4"/>
    <p:sldId id="385" r:id="rId5"/>
    <p:sldId id="366" r:id="rId6"/>
    <p:sldId id="367" r:id="rId7"/>
    <p:sldId id="278" r:id="rId8"/>
    <p:sldId id="328" r:id="rId9"/>
    <p:sldId id="330" r:id="rId10"/>
    <p:sldId id="348" r:id="rId11"/>
    <p:sldId id="372" r:id="rId12"/>
    <p:sldId id="277" r:id="rId13"/>
    <p:sldId id="373" r:id="rId14"/>
    <p:sldId id="268" r:id="rId15"/>
    <p:sldId id="374" r:id="rId16"/>
    <p:sldId id="261" r:id="rId17"/>
    <p:sldId id="272" r:id="rId18"/>
    <p:sldId id="300" r:id="rId19"/>
    <p:sldId id="383" r:id="rId20"/>
    <p:sldId id="384" r:id="rId21"/>
    <p:sldId id="362" r:id="rId22"/>
    <p:sldId id="363" r:id="rId23"/>
    <p:sldId id="316" r:id="rId24"/>
    <p:sldId id="326" r:id="rId25"/>
    <p:sldId id="364" r:id="rId26"/>
    <p:sldId id="346" r:id="rId27"/>
    <p:sldId id="322" r:id="rId28"/>
    <p:sldId id="324" r:id="rId29"/>
    <p:sldId id="276" r:id="rId30"/>
    <p:sldId id="279" r:id="rId31"/>
    <p:sldId id="336" r:id="rId32"/>
    <p:sldId id="344" r:id="rId33"/>
    <p:sldId id="332" r:id="rId34"/>
    <p:sldId id="342" r:id="rId35"/>
    <p:sldId id="338" r:id="rId36"/>
    <p:sldId id="340" r:id="rId37"/>
    <p:sldId id="284" r:id="rId38"/>
    <p:sldId id="288" r:id="rId39"/>
    <p:sldId id="289" r:id="rId40"/>
    <p:sldId id="263" r:id="rId41"/>
    <p:sldId id="264" r:id="rId42"/>
    <p:sldId id="265" r:id="rId43"/>
    <p:sldId id="266" r:id="rId44"/>
    <p:sldId id="285" r:id="rId45"/>
    <p:sldId id="286" r:id="rId46"/>
    <p:sldId id="313" r:id="rId47"/>
    <p:sldId id="294" r:id="rId48"/>
    <p:sldId id="295" r:id="rId49"/>
    <p:sldId id="333" r:id="rId50"/>
    <p:sldId id="293" r:id="rId51"/>
    <p:sldId id="297" r:id="rId52"/>
    <p:sldId id="298" r:id="rId53"/>
    <p:sldId id="301" r:id="rId54"/>
    <p:sldId id="354" r:id="rId55"/>
    <p:sldId id="306" r:id="rId56"/>
    <p:sldId id="307" r:id="rId57"/>
    <p:sldId id="378" r:id="rId58"/>
    <p:sldId id="379" r:id="rId59"/>
    <p:sldId id="381" r:id="rId60"/>
    <p:sldId id="282" r:id="rId61"/>
    <p:sldId id="303" r:id="rId62"/>
    <p:sldId id="382" r:id="rId63"/>
    <p:sldId id="358" r:id="rId64"/>
    <p:sldId id="356" r:id="rId65"/>
    <p:sldId id="360" r:id="rId66"/>
    <p:sldId id="308" r:id="rId67"/>
    <p:sldId id="334" r:id="rId68"/>
    <p:sldId id="352" r:id="rId69"/>
    <p:sldId id="361" r:id="rId70"/>
    <p:sldId id="310" r:id="rId71"/>
    <p:sldId id="309" r:id="rId72"/>
    <p:sldId id="311" r:id="rId73"/>
    <p:sldId id="312" r:id="rId74"/>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74"/>
  </p:normalViewPr>
  <p:slideViewPr>
    <p:cSldViewPr>
      <p:cViewPr varScale="1">
        <p:scale>
          <a:sx n="81" d="100"/>
          <a:sy n="81" d="100"/>
        </p:scale>
        <p:origin x="144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351A3-41CD-451F-A16C-3F46BF4010F9}" type="datetimeFigureOut">
              <a:rPr lang="pt-BR" smtClean="0"/>
              <a:t>21/06/2019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7130D-48EF-42BE-B305-846F5A5749BE}" type="slidenum">
              <a:rPr lang="pt-BR" smtClean="0"/>
              <a:t>‹nº›</a:t>
            </a:fld>
            <a:endParaRPr lang="pt-BR"/>
          </a:p>
        </p:txBody>
      </p:sp>
    </p:spTree>
    <p:extLst>
      <p:ext uri="{BB962C8B-B14F-4D97-AF65-F5344CB8AC3E}">
        <p14:creationId xmlns:p14="http://schemas.microsoft.com/office/powerpoint/2010/main" val="379788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A86197-4820-43D0-9597-7E56A68E6190}" type="slidenum">
              <a:rPr lang="pt-BR" altLang="pt-BR" smtClean="0"/>
              <a:pPr/>
              <a:t>2</a:t>
            </a:fld>
            <a:endParaRPr lang="pt-BR" altLang="pt-BR"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24768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1252009-4757-4509-A646-0CFD445461C9}" type="slidenum">
              <a:rPr lang="pt-BR" smtClean="0"/>
              <a:t>6</a:t>
            </a:fld>
            <a:endParaRPr lang="pt-BR"/>
          </a:p>
        </p:txBody>
      </p:sp>
    </p:spTree>
    <p:extLst>
      <p:ext uri="{BB962C8B-B14F-4D97-AF65-F5344CB8AC3E}">
        <p14:creationId xmlns:p14="http://schemas.microsoft.com/office/powerpoint/2010/main" val="397328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F76F29-AEE1-456D-8F04-45333FC92020}" type="slidenum">
              <a:rPr lang="pt-BR" smtClean="0"/>
              <a:pPr/>
              <a:t>26</a:t>
            </a:fld>
            <a:endParaRPr lang="pt-BR" smtClean="0"/>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latin typeface="Arial" panose="020B0604020202020204" pitchFamily="34" charset="0"/>
            </a:endParaRPr>
          </a:p>
        </p:txBody>
      </p:sp>
    </p:spTree>
    <p:extLst>
      <p:ext uri="{BB962C8B-B14F-4D97-AF65-F5344CB8AC3E}">
        <p14:creationId xmlns:p14="http://schemas.microsoft.com/office/powerpoint/2010/main" val="108301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163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762A51-F08C-42BD-BEB3-454FD97D58DB}" type="slidenum">
              <a:rPr lang="pt-BR" altLang="pt-BR" smtClean="0">
                <a:ea typeface="MS PGothic" panose="020B0600070205080204" pitchFamily="34" charset="-128"/>
              </a:rPr>
              <a:pPr/>
              <a:t>27</a:t>
            </a:fld>
            <a:endParaRPr lang="pt-BR" altLang="pt-BR" smtClean="0">
              <a:ea typeface="MS PGothic" panose="020B0600070205080204" pitchFamily="34" charset="-128"/>
            </a:endParaRPr>
          </a:p>
        </p:txBody>
      </p:sp>
    </p:spTree>
    <p:extLst>
      <p:ext uri="{BB962C8B-B14F-4D97-AF65-F5344CB8AC3E}">
        <p14:creationId xmlns:p14="http://schemas.microsoft.com/office/powerpoint/2010/main" val="261448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184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A04452-2D0C-4B0A-8A90-AF4375E9EFC1}" type="slidenum">
              <a:rPr lang="pt-BR" altLang="pt-BR" smtClean="0">
                <a:ea typeface="MS PGothic" panose="020B0600070205080204" pitchFamily="34" charset="-128"/>
              </a:rPr>
              <a:pPr/>
              <a:t>28</a:t>
            </a:fld>
            <a:endParaRPr lang="pt-BR" altLang="pt-BR" smtClean="0">
              <a:ea typeface="MS PGothic" panose="020B0600070205080204" pitchFamily="34" charset="-128"/>
            </a:endParaRPr>
          </a:p>
        </p:txBody>
      </p:sp>
    </p:spTree>
    <p:extLst>
      <p:ext uri="{BB962C8B-B14F-4D97-AF65-F5344CB8AC3E}">
        <p14:creationId xmlns:p14="http://schemas.microsoft.com/office/powerpoint/2010/main" val="2132432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357130D-48EF-42BE-B305-846F5A5749BE}" type="slidenum">
              <a:rPr lang="pt-BR" smtClean="0"/>
              <a:t>43</a:t>
            </a:fld>
            <a:endParaRPr lang="pt-BR"/>
          </a:p>
        </p:txBody>
      </p:sp>
    </p:spTree>
    <p:extLst>
      <p:ext uri="{BB962C8B-B14F-4D97-AF65-F5344CB8AC3E}">
        <p14:creationId xmlns:p14="http://schemas.microsoft.com/office/powerpoint/2010/main" val="381386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94F45BD2-F1B1-4EE3-9DF1-EE103414A371}"/>
              </a:ext>
            </a:extLst>
          </p:cNvPr>
          <p:cNvSpPr>
            <a:spLocks noGrp="1"/>
          </p:cNvSpPr>
          <p:nvPr>
            <p:ph type="dt" sz="half" idx="10"/>
          </p:nvPr>
        </p:nvSpPr>
        <p:spPr/>
        <p:txBody>
          <a:bodyPr/>
          <a:lstStyle>
            <a:lvl1pPr>
              <a:defRPr/>
            </a:lvl1pPr>
          </a:lstStyle>
          <a:p>
            <a:pPr>
              <a:defRPr/>
            </a:pPr>
            <a:fld id="{BD1C7A81-89E3-4EA4-B3F7-D77BA74A7023}" type="datetimeFigureOut">
              <a:rPr lang="pt-BR" altLang="en-US"/>
              <a:pPr>
                <a:defRPr/>
              </a:pPr>
              <a:t>21/06/2019</a:t>
            </a:fld>
            <a:endParaRPr lang="pt-BR" altLang="en-US"/>
          </a:p>
        </p:txBody>
      </p:sp>
      <p:sp>
        <p:nvSpPr>
          <p:cNvPr id="5" name="Espaço Reservado para Rodapé 4">
            <a:extLst>
              <a:ext uri="{FF2B5EF4-FFF2-40B4-BE49-F238E27FC236}">
                <a16:creationId xmlns:a16="http://schemas.microsoft.com/office/drawing/2014/main" xmlns="" id="{F7D8DEDA-C0F6-4FA5-A442-0E3510F40924}"/>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xmlns="" id="{DEEF4778-7E85-4C50-9E8A-47B391DDE8F4}"/>
              </a:ext>
            </a:extLst>
          </p:cNvPr>
          <p:cNvSpPr>
            <a:spLocks noGrp="1"/>
          </p:cNvSpPr>
          <p:nvPr>
            <p:ph type="sldNum" sz="quarter" idx="12"/>
          </p:nvPr>
        </p:nvSpPr>
        <p:spPr/>
        <p:txBody>
          <a:bodyPr/>
          <a:lstStyle>
            <a:lvl1pPr>
              <a:defRPr/>
            </a:lvl1pPr>
          </a:lstStyle>
          <a:p>
            <a:fld id="{68B315E4-3411-42DF-92BE-567163BB9546}" type="slidenum">
              <a:rPr lang="pt-BR" altLang="en-US"/>
              <a:pPr/>
              <a:t>‹nº›</a:t>
            </a:fld>
            <a:endParaRPr lang="pt-BR" altLang="en-US"/>
          </a:p>
        </p:txBody>
      </p:sp>
    </p:spTree>
    <p:extLst>
      <p:ext uri="{BB962C8B-B14F-4D97-AF65-F5344CB8AC3E}">
        <p14:creationId xmlns:p14="http://schemas.microsoft.com/office/powerpoint/2010/main" val="176706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2E2BA9F5-77D2-4DCD-A1E0-8FDF6179E4D1}"/>
              </a:ext>
            </a:extLst>
          </p:cNvPr>
          <p:cNvSpPr>
            <a:spLocks noGrp="1"/>
          </p:cNvSpPr>
          <p:nvPr>
            <p:ph type="dt" sz="half" idx="10"/>
          </p:nvPr>
        </p:nvSpPr>
        <p:spPr/>
        <p:txBody>
          <a:bodyPr/>
          <a:lstStyle>
            <a:lvl1pPr>
              <a:defRPr/>
            </a:lvl1pPr>
          </a:lstStyle>
          <a:p>
            <a:pPr>
              <a:defRPr/>
            </a:pPr>
            <a:fld id="{3752E026-A7CB-4DDB-8B88-D0D3D45F619E}" type="datetimeFigureOut">
              <a:rPr lang="pt-BR" altLang="en-US"/>
              <a:pPr>
                <a:defRPr/>
              </a:pPr>
              <a:t>21/06/2019</a:t>
            </a:fld>
            <a:endParaRPr lang="pt-BR" altLang="en-US"/>
          </a:p>
        </p:txBody>
      </p:sp>
      <p:sp>
        <p:nvSpPr>
          <p:cNvPr id="5" name="Espaço Reservado para Rodapé 4">
            <a:extLst>
              <a:ext uri="{FF2B5EF4-FFF2-40B4-BE49-F238E27FC236}">
                <a16:creationId xmlns:a16="http://schemas.microsoft.com/office/drawing/2014/main" xmlns="" id="{90DB71E9-7C79-4A26-8BCB-14D5D981DAE0}"/>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xmlns="" id="{32D77150-8666-4053-A724-D5C4DCB86C49}"/>
              </a:ext>
            </a:extLst>
          </p:cNvPr>
          <p:cNvSpPr>
            <a:spLocks noGrp="1"/>
          </p:cNvSpPr>
          <p:nvPr>
            <p:ph type="sldNum" sz="quarter" idx="12"/>
          </p:nvPr>
        </p:nvSpPr>
        <p:spPr/>
        <p:txBody>
          <a:bodyPr/>
          <a:lstStyle>
            <a:lvl1pPr>
              <a:defRPr/>
            </a:lvl1pPr>
          </a:lstStyle>
          <a:p>
            <a:fld id="{57BE523B-3FD8-406E-9D4F-9F845DF1E914}" type="slidenum">
              <a:rPr lang="pt-BR" altLang="en-US"/>
              <a:pPr/>
              <a:t>‹nº›</a:t>
            </a:fld>
            <a:endParaRPr lang="pt-BR" altLang="en-US"/>
          </a:p>
        </p:txBody>
      </p:sp>
    </p:spTree>
    <p:extLst>
      <p:ext uri="{BB962C8B-B14F-4D97-AF65-F5344CB8AC3E}">
        <p14:creationId xmlns:p14="http://schemas.microsoft.com/office/powerpoint/2010/main" val="424711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223DD07A-A057-4C18-9EFD-A49110C662EA}"/>
              </a:ext>
            </a:extLst>
          </p:cNvPr>
          <p:cNvSpPr>
            <a:spLocks noGrp="1"/>
          </p:cNvSpPr>
          <p:nvPr>
            <p:ph type="dt" sz="half" idx="10"/>
          </p:nvPr>
        </p:nvSpPr>
        <p:spPr/>
        <p:txBody>
          <a:bodyPr/>
          <a:lstStyle>
            <a:lvl1pPr>
              <a:defRPr/>
            </a:lvl1pPr>
          </a:lstStyle>
          <a:p>
            <a:pPr>
              <a:defRPr/>
            </a:pPr>
            <a:fld id="{D31249B7-52E6-40FA-A22B-70B4FF28F1C4}" type="datetimeFigureOut">
              <a:rPr lang="pt-BR" altLang="en-US"/>
              <a:pPr>
                <a:defRPr/>
              </a:pPr>
              <a:t>21/06/2019</a:t>
            </a:fld>
            <a:endParaRPr lang="pt-BR" altLang="en-US"/>
          </a:p>
        </p:txBody>
      </p:sp>
      <p:sp>
        <p:nvSpPr>
          <p:cNvPr id="5" name="Espaço Reservado para Rodapé 4">
            <a:extLst>
              <a:ext uri="{FF2B5EF4-FFF2-40B4-BE49-F238E27FC236}">
                <a16:creationId xmlns:a16="http://schemas.microsoft.com/office/drawing/2014/main" xmlns="" id="{B6F0B2C8-C5B4-4771-8768-F8433F7C7A7D}"/>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xmlns="" id="{09C4DFD2-89D0-4AFA-A8B8-C349187C6EC4}"/>
              </a:ext>
            </a:extLst>
          </p:cNvPr>
          <p:cNvSpPr>
            <a:spLocks noGrp="1"/>
          </p:cNvSpPr>
          <p:nvPr>
            <p:ph type="sldNum" sz="quarter" idx="12"/>
          </p:nvPr>
        </p:nvSpPr>
        <p:spPr/>
        <p:txBody>
          <a:bodyPr/>
          <a:lstStyle>
            <a:lvl1pPr>
              <a:defRPr/>
            </a:lvl1pPr>
          </a:lstStyle>
          <a:p>
            <a:fld id="{AAA536AF-6048-413A-9C16-02DFCE2AE635}" type="slidenum">
              <a:rPr lang="pt-BR" altLang="en-US"/>
              <a:pPr/>
              <a:t>‹nº›</a:t>
            </a:fld>
            <a:endParaRPr lang="pt-BR" altLang="en-US"/>
          </a:p>
        </p:txBody>
      </p:sp>
    </p:spTree>
    <p:extLst>
      <p:ext uri="{BB962C8B-B14F-4D97-AF65-F5344CB8AC3E}">
        <p14:creationId xmlns:p14="http://schemas.microsoft.com/office/powerpoint/2010/main" val="414588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Malgun Gothic"/>
                <a:cs typeface="Malgun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6884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BF70B750-8EEF-4C39-BBB6-CB0136736564}"/>
              </a:ext>
            </a:extLst>
          </p:cNvPr>
          <p:cNvSpPr>
            <a:spLocks noGrp="1"/>
          </p:cNvSpPr>
          <p:nvPr>
            <p:ph type="dt" sz="half" idx="10"/>
          </p:nvPr>
        </p:nvSpPr>
        <p:spPr/>
        <p:txBody>
          <a:bodyPr/>
          <a:lstStyle>
            <a:lvl1pPr>
              <a:defRPr/>
            </a:lvl1pPr>
          </a:lstStyle>
          <a:p>
            <a:pPr>
              <a:defRPr/>
            </a:pPr>
            <a:fld id="{9F7EE09D-253D-44C8-8797-FA1B83E781AC}" type="datetimeFigureOut">
              <a:rPr lang="pt-BR" altLang="en-US"/>
              <a:pPr>
                <a:defRPr/>
              </a:pPr>
              <a:t>21/06/2019</a:t>
            </a:fld>
            <a:endParaRPr lang="pt-BR" altLang="en-US"/>
          </a:p>
        </p:txBody>
      </p:sp>
      <p:sp>
        <p:nvSpPr>
          <p:cNvPr id="5" name="Espaço Reservado para Rodapé 4">
            <a:extLst>
              <a:ext uri="{FF2B5EF4-FFF2-40B4-BE49-F238E27FC236}">
                <a16:creationId xmlns:a16="http://schemas.microsoft.com/office/drawing/2014/main" xmlns="" id="{1B3D4AF6-97F6-4A40-8AEA-E6B5BFB81A96}"/>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xmlns="" id="{222EAA7E-017C-45E1-94A7-C7094CD2D829}"/>
              </a:ext>
            </a:extLst>
          </p:cNvPr>
          <p:cNvSpPr>
            <a:spLocks noGrp="1"/>
          </p:cNvSpPr>
          <p:nvPr>
            <p:ph type="sldNum" sz="quarter" idx="12"/>
          </p:nvPr>
        </p:nvSpPr>
        <p:spPr/>
        <p:txBody>
          <a:bodyPr/>
          <a:lstStyle>
            <a:lvl1pPr>
              <a:defRPr/>
            </a:lvl1pPr>
          </a:lstStyle>
          <a:p>
            <a:fld id="{AD440F75-BB7A-40C1-9BB0-488C26431A0F}" type="slidenum">
              <a:rPr lang="pt-BR" altLang="en-US"/>
              <a:pPr/>
              <a:t>‹nº›</a:t>
            </a:fld>
            <a:endParaRPr lang="pt-BR" altLang="en-US"/>
          </a:p>
        </p:txBody>
      </p:sp>
    </p:spTree>
    <p:extLst>
      <p:ext uri="{BB962C8B-B14F-4D97-AF65-F5344CB8AC3E}">
        <p14:creationId xmlns:p14="http://schemas.microsoft.com/office/powerpoint/2010/main" val="58314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xmlns="" id="{B2854809-B6E0-40B6-BC48-16EAFE2FA136}"/>
              </a:ext>
            </a:extLst>
          </p:cNvPr>
          <p:cNvSpPr>
            <a:spLocks noGrp="1"/>
          </p:cNvSpPr>
          <p:nvPr>
            <p:ph type="dt" sz="half" idx="10"/>
          </p:nvPr>
        </p:nvSpPr>
        <p:spPr/>
        <p:txBody>
          <a:bodyPr/>
          <a:lstStyle>
            <a:lvl1pPr>
              <a:defRPr/>
            </a:lvl1pPr>
          </a:lstStyle>
          <a:p>
            <a:pPr>
              <a:defRPr/>
            </a:pPr>
            <a:fld id="{980E842D-90AF-4758-AD90-3B6CFDE2941F}" type="datetimeFigureOut">
              <a:rPr lang="pt-BR" altLang="en-US"/>
              <a:pPr>
                <a:defRPr/>
              </a:pPr>
              <a:t>21/06/2019</a:t>
            </a:fld>
            <a:endParaRPr lang="pt-BR" altLang="en-US"/>
          </a:p>
        </p:txBody>
      </p:sp>
      <p:sp>
        <p:nvSpPr>
          <p:cNvPr id="5" name="Espaço Reservado para Rodapé 4">
            <a:extLst>
              <a:ext uri="{FF2B5EF4-FFF2-40B4-BE49-F238E27FC236}">
                <a16:creationId xmlns:a16="http://schemas.microsoft.com/office/drawing/2014/main" xmlns="" id="{37C273B8-EC16-4E1A-8F6C-DBD3678265B2}"/>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xmlns="" id="{0B95118B-89E1-46AF-892E-5CF208BB87C6}"/>
              </a:ext>
            </a:extLst>
          </p:cNvPr>
          <p:cNvSpPr>
            <a:spLocks noGrp="1"/>
          </p:cNvSpPr>
          <p:nvPr>
            <p:ph type="sldNum" sz="quarter" idx="12"/>
          </p:nvPr>
        </p:nvSpPr>
        <p:spPr/>
        <p:txBody>
          <a:bodyPr/>
          <a:lstStyle>
            <a:lvl1pPr>
              <a:defRPr/>
            </a:lvl1pPr>
          </a:lstStyle>
          <a:p>
            <a:fld id="{6BA00494-B34D-4320-80CC-A1318576CF76}" type="slidenum">
              <a:rPr lang="pt-BR" altLang="en-US"/>
              <a:pPr/>
              <a:t>‹nº›</a:t>
            </a:fld>
            <a:endParaRPr lang="pt-BR" altLang="en-US"/>
          </a:p>
        </p:txBody>
      </p:sp>
    </p:spTree>
    <p:extLst>
      <p:ext uri="{BB962C8B-B14F-4D97-AF65-F5344CB8AC3E}">
        <p14:creationId xmlns:p14="http://schemas.microsoft.com/office/powerpoint/2010/main" val="157461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xmlns="" id="{6BACEA5A-8ED8-4CE7-9297-B6A68D8CF459}"/>
              </a:ext>
            </a:extLst>
          </p:cNvPr>
          <p:cNvSpPr>
            <a:spLocks noGrp="1"/>
          </p:cNvSpPr>
          <p:nvPr>
            <p:ph type="dt" sz="half" idx="10"/>
          </p:nvPr>
        </p:nvSpPr>
        <p:spPr/>
        <p:txBody>
          <a:bodyPr/>
          <a:lstStyle>
            <a:lvl1pPr>
              <a:defRPr/>
            </a:lvl1pPr>
          </a:lstStyle>
          <a:p>
            <a:pPr>
              <a:defRPr/>
            </a:pPr>
            <a:fld id="{285DA9D7-0518-4D0C-AEC9-6CF1D55FD568}" type="datetimeFigureOut">
              <a:rPr lang="pt-BR" altLang="en-US"/>
              <a:pPr>
                <a:defRPr/>
              </a:pPr>
              <a:t>21/06/2019</a:t>
            </a:fld>
            <a:endParaRPr lang="pt-BR" altLang="en-US"/>
          </a:p>
        </p:txBody>
      </p:sp>
      <p:sp>
        <p:nvSpPr>
          <p:cNvPr id="6" name="Espaço Reservado para Rodapé 4">
            <a:extLst>
              <a:ext uri="{FF2B5EF4-FFF2-40B4-BE49-F238E27FC236}">
                <a16:creationId xmlns:a16="http://schemas.microsoft.com/office/drawing/2014/main" xmlns="" id="{08B67791-A0B4-4C83-8227-B47021522EB1}"/>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xmlns="" id="{CB49EA13-AECE-490C-840B-DB5A5347356D}"/>
              </a:ext>
            </a:extLst>
          </p:cNvPr>
          <p:cNvSpPr>
            <a:spLocks noGrp="1"/>
          </p:cNvSpPr>
          <p:nvPr>
            <p:ph type="sldNum" sz="quarter" idx="12"/>
          </p:nvPr>
        </p:nvSpPr>
        <p:spPr/>
        <p:txBody>
          <a:bodyPr/>
          <a:lstStyle>
            <a:lvl1pPr>
              <a:defRPr/>
            </a:lvl1pPr>
          </a:lstStyle>
          <a:p>
            <a:fld id="{84245407-3891-4CC6-A89E-BFA654234263}" type="slidenum">
              <a:rPr lang="pt-BR" altLang="en-US"/>
              <a:pPr/>
              <a:t>‹nº›</a:t>
            </a:fld>
            <a:endParaRPr lang="pt-BR" altLang="en-US"/>
          </a:p>
        </p:txBody>
      </p:sp>
    </p:spTree>
    <p:extLst>
      <p:ext uri="{BB962C8B-B14F-4D97-AF65-F5344CB8AC3E}">
        <p14:creationId xmlns:p14="http://schemas.microsoft.com/office/powerpoint/2010/main" val="361051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xmlns="" id="{E508ACA0-8C9C-4100-AABD-826F0B92EE7E}"/>
              </a:ext>
            </a:extLst>
          </p:cNvPr>
          <p:cNvSpPr>
            <a:spLocks noGrp="1"/>
          </p:cNvSpPr>
          <p:nvPr>
            <p:ph type="dt" sz="half" idx="10"/>
          </p:nvPr>
        </p:nvSpPr>
        <p:spPr/>
        <p:txBody>
          <a:bodyPr/>
          <a:lstStyle>
            <a:lvl1pPr>
              <a:defRPr/>
            </a:lvl1pPr>
          </a:lstStyle>
          <a:p>
            <a:pPr>
              <a:defRPr/>
            </a:pPr>
            <a:fld id="{A929496C-E080-41EC-BF1C-CDD849CD1EC0}" type="datetimeFigureOut">
              <a:rPr lang="pt-BR" altLang="en-US"/>
              <a:pPr>
                <a:defRPr/>
              </a:pPr>
              <a:t>21/06/2019</a:t>
            </a:fld>
            <a:endParaRPr lang="pt-BR" altLang="en-US"/>
          </a:p>
        </p:txBody>
      </p:sp>
      <p:sp>
        <p:nvSpPr>
          <p:cNvPr id="8" name="Espaço Reservado para Rodapé 4">
            <a:extLst>
              <a:ext uri="{FF2B5EF4-FFF2-40B4-BE49-F238E27FC236}">
                <a16:creationId xmlns:a16="http://schemas.microsoft.com/office/drawing/2014/main" xmlns="" id="{1CC77727-1E4A-4AB3-AD80-B7C5C323A54E}"/>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xmlns="" id="{2F9151A9-8B38-4E2B-8235-04681F14CA7A}"/>
              </a:ext>
            </a:extLst>
          </p:cNvPr>
          <p:cNvSpPr>
            <a:spLocks noGrp="1"/>
          </p:cNvSpPr>
          <p:nvPr>
            <p:ph type="sldNum" sz="quarter" idx="12"/>
          </p:nvPr>
        </p:nvSpPr>
        <p:spPr/>
        <p:txBody>
          <a:bodyPr/>
          <a:lstStyle>
            <a:lvl1pPr>
              <a:defRPr/>
            </a:lvl1pPr>
          </a:lstStyle>
          <a:p>
            <a:fld id="{8E5BE710-D5D0-4FAC-92A6-3190BEC929FE}" type="slidenum">
              <a:rPr lang="pt-BR" altLang="en-US"/>
              <a:pPr/>
              <a:t>‹nº›</a:t>
            </a:fld>
            <a:endParaRPr lang="pt-BR" altLang="en-US"/>
          </a:p>
        </p:txBody>
      </p:sp>
    </p:spTree>
    <p:extLst>
      <p:ext uri="{BB962C8B-B14F-4D97-AF65-F5344CB8AC3E}">
        <p14:creationId xmlns:p14="http://schemas.microsoft.com/office/powerpoint/2010/main" val="131028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xmlns="" id="{09BC4AFD-F406-4DD3-98E3-4322ABB7CF16}"/>
              </a:ext>
            </a:extLst>
          </p:cNvPr>
          <p:cNvSpPr>
            <a:spLocks noGrp="1"/>
          </p:cNvSpPr>
          <p:nvPr>
            <p:ph type="dt" sz="half" idx="10"/>
          </p:nvPr>
        </p:nvSpPr>
        <p:spPr/>
        <p:txBody>
          <a:bodyPr/>
          <a:lstStyle>
            <a:lvl1pPr>
              <a:defRPr/>
            </a:lvl1pPr>
          </a:lstStyle>
          <a:p>
            <a:pPr>
              <a:defRPr/>
            </a:pPr>
            <a:fld id="{2F653E42-D85A-4739-98FA-00F279429C46}" type="datetimeFigureOut">
              <a:rPr lang="pt-BR" altLang="en-US"/>
              <a:pPr>
                <a:defRPr/>
              </a:pPr>
              <a:t>21/06/2019</a:t>
            </a:fld>
            <a:endParaRPr lang="pt-BR" altLang="en-US"/>
          </a:p>
        </p:txBody>
      </p:sp>
      <p:sp>
        <p:nvSpPr>
          <p:cNvPr id="4" name="Espaço Reservado para Rodapé 4">
            <a:extLst>
              <a:ext uri="{FF2B5EF4-FFF2-40B4-BE49-F238E27FC236}">
                <a16:creationId xmlns:a16="http://schemas.microsoft.com/office/drawing/2014/main" xmlns="" id="{E50D832F-1345-4CCF-983B-B9231094E5DD}"/>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xmlns="" id="{1CE24BF9-020B-47ED-B387-A1976A4FDC92}"/>
              </a:ext>
            </a:extLst>
          </p:cNvPr>
          <p:cNvSpPr>
            <a:spLocks noGrp="1"/>
          </p:cNvSpPr>
          <p:nvPr>
            <p:ph type="sldNum" sz="quarter" idx="12"/>
          </p:nvPr>
        </p:nvSpPr>
        <p:spPr/>
        <p:txBody>
          <a:bodyPr/>
          <a:lstStyle>
            <a:lvl1pPr>
              <a:defRPr/>
            </a:lvl1pPr>
          </a:lstStyle>
          <a:p>
            <a:fld id="{C8FBF6E9-ABFF-497D-91C4-67CED5D926B0}" type="slidenum">
              <a:rPr lang="pt-BR" altLang="en-US"/>
              <a:pPr/>
              <a:t>‹nº›</a:t>
            </a:fld>
            <a:endParaRPr lang="pt-BR" altLang="en-US"/>
          </a:p>
        </p:txBody>
      </p:sp>
    </p:spTree>
    <p:extLst>
      <p:ext uri="{BB962C8B-B14F-4D97-AF65-F5344CB8AC3E}">
        <p14:creationId xmlns:p14="http://schemas.microsoft.com/office/powerpoint/2010/main" val="232175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xmlns="" id="{839EF20B-B708-412F-A797-D783C6363D0F}"/>
              </a:ext>
            </a:extLst>
          </p:cNvPr>
          <p:cNvSpPr>
            <a:spLocks noGrp="1"/>
          </p:cNvSpPr>
          <p:nvPr>
            <p:ph type="dt" sz="half" idx="10"/>
          </p:nvPr>
        </p:nvSpPr>
        <p:spPr/>
        <p:txBody>
          <a:bodyPr/>
          <a:lstStyle>
            <a:lvl1pPr>
              <a:defRPr/>
            </a:lvl1pPr>
          </a:lstStyle>
          <a:p>
            <a:pPr>
              <a:defRPr/>
            </a:pPr>
            <a:fld id="{2FBE6FDD-FEDE-4E2E-8F78-939D4AC491FC}" type="datetimeFigureOut">
              <a:rPr lang="pt-BR" altLang="en-US"/>
              <a:pPr>
                <a:defRPr/>
              </a:pPr>
              <a:t>21/06/2019</a:t>
            </a:fld>
            <a:endParaRPr lang="pt-BR" altLang="en-US"/>
          </a:p>
        </p:txBody>
      </p:sp>
      <p:sp>
        <p:nvSpPr>
          <p:cNvPr id="3" name="Espaço Reservado para Rodapé 4">
            <a:extLst>
              <a:ext uri="{FF2B5EF4-FFF2-40B4-BE49-F238E27FC236}">
                <a16:creationId xmlns:a16="http://schemas.microsoft.com/office/drawing/2014/main" xmlns="" id="{8D4FBA5E-680C-4736-8825-6E1B376AE8BC}"/>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xmlns="" id="{AC05D246-8AD3-4B72-8BEF-A83142C75A70}"/>
              </a:ext>
            </a:extLst>
          </p:cNvPr>
          <p:cNvSpPr>
            <a:spLocks noGrp="1"/>
          </p:cNvSpPr>
          <p:nvPr>
            <p:ph type="sldNum" sz="quarter" idx="12"/>
          </p:nvPr>
        </p:nvSpPr>
        <p:spPr/>
        <p:txBody>
          <a:bodyPr/>
          <a:lstStyle>
            <a:lvl1pPr>
              <a:defRPr/>
            </a:lvl1pPr>
          </a:lstStyle>
          <a:p>
            <a:fld id="{CDAA603E-4743-4CCE-9D4C-9361B67DF4F1}" type="slidenum">
              <a:rPr lang="pt-BR" altLang="en-US"/>
              <a:pPr/>
              <a:t>‹nº›</a:t>
            </a:fld>
            <a:endParaRPr lang="pt-BR" altLang="en-US"/>
          </a:p>
        </p:txBody>
      </p:sp>
    </p:spTree>
    <p:extLst>
      <p:ext uri="{BB962C8B-B14F-4D97-AF65-F5344CB8AC3E}">
        <p14:creationId xmlns:p14="http://schemas.microsoft.com/office/powerpoint/2010/main" val="197720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xmlns="" id="{0E1CFA5A-E867-4347-8CAA-780608479253}"/>
              </a:ext>
            </a:extLst>
          </p:cNvPr>
          <p:cNvSpPr>
            <a:spLocks noGrp="1"/>
          </p:cNvSpPr>
          <p:nvPr>
            <p:ph type="dt" sz="half" idx="10"/>
          </p:nvPr>
        </p:nvSpPr>
        <p:spPr/>
        <p:txBody>
          <a:bodyPr/>
          <a:lstStyle>
            <a:lvl1pPr>
              <a:defRPr/>
            </a:lvl1pPr>
          </a:lstStyle>
          <a:p>
            <a:pPr>
              <a:defRPr/>
            </a:pPr>
            <a:fld id="{BA16B5A5-DF50-4C22-AD06-F2C406F2100A}" type="datetimeFigureOut">
              <a:rPr lang="pt-BR" altLang="en-US"/>
              <a:pPr>
                <a:defRPr/>
              </a:pPr>
              <a:t>21/06/2019</a:t>
            </a:fld>
            <a:endParaRPr lang="pt-BR" altLang="en-US"/>
          </a:p>
        </p:txBody>
      </p:sp>
      <p:sp>
        <p:nvSpPr>
          <p:cNvPr id="6" name="Espaço Reservado para Rodapé 4">
            <a:extLst>
              <a:ext uri="{FF2B5EF4-FFF2-40B4-BE49-F238E27FC236}">
                <a16:creationId xmlns:a16="http://schemas.microsoft.com/office/drawing/2014/main" xmlns="" id="{E93ECB5B-26B6-4961-AE7D-319DD048B393}"/>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xmlns="" id="{A12C2E9B-59E5-4F50-8CD9-069C92EC08FC}"/>
              </a:ext>
            </a:extLst>
          </p:cNvPr>
          <p:cNvSpPr>
            <a:spLocks noGrp="1"/>
          </p:cNvSpPr>
          <p:nvPr>
            <p:ph type="sldNum" sz="quarter" idx="12"/>
          </p:nvPr>
        </p:nvSpPr>
        <p:spPr/>
        <p:txBody>
          <a:bodyPr/>
          <a:lstStyle>
            <a:lvl1pPr>
              <a:defRPr/>
            </a:lvl1pPr>
          </a:lstStyle>
          <a:p>
            <a:fld id="{4815421F-24AF-4A65-9F1A-B8FA9B15B302}" type="slidenum">
              <a:rPr lang="pt-BR" altLang="en-US"/>
              <a:pPr/>
              <a:t>‹nº›</a:t>
            </a:fld>
            <a:endParaRPr lang="pt-BR" altLang="en-US"/>
          </a:p>
        </p:txBody>
      </p:sp>
    </p:spTree>
    <p:extLst>
      <p:ext uri="{BB962C8B-B14F-4D97-AF65-F5344CB8AC3E}">
        <p14:creationId xmlns:p14="http://schemas.microsoft.com/office/powerpoint/2010/main" val="38027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xmlns="" id="{BB59BF22-F2EE-40AA-ADA2-A5FF86560274}"/>
              </a:ext>
            </a:extLst>
          </p:cNvPr>
          <p:cNvSpPr>
            <a:spLocks noGrp="1"/>
          </p:cNvSpPr>
          <p:nvPr>
            <p:ph type="dt" sz="half" idx="10"/>
          </p:nvPr>
        </p:nvSpPr>
        <p:spPr/>
        <p:txBody>
          <a:bodyPr/>
          <a:lstStyle>
            <a:lvl1pPr>
              <a:defRPr/>
            </a:lvl1pPr>
          </a:lstStyle>
          <a:p>
            <a:pPr>
              <a:defRPr/>
            </a:pPr>
            <a:fld id="{9A020089-F652-4858-8029-A22850C4E219}" type="datetimeFigureOut">
              <a:rPr lang="pt-BR" altLang="en-US"/>
              <a:pPr>
                <a:defRPr/>
              </a:pPr>
              <a:t>21/06/2019</a:t>
            </a:fld>
            <a:endParaRPr lang="pt-BR" altLang="en-US"/>
          </a:p>
        </p:txBody>
      </p:sp>
      <p:sp>
        <p:nvSpPr>
          <p:cNvPr id="6" name="Espaço Reservado para Rodapé 4">
            <a:extLst>
              <a:ext uri="{FF2B5EF4-FFF2-40B4-BE49-F238E27FC236}">
                <a16:creationId xmlns:a16="http://schemas.microsoft.com/office/drawing/2014/main" xmlns="" id="{8BCD564C-5460-4F8D-BA41-EDEA81A86277}"/>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xmlns="" id="{2C405FE2-5C5A-42BB-87F9-BC0D96FBF55F}"/>
              </a:ext>
            </a:extLst>
          </p:cNvPr>
          <p:cNvSpPr>
            <a:spLocks noGrp="1"/>
          </p:cNvSpPr>
          <p:nvPr>
            <p:ph type="sldNum" sz="quarter" idx="12"/>
          </p:nvPr>
        </p:nvSpPr>
        <p:spPr/>
        <p:txBody>
          <a:bodyPr/>
          <a:lstStyle>
            <a:lvl1pPr>
              <a:defRPr/>
            </a:lvl1pPr>
          </a:lstStyle>
          <a:p>
            <a:fld id="{DA77F00A-E924-41CD-9664-203956CB210C}" type="slidenum">
              <a:rPr lang="pt-BR" altLang="en-US"/>
              <a:pPr/>
              <a:t>‹nº›</a:t>
            </a:fld>
            <a:endParaRPr lang="pt-BR" altLang="en-US"/>
          </a:p>
        </p:txBody>
      </p:sp>
    </p:spTree>
    <p:extLst>
      <p:ext uri="{BB962C8B-B14F-4D97-AF65-F5344CB8AC3E}">
        <p14:creationId xmlns:p14="http://schemas.microsoft.com/office/powerpoint/2010/main" val="290412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xmlns="" id="{FA9BC5CB-3162-4735-821A-0E529D9A931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n-US"/>
              <a:t>Clique para editar o estilo do título mestre</a:t>
            </a:r>
          </a:p>
        </p:txBody>
      </p:sp>
      <p:sp>
        <p:nvSpPr>
          <p:cNvPr id="1027" name="Espaço Reservado para Texto 2">
            <a:extLst>
              <a:ext uri="{FF2B5EF4-FFF2-40B4-BE49-F238E27FC236}">
                <a16:creationId xmlns:a16="http://schemas.microsoft.com/office/drawing/2014/main" xmlns="" id="{0A8DC785-C742-4C26-895F-4A2BD792D9D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n-US"/>
              <a:t>Clique para editar os estilos do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4" name="Espaço Reservado para Data 3">
            <a:extLst>
              <a:ext uri="{FF2B5EF4-FFF2-40B4-BE49-F238E27FC236}">
                <a16:creationId xmlns:a16="http://schemas.microsoft.com/office/drawing/2014/main" xmlns="" id="{EBDC46A1-ADDB-451F-BD71-E52EF4DC36E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048A8C70-1B80-4C34-B39E-875195CBCD57}" type="datetimeFigureOut">
              <a:rPr lang="pt-BR" altLang="en-US"/>
              <a:pPr>
                <a:defRPr/>
              </a:pPr>
              <a:t>21/06/2019</a:t>
            </a:fld>
            <a:endParaRPr lang="pt-BR" altLang="en-US"/>
          </a:p>
        </p:txBody>
      </p:sp>
      <p:sp>
        <p:nvSpPr>
          <p:cNvPr id="5" name="Espaço Reservado para Rodapé 4">
            <a:extLst>
              <a:ext uri="{FF2B5EF4-FFF2-40B4-BE49-F238E27FC236}">
                <a16:creationId xmlns:a16="http://schemas.microsoft.com/office/drawing/2014/main" xmlns="" id="{2D24A081-8A0F-4D29-8542-E0C12C21384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xmlns="" id="{E977132F-8397-44EE-B877-B9FE53A3CC4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832ABFB7-20E2-4621-8F2D-6CEECBEBA22C}" type="slidenum">
              <a:rPr lang="pt-BR" altLang="en-US"/>
              <a:pPr/>
              <a:t>‹nº›</a:t>
            </a:fld>
            <a:endParaRPr lang="pt-B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cidades.gov.br/ultimas-" TargetMode="Externa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geodireito.com.br/index.php/2019/06/02/stf-determina-que-exercito-inicie-pericia-em-areas-objeto-de-litigio-entre-piaui-e-ceara/"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cartorioruibarbosa.com.br/" TargetMode="Externa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www.tjmt.jus.br/noticias/35863#.WX6FZbZv_IU"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ADBC8E3A-796B-4148-99DE-50B985A14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Retângulo 1"/>
          <p:cNvSpPr>
            <a:spLocks noChangeArrowheads="1"/>
          </p:cNvSpPr>
          <p:nvPr/>
        </p:nvSpPr>
        <p:spPr bwMode="auto">
          <a:xfrm>
            <a:off x="359569" y="2511028"/>
            <a:ext cx="8083154"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ct val="150000"/>
              </a:lnSpc>
            </a:pPr>
            <a:r>
              <a:rPr lang="pt-BR" dirty="0"/>
              <a:t> </a:t>
            </a:r>
            <a:r>
              <a:rPr lang="pt-BR" b="1" u="sng" dirty="0"/>
              <a:t>PROVIMENTO </a:t>
            </a:r>
            <a:r>
              <a:rPr lang="pt-BR" b="1" u="sng" dirty="0" smtClean="0"/>
              <a:t>031/2018 </a:t>
            </a:r>
            <a:r>
              <a:rPr lang="pt-BR" b="1" u="sng" dirty="0"/>
              <a:t>– CGJMT - § 10 do Art. </a:t>
            </a:r>
            <a:r>
              <a:rPr lang="pt-BR" b="1" u="sng" dirty="0" smtClean="0"/>
              <a:t>1.665 </a:t>
            </a:r>
            <a:endParaRPr lang="pt-BR" b="1" u="sng" dirty="0"/>
          </a:p>
          <a:p>
            <a:pPr algn="just">
              <a:lnSpc>
                <a:spcPct val="150000"/>
              </a:lnSpc>
            </a:pPr>
            <a:endParaRPr lang="pt-BR" b="1" dirty="0"/>
          </a:p>
          <a:p>
            <a:pPr algn="just">
              <a:lnSpc>
                <a:spcPct val="150000"/>
              </a:lnSpc>
            </a:pPr>
            <a:r>
              <a:rPr lang="pt-BR" i="1" dirty="0"/>
              <a:t>Nos procedimentos extrajudiciais de averbação de georreferenciamento em matrícula de título deslocado e/ou sobreposto, não serão aceitos excessos de área superiores a 10% (dez por cento) da área do imóvel constante da matrícula, salvo se comprovado, por justificativa técnica, que o excesso de área encontra-se inserido dentro dos limites da matrícula atual.</a:t>
            </a:r>
          </a:p>
        </p:txBody>
      </p:sp>
      <p:sp>
        <p:nvSpPr>
          <p:cNvPr id="101379" name="CaixaDeTexto 2"/>
          <p:cNvSpPr txBox="1">
            <a:spLocks noChangeArrowheads="1"/>
          </p:cNvSpPr>
          <p:nvPr/>
        </p:nvSpPr>
        <p:spPr bwMode="auto">
          <a:xfrm>
            <a:off x="0" y="1484784"/>
            <a:ext cx="9108281" cy="830997"/>
          </a:xfrm>
          <a:prstGeom prst="rect">
            <a:avLst/>
          </a:prstGeom>
          <a:noFill/>
          <a:ln>
            <a:noFill/>
          </a:ln>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sz="2400" b="1" dirty="0"/>
              <a:t>DA AVERBAÇÃO DO GEORREFERENCIAMENTO EM MATRÍCULA DE TÍTULO DESLOCADO E/OU SOBREPOSTO</a:t>
            </a:r>
          </a:p>
        </p:txBody>
      </p:sp>
    </p:spTree>
    <p:extLst>
      <p:ext uri="{BB962C8B-B14F-4D97-AF65-F5344CB8AC3E}">
        <p14:creationId xmlns:p14="http://schemas.microsoft.com/office/powerpoint/2010/main" val="1362235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p:cNvSpPr txBox="1">
            <a:spLocks noGrp="1"/>
          </p:cNvSpPr>
          <p:nvPr>
            <p:ph type="title"/>
          </p:nvPr>
        </p:nvSpPr>
        <p:spPr>
          <a:xfrm>
            <a:off x="976978" y="1222428"/>
            <a:ext cx="7251383" cy="425597"/>
          </a:xfrm>
          <a:prstGeom prst="rect">
            <a:avLst/>
          </a:prstGeom>
        </p:spPr>
        <p:txBody>
          <a:bodyPr vert="horz" wrap="square" lIns="0" tIns="10001" rIns="0" bIns="0" numCol="1" rtlCol="0" anchor="ctr" anchorCtr="0" compatLnSpc="1">
            <a:prstTxWarp prst="textNoShape">
              <a:avLst/>
            </a:prstTxWarp>
            <a:spAutoFit/>
          </a:bodyPr>
          <a:lstStyle/>
          <a:p>
            <a:pPr marL="9525">
              <a:spcBef>
                <a:spcPts val="79"/>
              </a:spcBef>
            </a:pPr>
            <a:r>
              <a:rPr sz="2700" spc="4" dirty="0">
                <a:solidFill>
                  <a:schemeClr val="tx1"/>
                </a:solidFill>
                <a:latin typeface="Arial"/>
                <a:cs typeface="Arial"/>
              </a:rPr>
              <a:t>CPI </a:t>
            </a:r>
            <a:r>
              <a:rPr sz="2700" spc="-26" dirty="0">
                <a:solidFill>
                  <a:schemeClr val="tx1"/>
                </a:solidFill>
                <a:latin typeface="Arial"/>
                <a:cs typeface="Arial"/>
              </a:rPr>
              <a:t>DAS </a:t>
            </a:r>
            <a:r>
              <a:rPr sz="2700" spc="-8" dirty="0">
                <a:solidFill>
                  <a:schemeClr val="tx1"/>
                </a:solidFill>
                <a:latin typeface="Arial"/>
                <a:cs typeface="Arial"/>
              </a:rPr>
              <a:t>TERRAS </a:t>
            </a:r>
            <a:r>
              <a:rPr sz="2700" spc="-11" dirty="0">
                <a:solidFill>
                  <a:schemeClr val="tx1"/>
                </a:solidFill>
                <a:latin typeface="Arial"/>
                <a:cs typeface="Arial"/>
              </a:rPr>
              <a:t>PÚBLICAS </a:t>
            </a:r>
            <a:r>
              <a:rPr sz="2700" spc="8" dirty="0">
                <a:solidFill>
                  <a:schemeClr val="tx1"/>
                </a:solidFill>
                <a:latin typeface="Arial"/>
                <a:cs typeface="Arial"/>
              </a:rPr>
              <a:t>DA</a:t>
            </a:r>
            <a:r>
              <a:rPr sz="2700" spc="-60" dirty="0">
                <a:solidFill>
                  <a:schemeClr val="tx1"/>
                </a:solidFill>
                <a:latin typeface="Arial"/>
                <a:cs typeface="Arial"/>
              </a:rPr>
              <a:t> </a:t>
            </a:r>
            <a:r>
              <a:rPr sz="2700" spc="-23" dirty="0">
                <a:solidFill>
                  <a:schemeClr val="tx1"/>
                </a:solidFill>
                <a:latin typeface="Arial"/>
                <a:cs typeface="Arial"/>
              </a:rPr>
              <a:t>AMAZÔNIA</a:t>
            </a:r>
            <a:endParaRPr sz="2700" dirty="0">
              <a:solidFill>
                <a:schemeClr val="tx1"/>
              </a:solidFill>
              <a:latin typeface="Arial"/>
              <a:cs typeface="Arial"/>
            </a:endParaRPr>
          </a:p>
        </p:txBody>
      </p:sp>
      <p:sp>
        <p:nvSpPr>
          <p:cNvPr id="4" name="object 4"/>
          <p:cNvSpPr/>
          <p:nvPr/>
        </p:nvSpPr>
        <p:spPr>
          <a:xfrm>
            <a:off x="214312" y="2243138"/>
            <a:ext cx="8358188" cy="350758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49798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a:spLocks noGrp="1"/>
          </p:cNvSpPr>
          <p:nvPr>
            <p:ph type="title"/>
          </p:nvPr>
        </p:nvSpPr>
        <p:spPr bwMode="auto">
          <a:xfrm>
            <a:off x="28215" y="1268760"/>
            <a:ext cx="8860730" cy="1080120"/>
          </a:xfrm>
          <a:noFill/>
          <a:ln>
            <a:solidFill>
              <a:schemeClr val="tx1"/>
            </a:solidFill>
          </a:ln>
        </p:spPr>
        <p:txBody>
          <a:bodyPr/>
          <a:lstStyle/>
          <a:p>
            <a:pPr algn="ctr"/>
            <a:r>
              <a:rPr lang="pt-BR" altLang="pt-BR" sz="2800" b="1" cap="none" dirty="0" smtClean="0">
                <a:ln>
                  <a:noFill/>
                </a:ln>
                <a:latin typeface="Arial" panose="020B0604020202020204" pitchFamily="34" charset="0"/>
                <a:cs typeface="Arial" panose="020B0604020202020204" pitchFamily="34" charset="0"/>
              </a:rPr>
              <a:t>POR QUE É QUASE IMPOSSÍVEL REGULARIZAR </a:t>
            </a:r>
            <a:br>
              <a:rPr lang="pt-BR" altLang="pt-BR" sz="2800" b="1" cap="none" dirty="0" smtClean="0">
                <a:ln>
                  <a:noFill/>
                </a:ln>
                <a:latin typeface="Arial" panose="020B0604020202020204" pitchFamily="34" charset="0"/>
                <a:cs typeface="Arial" panose="020B0604020202020204" pitchFamily="34" charset="0"/>
              </a:rPr>
            </a:br>
            <a:r>
              <a:rPr lang="pt-BR" altLang="pt-BR" sz="2800" b="1" cap="none" dirty="0" smtClean="0">
                <a:ln>
                  <a:noFill/>
                </a:ln>
                <a:latin typeface="Arial" panose="020B0604020202020204" pitchFamily="34" charset="0"/>
                <a:cs typeface="Arial" panose="020B0604020202020204" pitchFamily="34" charset="0"/>
              </a:rPr>
              <a:t>O QUE ESTA NA INFORMALIDADE ?</a:t>
            </a:r>
            <a:endParaRPr lang="pt-BR" altLang="pt-BR" sz="2800" b="1" cap="none" dirty="0" smtClean="0">
              <a:ln>
                <a:noFill/>
              </a:ln>
              <a:solidFill>
                <a:schemeClr val="bg1"/>
              </a:solidFill>
            </a:endParaRPr>
          </a:p>
        </p:txBody>
      </p:sp>
      <p:sp>
        <p:nvSpPr>
          <p:cNvPr id="4" name="Espaço Reservado para Conteúdo 2"/>
          <p:cNvSpPr>
            <a:spLocks noGrp="1"/>
          </p:cNvSpPr>
          <p:nvPr>
            <p:ph idx="1"/>
          </p:nvPr>
        </p:nvSpPr>
        <p:spPr>
          <a:xfrm>
            <a:off x="365534" y="2476939"/>
            <a:ext cx="8412931" cy="3614738"/>
          </a:xfrm>
        </p:spPr>
        <p:txBody>
          <a:bodyPr/>
          <a:lstStyle/>
          <a:p>
            <a:pPr algn="just"/>
            <a:r>
              <a:rPr lang="pt-BR" altLang="pt-BR" sz="2400" b="1" dirty="0" smtClean="0">
                <a:solidFill>
                  <a:srgbClr val="0F1604"/>
                </a:solidFill>
                <a:latin typeface="Arial" panose="020B0604020202020204" pitchFamily="34" charset="0"/>
                <a:cs typeface="Arial" panose="020B0604020202020204" pitchFamily="34" charset="0"/>
              </a:rPr>
              <a:t>O governo federal desconhece onde estão as terras públicas; as devolutas e aquelas que pertencem aos particulares. </a:t>
            </a:r>
            <a:r>
              <a:rPr lang="pt-BR" altLang="pt-BR" sz="2400" dirty="0" smtClean="0">
                <a:solidFill>
                  <a:srgbClr val="0F1604"/>
                </a:solidFill>
                <a:latin typeface="Arial" panose="020B0604020202020204" pitchFamily="34" charset="0"/>
                <a:cs typeface="Arial" panose="020B0604020202020204" pitchFamily="34" charset="0"/>
              </a:rPr>
              <a:t>(CPI da Ocupação de Terras Públicas na Amazônia, p. 549).</a:t>
            </a:r>
          </a:p>
          <a:p>
            <a:pPr algn="just"/>
            <a:r>
              <a:rPr lang="pt-BR" altLang="pt-BR" sz="2400" b="1" dirty="0" smtClean="0">
                <a:solidFill>
                  <a:srgbClr val="0F1604"/>
                </a:solidFill>
                <a:latin typeface="Arial" panose="020B0604020202020204" pitchFamily="34" charset="0"/>
                <a:cs typeface="Arial" panose="020B0604020202020204" pitchFamily="34" charset="0"/>
              </a:rPr>
              <a:t>Será que o Governo Estadual as conhece? </a:t>
            </a:r>
            <a:r>
              <a:rPr lang="pt-BR" altLang="pt-BR" sz="2400" dirty="0" smtClean="0">
                <a:solidFill>
                  <a:srgbClr val="0F1604"/>
                </a:solidFill>
                <a:latin typeface="Arial" panose="020B0604020202020204" pitchFamily="34" charset="0"/>
                <a:cs typeface="Arial" panose="020B0604020202020204" pitchFamily="34" charset="0"/>
              </a:rPr>
              <a:t>(Câmara Setorial Temática- presidida pelo Adv. Irajá Lacerda).</a:t>
            </a:r>
          </a:p>
        </p:txBody>
      </p:sp>
    </p:spTree>
    <p:extLst>
      <p:ext uri="{BB962C8B-B14F-4D97-AF65-F5344CB8AC3E}">
        <p14:creationId xmlns:p14="http://schemas.microsoft.com/office/powerpoint/2010/main" val="877410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p:nvPr/>
        </p:nvSpPr>
        <p:spPr>
          <a:xfrm>
            <a:off x="4612482" y="1267635"/>
            <a:ext cx="4371975" cy="1250156"/>
          </a:xfrm>
          <a:custGeom>
            <a:avLst/>
            <a:gdLst/>
            <a:ahLst/>
            <a:cxnLst/>
            <a:rect l="l" t="t" r="r" b="b"/>
            <a:pathLst>
              <a:path w="5829300" h="1666875">
                <a:moveTo>
                  <a:pt x="0" y="1666875"/>
                </a:moveTo>
                <a:lnTo>
                  <a:pt x="5829300" y="1666875"/>
                </a:lnTo>
                <a:lnTo>
                  <a:pt x="5829300" y="0"/>
                </a:lnTo>
                <a:lnTo>
                  <a:pt x="0" y="0"/>
                </a:lnTo>
                <a:lnTo>
                  <a:pt x="0" y="1666875"/>
                </a:lnTo>
                <a:close/>
              </a:path>
            </a:pathLst>
          </a:custGeom>
          <a:solidFill>
            <a:schemeClr val="accent1">
              <a:lumMod val="50000"/>
            </a:schemeClr>
          </a:solidFill>
        </p:spPr>
        <p:txBody>
          <a:bodyPr wrap="square" lIns="0" tIns="0" rIns="0" bIns="0" rtlCol="0"/>
          <a:lstStyle/>
          <a:p>
            <a:endParaRPr/>
          </a:p>
        </p:txBody>
      </p:sp>
      <p:sp>
        <p:nvSpPr>
          <p:cNvPr id="3" name="object 3"/>
          <p:cNvSpPr/>
          <p:nvPr/>
        </p:nvSpPr>
        <p:spPr>
          <a:xfrm>
            <a:off x="4636339" y="1240541"/>
            <a:ext cx="4371975" cy="1250156"/>
          </a:xfrm>
          <a:custGeom>
            <a:avLst/>
            <a:gdLst/>
            <a:ahLst/>
            <a:cxnLst/>
            <a:rect l="l" t="t" r="r" b="b"/>
            <a:pathLst>
              <a:path w="5829300" h="1666875">
                <a:moveTo>
                  <a:pt x="0" y="1666875"/>
                </a:moveTo>
                <a:lnTo>
                  <a:pt x="5829300" y="1666875"/>
                </a:lnTo>
                <a:lnTo>
                  <a:pt x="5829300" y="0"/>
                </a:lnTo>
                <a:lnTo>
                  <a:pt x="0" y="0"/>
                </a:lnTo>
                <a:lnTo>
                  <a:pt x="0" y="1666875"/>
                </a:lnTo>
                <a:close/>
              </a:path>
            </a:pathLst>
          </a:custGeom>
          <a:ln w="57150">
            <a:solidFill>
              <a:srgbClr val="FFFFFF"/>
            </a:solidFill>
          </a:ln>
        </p:spPr>
        <p:txBody>
          <a:bodyPr wrap="square" lIns="0" tIns="0" rIns="0" bIns="0" rtlCol="0"/>
          <a:lstStyle/>
          <a:p>
            <a:endParaRPr/>
          </a:p>
        </p:txBody>
      </p:sp>
      <p:sp>
        <p:nvSpPr>
          <p:cNvPr id="4" name="object 4"/>
          <p:cNvSpPr txBox="1">
            <a:spLocks noGrp="1"/>
          </p:cNvSpPr>
          <p:nvPr>
            <p:ph type="title"/>
          </p:nvPr>
        </p:nvSpPr>
        <p:spPr>
          <a:xfrm>
            <a:off x="5008462" y="1351924"/>
            <a:ext cx="3564255" cy="1118094"/>
          </a:xfrm>
          <a:prstGeom prst="rect">
            <a:avLst/>
          </a:prstGeom>
        </p:spPr>
        <p:txBody>
          <a:bodyPr vert="horz" wrap="square" lIns="0" tIns="10001" rIns="0" bIns="0" numCol="1" rtlCol="0" anchor="ctr" anchorCtr="0" compatLnSpc="1">
            <a:prstTxWarp prst="textNoShape">
              <a:avLst/>
            </a:prstTxWarp>
            <a:spAutoFit/>
          </a:bodyPr>
          <a:lstStyle/>
          <a:p>
            <a:pPr marL="9525" marR="3810">
              <a:spcBef>
                <a:spcPts val="79"/>
              </a:spcBef>
            </a:pPr>
            <a:r>
              <a:rPr sz="2400" spc="-60" dirty="0">
                <a:solidFill>
                  <a:schemeClr val="bg1"/>
                </a:solidFill>
                <a:latin typeface="Arial" panose="020B0604020202020204" pitchFamily="34" charset="0"/>
                <a:cs typeface="Arial" panose="020B0604020202020204" pitchFamily="34" charset="0"/>
              </a:rPr>
              <a:t>CARTA </a:t>
            </a:r>
            <a:r>
              <a:rPr sz="2400" spc="8" dirty="0">
                <a:solidFill>
                  <a:schemeClr val="bg1"/>
                </a:solidFill>
                <a:latin typeface="Arial" panose="020B0604020202020204" pitchFamily="34" charset="0"/>
                <a:cs typeface="Arial" panose="020B0604020202020204" pitchFamily="34" charset="0"/>
              </a:rPr>
              <a:t>DE </a:t>
            </a:r>
            <a:r>
              <a:rPr sz="2400" dirty="0">
                <a:solidFill>
                  <a:schemeClr val="bg1"/>
                </a:solidFill>
                <a:latin typeface="Arial" panose="020B0604020202020204" pitchFamily="34" charset="0"/>
                <a:cs typeface="Arial" panose="020B0604020202020204" pitchFamily="34" charset="0"/>
              </a:rPr>
              <a:t>BRASÍLIA</a:t>
            </a:r>
            <a:r>
              <a:rPr sz="2400" spc="-23" dirty="0">
                <a:solidFill>
                  <a:schemeClr val="bg1"/>
                </a:solidFill>
                <a:latin typeface="Arial" panose="020B0604020202020204" pitchFamily="34" charset="0"/>
                <a:cs typeface="Arial" panose="020B0604020202020204" pitchFamily="34" charset="0"/>
              </a:rPr>
              <a:t> </a:t>
            </a:r>
            <a:r>
              <a:rPr sz="2400" dirty="0">
                <a:solidFill>
                  <a:schemeClr val="bg1"/>
                </a:solidFill>
                <a:latin typeface="Arial" panose="020B0604020202020204" pitchFamily="34" charset="0"/>
                <a:cs typeface="Arial" panose="020B0604020202020204" pitchFamily="34" charset="0"/>
              </a:rPr>
              <a:t>-  </a:t>
            </a:r>
            <a:r>
              <a:rPr sz="2400" spc="-8" dirty="0">
                <a:solidFill>
                  <a:schemeClr val="bg1"/>
                </a:solidFill>
                <a:latin typeface="Arial" panose="020B0604020202020204" pitchFamily="34" charset="0"/>
                <a:cs typeface="Arial" panose="020B0604020202020204" pitchFamily="34" charset="0"/>
              </a:rPr>
              <a:t>ACÓRDÃO </a:t>
            </a:r>
            <a:r>
              <a:rPr sz="2400" spc="8" dirty="0">
                <a:solidFill>
                  <a:schemeClr val="bg1"/>
                </a:solidFill>
                <a:latin typeface="Arial" panose="020B0604020202020204" pitchFamily="34" charset="0"/>
                <a:cs typeface="Arial" panose="020B0604020202020204" pitchFamily="34" charset="0"/>
              </a:rPr>
              <a:t>1.942 </a:t>
            </a:r>
            <a:r>
              <a:rPr sz="2400" spc="4" dirty="0">
                <a:solidFill>
                  <a:schemeClr val="bg1"/>
                </a:solidFill>
                <a:latin typeface="Arial" panose="020B0604020202020204" pitchFamily="34" charset="0"/>
                <a:cs typeface="Arial" panose="020B0604020202020204" pitchFamily="34" charset="0"/>
              </a:rPr>
              <a:t>DO  </a:t>
            </a:r>
            <a:r>
              <a:rPr sz="2400" spc="-11" dirty="0">
                <a:solidFill>
                  <a:schemeClr val="bg1"/>
                </a:solidFill>
                <a:latin typeface="Arial" panose="020B0604020202020204" pitchFamily="34" charset="0"/>
                <a:cs typeface="Arial" panose="020B0604020202020204" pitchFamily="34" charset="0"/>
              </a:rPr>
              <a:t>TCU/2015</a:t>
            </a:r>
            <a:endParaRPr sz="2400" dirty="0">
              <a:solidFill>
                <a:schemeClr val="bg1"/>
              </a:solidFill>
              <a:latin typeface="Arial" panose="020B0604020202020204" pitchFamily="34" charset="0"/>
              <a:cs typeface="Arial" panose="020B0604020202020204" pitchFamily="34" charset="0"/>
            </a:endParaRPr>
          </a:p>
        </p:txBody>
      </p:sp>
      <p:sp>
        <p:nvSpPr>
          <p:cNvPr id="5" name="object 5"/>
          <p:cNvSpPr txBox="1"/>
          <p:nvPr/>
        </p:nvSpPr>
        <p:spPr>
          <a:xfrm>
            <a:off x="417671" y="2616042"/>
            <a:ext cx="8262461" cy="3449502"/>
          </a:xfrm>
          <a:prstGeom prst="rect">
            <a:avLst/>
          </a:prstGeom>
        </p:spPr>
        <p:txBody>
          <a:bodyPr vert="horz" wrap="square" lIns="0" tIns="10001" rIns="0" bIns="0" rtlCol="0">
            <a:spAutoFit/>
          </a:bodyPr>
          <a:lstStyle/>
          <a:p>
            <a:pPr marL="9525" marR="5715" algn="just">
              <a:lnSpc>
                <a:spcPct val="150000"/>
              </a:lnSpc>
              <a:spcBef>
                <a:spcPts val="79"/>
              </a:spcBef>
            </a:pPr>
            <a:r>
              <a:rPr b="1" spc="-34" dirty="0">
                <a:latin typeface="Arial"/>
                <a:cs typeface="Arial"/>
              </a:rPr>
              <a:t>CARTA </a:t>
            </a:r>
            <a:r>
              <a:rPr b="1" spc="-4" dirty="0">
                <a:latin typeface="Arial"/>
                <a:cs typeface="Arial"/>
              </a:rPr>
              <a:t>DE </a:t>
            </a:r>
            <a:r>
              <a:rPr b="1" spc="-11" dirty="0">
                <a:latin typeface="Arial"/>
                <a:cs typeface="Arial"/>
              </a:rPr>
              <a:t>BRASÍLIA: </a:t>
            </a:r>
            <a:r>
              <a:rPr spc="4" dirty="0">
                <a:latin typeface="Arial"/>
                <a:cs typeface="Arial"/>
              </a:rPr>
              <a:t>Construção de </a:t>
            </a:r>
            <a:r>
              <a:rPr spc="8" dirty="0">
                <a:latin typeface="Arial"/>
                <a:cs typeface="Arial"/>
              </a:rPr>
              <a:t>um </a:t>
            </a:r>
            <a:r>
              <a:rPr spc="4" dirty="0">
                <a:latin typeface="Arial"/>
                <a:cs typeface="Arial"/>
              </a:rPr>
              <a:t>fórum </a:t>
            </a:r>
            <a:r>
              <a:rPr spc="-11" dirty="0">
                <a:latin typeface="Arial"/>
                <a:cs typeface="Arial"/>
              </a:rPr>
              <a:t>permanente </a:t>
            </a:r>
            <a:r>
              <a:rPr spc="8" dirty="0">
                <a:latin typeface="Arial"/>
                <a:cs typeface="Arial"/>
              </a:rPr>
              <a:t>para </a:t>
            </a:r>
            <a:r>
              <a:rPr spc="-8" dirty="0">
                <a:latin typeface="Arial"/>
                <a:cs typeface="Arial"/>
              </a:rPr>
              <a:t>fomentar  </a:t>
            </a:r>
            <a:r>
              <a:rPr spc="-11" dirty="0">
                <a:latin typeface="Arial"/>
                <a:cs typeface="Arial"/>
              </a:rPr>
              <a:t>políticas </a:t>
            </a:r>
            <a:r>
              <a:rPr spc="-4" dirty="0">
                <a:latin typeface="Arial"/>
                <a:cs typeface="Arial"/>
              </a:rPr>
              <a:t>públicas </a:t>
            </a:r>
            <a:r>
              <a:rPr spc="4" dirty="0">
                <a:latin typeface="Arial"/>
                <a:cs typeface="Arial"/>
              </a:rPr>
              <a:t>de </a:t>
            </a:r>
            <a:r>
              <a:rPr dirty="0">
                <a:latin typeface="Arial"/>
                <a:cs typeface="Arial"/>
              </a:rPr>
              <a:t>governança </a:t>
            </a:r>
            <a:r>
              <a:rPr spc="4" dirty="0">
                <a:latin typeface="Arial"/>
                <a:cs typeface="Arial"/>
              </a:rPr>
              <a:t>do </a:t>
            </a:r>
            <a:r>
              <a:rPr spc="11" dirty="0">
                <a:latin typeface="Arial"/>
                <a:cs typeface="Arial"/>
              </a:rPr>
              <a:t>solo </a:t>
            </a:r>
            <a:r>
              <a:rPr spc="-11" dirty="0">
                <a:latin typeface="Arial"/>
                <a:cs typeface="Arial"/>
              </a:rPr>
              <a:t>através </a:t>
            </a:r>
            <a:r>
              <a:rPr spc="-23" dirty="0">
                <a:latin typeface="Arial"/>
                <a:cs typeface="Arial"/>
              </a:rPr>
              <a:t>de </a:t>
            </a:r>
            <a:r>
              <a:rPr spc="4" dirty="0">
                <a:latin typeface="Arial"/>
                <a:cs typeface="Arial"/>
              </a:rPr>
              <a:t>consolidação </a:t>
            </a:r>
            <a:r>
              <a:rPr dirty="0">
                <a:latin typeface="Arial"/>
                <a:cs typeface="Arial"/>
              </a:rPr>
              <a:t>e </a:t>
            </a:r>
            <a:r>
              <a:rPr spc="-4" dirty="0">
                <a:latin typeface="Arial"/>
                <a:cs typeface="Arial"/>
              </a:rPr>
              <a:t>elaboração  </a:t>
            </a:r>
            <a:r>
              <a:rPr spc="4" dirty="0">
                <a:latin typeface="Arial"/>
                <a:cs typeface="Arial"/>
              </a:rPr>
              <a:t>de </a:t>
            </a:r>
            <a:r>
              <a:rPr spc="-11" dirty="0">
                <a:latin typeface="Arial"/>
                <a:cs typeface="Arial"/>
              </a:rPr>
              <a:t>regras </a:t>
            </a:r>
            <a:r>
              <a:rPr dirty="0">
                <a:latin typeface="Arial"/>
                <a:cs typeface="Arial"/>
              </a:rPr>
              <a:t>e normas </a:t>
            </a:r>
            <a:r>
              <a:rPr spc="4" dirty="0">
                <a:latin typeface="Arial"/>
                <a:cs typeface="Arial"/>
              </a:rPr>
              <a:t>que </a:t>
            </a:r>
            <a:r>
              <a:rPr spc="-8" dirty="0">
                <a:latin typeface="Arial"/>
                <a:cs typeface="Arial"/>
              </a:rPr>
              <a:t>permitam </a:t>
            </a:r>
            <a:r>
              <a:rPr spc="8" dirty="0">
                <a:latin typeface="Arial"/>
                <a:cs typeface="Arial"/>
              </a:rPr>
              <a:t>um </a:t>
            </a:r>
            <a:r>
              <a:rPr spc="-8" dirty="0">
                <a:latin typeface="Arial"/>
                <a:cs typeface="Arial"/>
              </a:rPr>
              <a:t>planejamento </a:t>
            </a:r>
            <a:r>
              <a:rPr dirty="0">
                <a:latin typeface="Arial"/>
                <a:cs typeface="Arial"/>
              </a:rPr>
              <a:t>e </a:t>
            </a:r>
            <a:r>
              <a:rPr spc="-4" dirty="0">
                <a:latin typeface="Arial"/>
                <a:cs typeface="Arial"/>
              </a:rPr>
              <a:t>estabeleçam </a:t>
            </a:r>
            <a:r>
              <a:rPr spc="-26" dirty="0">
                <a:latin typeface="Arial"/>
                <a:cs typeface="Arial"/>
              </a:rPr>
              <a:t>metas </a:t>
            </a:r>
            <a:r>
              <a:rPr spc="8" dirty="0">
                <a:latin typeface="Arial"/>
                <a:cs typeface="Arial"/>
              </a:rPr>
              <a:t>para </a:t>
            </a:r>
            <a:r>
              <a:rPr spc="514" dirty="0">
                <a:latin typeface="Arial"/>
                <a:cs typeface="Arial"/>
              </a:rPr>
              <a:t> </a:t>
            </a:r>
            <a:r>
              <a:rPr spc="8" dirty="0">
                <a:latin typeface="Arial"/>
                <a:cs typeface="Arial"/>
              </a:rPr>
              <a:t>uma </a:t>
            </a:r>
            <a:r>
              <a:rPr spc="-26" dirty="0">
                <a:latin typeface="Arial"/>
                <a:cs typeface="Arial"/>
              </a:rPr>
              <a:t>gestão </a:t>
            </a:r>
            <a:r>
              <a:rPr spc="-19" dirty="0">
                <a:latin typeface="Arial"/>
                <a:cs typeface="Arial"/>
              </a:rPr>
              <a:t>sustentável </a:t>
            </a:r>
            <a:r>
              <a:rPr spc="-26" dirty="0">
                <a:latin typeface="Arial"/>
                <a:cs typeface="Arial"/>
              </a:rPr>
              <a:t>do</a:t>
            </a:r>
            <a:r>
              <a:rPr spc="-131" dirty="0">
                <a:latin typeface="Arial"/>
                <a:cs typeface="Arial"/>
              </a:rPr>
              <a:t> </a:t>
            </a:r>
            <a:r>
              <a:rPr spc="-23" dirty="0" smtClean="0">
                <a:latin typeface="Arial"/>
                <a:cs typeface="Arial"/>
              </a:rPr>
              <a:t>solo</a:t>
            </a:r>
            <a:r>
              <a:rPr lang="pt-BR" spc="-23" dirty="0" smtClean="0">
                <a:latin typeface="Arial"/>
                <a:cs typeface="Arial"/>
              </a:rPr>
              <a:t>.</a:t>
            </a:r>
          </a:p>
          <a:p>
            <a:pPr marL="9525" marR="3810" algn="just">
              <a:lnSpc>
                <a:spcPct val="150000"/>
              </a:lnSpc>
              <a:spcBef>
                <a:spcPts val="863"/>
              </a:spcBef>
            </a:pPr>
            <a:r>
              <a:rPr b="1" spc="-4" dirty="0" smtClean="0">
                <a:latin typeface="Arial"/>
                <a:cs typeface="Arial"/>
              </a:rPr>
              <a:t>ACÓRDÃO </a:t>
            </a:r>
            <a:r>
              <a:rPr b="1" spc="4" dirty="0">
                <a:latin typeface="Arial"/>
                <a:cs typeface="Arial"/>
              </a:rPr>
              <a:t>1942/TCU: </a:t>
            </a:r>
            <a:r>
              <a:rPr spc="-8" dirty="0">
                <a:latin typeface="Arial"/>
                <a:cs typeface="Arial"/>
              </a:rPr>
              <a:t>Recomendou </a:t>
            </a:r>
            <a:r>
              <a:rPr spc="4" dirty="0">
                <a:latin typeface="Arial"/>
                <a:cs typeface="Arial"/>
              </a:rPr>
              <a:t>que </a:t>
            </a:r>
            <a:r>
              <a:rPr dirty="0">
                <a:latin typeface="Arial"/>
                <a:cs typeface="Arial"/>
              </a:rPr>
              <a:t>o </a:t>
            </a:r>
            <a:r>
              <a:rPr spc="4" dirty="0">
                <a:latin typeface="Arial"/>
                <a:cs typeface="Arial"/>
              </a:rPr>
              <a:t>Governo </a:t>
            </a:r>
            <a:r>
              <a:rPr spc="-8" dirty="0">
                <a:latin typeface="Arial"/>
                <a:cs typeface="Arial"/>
              </a:rPr>
              <a:t>Federal </a:t>
            </a:r>
            <a:r>
              <a:rPr dirty="0">
                <a:latin typeface="Arial"/>
                <a:cs typeface="Arial"/>
              </a:rPr>
              <a:t>envide </a:t>
            </a:r>
            <a:r>
              <a:rPr spc="-4" dirty="0">
                <a:latin typeface="Arial"/>
                <a:cs typeface="Arial"/>
              </a:rPr>
              <a:t>esforços </a:t>
            </a:r>
            <a:r>
              <a:rPr spc="8" dirty="0">
                <a:latin typeface="Arial"/>
                <a:cs typeface="Arial"/>
              </a:rPr>
              <a:t>no  </a:t>
            </a:r>
            <a:r>
              <a:rPr spc="-4" dirty="0">
                <a:latin typeface="Arial"/>
                <a:cs typeface="Arial"/>
              </a:rPr>
              <a:t>sentido </a:t>
            </a:r>
            <a:r>
              <a:rPr spc="4" dirty="0">
                <a:latin typeface="Arial"/>
                <a:cs typeface="Arial"/>
              </a:rPr>
              <a:t>de </a:t>
            </a:r>
            <a:r>
              <a:rPr spc="-4" dirty="0">
                <a:latin typeface="Arial"/>
                <a:cs typeface="Arial"/>
              </a:rPr>
              <a:t>articular </a:t>
            </a:r>
            <a:r>
              <a:rPr dirty="0">
                <a:latin typeface="Arial"/>
                <a:cs typeface="Arial"/>
              </a:rPr>
              <a:t>a </a:t>
            </a:r>
            <a:r>
              <a:rPr spc="-4" dirty="0">
                <a:latin typeface="Arial"/>
                <a:cs typeface="Arial"/>
              </a:rPr>
              <a:t>consolidação </a:t>
            </a:r>
            <a:r>
              <a:rPr spc="4" dirty="0">
                <a:latin typeface="Arial"/>
                <a:cs typeface="Arial"/>
              </a:rPr>
              <a:t>de </a:t>
            </a:r>
            <a:r>
              <a:rPr spc="-4" dirty="0">
                <a:latin typeface="Arial"/>
                <a:cs typeface="Arial"/>
              </a:rPr>
              <a:t>dispositivos </a:t>
            </a:r>
            <a:r>
              <a:rPr spc="-15" dirty="0">
                <a:latin typeface="Arial"/>
                <a:cs typeface="Arial"/>
              </a:rPr>
              <a:t>que </a:t>
            </a:r>
            <a:r>
              <a:rPr spc="-4" dirty="0">
                <a:latin typeface="Arial"/>
                <a:cs typeface="Arial"/>
              </a:rPr>
              <a:t>tratem </a:t>
            </a:r>
            <a:r>
              <a:rPr spc="-23" dirty="0">
                <a:latin typeface="Arial"/>
                <a:cs typeface="Arial"/>
              </a:rPr>
              <a:t>da </a:t>
            </a:r>
            <a:r>
              <a:rPr dirty="0">
                <a:latin typeface="Arial"/>
                <a:cs typeface="Arial"/>
              </a:rPr>
              <a:t>organização  </a:t>
            </a:r>
            <a:r>
              <a:rPr spc="4" dirty="0">
                <a:latin typeface="Arial"/>
                <a:cs typeface="Arial"/>
              </a:rPr>
              <a:t>do </a:t>
            </a:r>
            <a:r>
              <a:rPr dirty="0">
                <a:latin typeface="Arial"/>
                <a:cs typeface="Arial"/>
              </a:rPr>
              <a:t>território e </a:t>
            </a:r>
            <a:r>
              <a:rPr spc="-8" dirty="0">
                <a:latin typeface="Arial"/>
                <a:cs typeface="Arial"/>
              </a:rPr>
              <a:t>acesso </a:t>
            </a:r>
            <a:r>
              <a:rPr dirty="0">
                <a:latin typeface="Arial"/>
                <a:cs typeface="Arial"/>
              </a:rPr>
              <a:t>a </a:t>
            </a:r>
            <a:r>
              <a:rPr spc="-8" dirty="0">
                <a:latin typeface="Arial"/>
                <a:cs typeface="Arial"/>
              </a:rPr>
              <a:t>recursos </a:t>
            </a:r>
            <a:r>
              <a:rPr spc="-4" dirty="0">
                <a:latin typeface="Arial"/>
                <a:cs typeface="Arial"/>
              </a:rPr>
              <a:t>fundiários estabelecendo </a:t>
            </a:r>
            <a:r>
              <a:rPr spc="-8" dirty="0">
                <a:latin typeface="Arial"/>
                <a:cs typeface="Arial"/>
              </a:rPr>
              <a:t>limites </a:t>
            </a:r>
            <a:r>
              <a:rPr dirty="0">
                <a:latin typeface="Arial"/>
                <a:cs typeface="Arial"/>
              </a:rPr>
              <a:t>e </a:t>
            </a:r>
            <a:r>
              <a:rPr spc="-4" dirty="0">
                <a:latin typeface="Arial"/>
                <a:cs typeface="Arial"/>
              </a:rPr>
              <a:t>fontes </a:t>
            </a:r>
            <a:r>
              <a:rPr spc="8" dirty="0">
                <a:latin typeface="Arial"/>
                <a:cs typeface="Arial"/>
              </a:rPr>
              <a:t>de  </a:t>
            </a:r>
            <a:r>
              <a:rPr spc="-4" dirty="0">
                <a:latin typeface="Arial"/>
                <a:cs typeface="Arial"/>
              </a:rPr>
              <a:t>recurso </a:t>
            </a:r>
            <a:r>
              <a:rPr spc="-19" dirty="0">
                <a:latin typeface="Arial"/>
                <a:cs typeface="Arial"/>
              </a:rPr>
              <a:t>para </a:t>
            </a:r>
            <a:r>
              <a:rPr dirty="0">
                <a:latin typeface="Arial"/>
                <a:cs typeface="Arial"/>
              </a:rPr>
              <a:t>o </a:t>
            </a:r>
            <a:r>
              <a:rPr spc="-26" dirty="0">
                <a:latin typeface="Arial"/>
                <a:cs typeface="Arial"/>
              </a:rPr>
              <a:t>governo </a:t>
            </a:r>
            <a:r>
              <a:rPr spc="-15" dirty="0">
                <a:latin typeface="Arial"/>
                <a:cs typeface="Arial"/>
              </a:rPr>
              <a:t>atuar </a:t>
            </a:r>
            <a:r>
              <a:rPr spc="-8" dirty="0">
                <a:latin typeface="Arial"/>
                <a:cs typeface="Arial"/>
              </a:rPr>
              <a:t>neste</a:t>
            </a:r>
            <a:r>
              <a:rPr spc="-90" dirty="0">
                <a:latin typeface="Arial"/>
                <a:cs typeface="Arial"/>
              </a:rPr>
              <a:t> </a:t>
            </a:r>
            <a:r>
              <a:rPr spc="-15" dirty="0">
                <a:latin typeface="Arial"/>
                <a:cs typeface="Arial"/>
              </a:rPr>
              <a:t>tema</a:t>
            </a:r>
            <a:r>
              <a:rPr sz="1500" spc="-15" dirty="0">
                <a:latin typeface="Arial"/>
                <a:cs typeface="Arial"/>
              </a:rPr>
              <a:t>.</a:t>
            </a:r>
            <a:endParaRPr sz="1500" dirty="0">
              <a:latin typeface="Arial"/>
              <a:cs typeface="Arial"/>
            </a:endParaRPr>
          </a:p>
        </p:txBody>
      </p:sp>
      <p:sp>
        <p:nvSpPr>
          <p:cNvPr id="6" name="object 6"/>
          <p:cNvSpPr/>
          <p:nvPr/>
        </p:nvSpPr>
        <p:spPr>
          <a:xfrm>
            <a:off x="37337" y="1169385"/>
            <a:ext cx="4589907" cy="144665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04087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Conteúdo 2"/>
          <p:cNvSpPr>
            <a:spLocks noGrp="1"/>
          </p:cNvSpPr>
          <p:nvPr>
            <p:ph idx="1"/>
          </p:nvPr>
        </p:nvSpPr>
        <p:spPr>
          <a:xfrm>
            <a:off x="539552" y="2178050"/>
            <a:ext cx="8248666" cy="4679950"/>
          </a:xfrm>
        </p:spPr>
        <p:txBody>
          <a:bodyPr/>
          <a:lstStyle/>
          <a:p>
            <a:pPr marL="0" indent="0" algn="just">
              <a:buFont typeface="Wingdings 3" panose="05040102010807070707" pitchFamily="18" charset="2"/>
              <a:buNone/>
            </a:pPr>
            <a:r>
              <a:rPr lang="pt-BR" altLang="pt-BR" sz="2400" b="1" dirty="0" smtClean="0">
                <a:latin typeface="Arial" panose="020B0604020202020204" pitchFamily="34" charset="0"/>
                <a:cs typeface="Arial" panose="020B0604020202020204" pitchFamily="34" charset="0"/>
              </a:rPr>
              <a:t>Determinou por medida cautelar a suspensão da concessão de benefícios do Programa Nacional de Reforma Agrária, pelo INCRA após realizar cruzamento de dados dos beneficiários e de outras bases. </a:t>
            </a:r>
          </a:p>
          <a:p>
            <a:pPr marL="0" indent="0" algn="just">
              <a:buFont typeface="Wingdings 3" panose="05040102010807070707" pitchFamily="18" charset="2"/>
              <a:buNone/>
            </a:pPr>
            <a:r>
              <a:rPr lang="pt-BR" altLang="pt-BR" sz="2400" b="1" dirty="0" smtClean="0">
                <a:latin typeface="Arial" panose="020B0604020202020204" pitchFamily="34" charset="0"/>
                <a:cs typeface="Arial" panose="020B0604020202020204" pitchFamily="34" charset="0"/>
              </a:rPr>
              <a:t>Os prejuízos financeiros potenciais decorrentes das irregularidades constatadas alcançam R$ 2,83 bilhões, sendo R$ 89,3 milhões no curto prazo e R$ 2,74 bilhões no médio prazo.</a:t>
            </a:r>
            <a:endParaRPr lang="pt-BR" altLang="pt-BR" sz="2800" b="1" dirty="0" smtClean="0">
              <a:latin typeface="Arial" panose="020B0604020202020204" pitchFamily="34" charset="0"/>
              <a:cs typeface="Arial" panose="020B0604020202020204" pitchFamily="34" charset="0"/>
            </a:endParaRPr>
          </a:p>
          <a:p>
            <a:pPr marL="0" indent="0">
              <a:buFont typeface="Wingdings 3" panose="05040102010807070707" pitchFamily="18" charset="2"/>
              <a:buNone/>
            </a:pPr>
            <a:r>
              <a:rPr lang="pt-BR" altLang="pt-BR" sz="1100" b="1" dirty="0" smtClean="0">
                <a:latin typeface="Arial" panose="020B0604020202020204" pitchFamily="34" charset="0"/>
                <a:cs typeface="Arial" panose="020B0604020202020204" pitchFamily="34" charset="0"/>
              </a:rPr>
              <a:t>Fonte: Portal TCU/http://portal.tcu.gov.br/imprensa/noticias/tcu-reavalia-cautelar-que-suspendeu-o-programa-de-reforma-agraria.htm/acesso em 28/02/17.</a:t>
            </a:r>
            <a:endParaRPr lang="pt-BR" altLang="pt-BR" sz="1100" dirty="0" smtClean="0">
              <a:latin typeface="Arial" panose="020B0604020202020204" pitchFamily="34" charset="0"/>
              <a:cs typeface="Arial" panose="020B0604020202020204" pitchFamily="34" charset="0"/>
            </a:endParaRPr>
          </a:p>
          <a:p>
            <a:pPr marL="0" indent="0"/>
            <a:endParaRPr lang="pt-BR" altLang="pt-BR" dirty="0" smtClean="0"/>
          </a:p>
        </p:txBody>
      </p:sp>
      <p:sp>
        <p:nvSpPr>
          <p:cNvPr id="4" name="Título 1"/>
          <p:cNvSpPr txBox="1">
            <a:spLocks/>
          </p:cNvSpPr>
          <p:nvPr/>
        </p:nvSpPr>
        <p:spPr bwMode="auto">
          <a:xfrm>
            <a:off x="683568" y="1340768"/>
            <a:ext cx="7828995" cy="720080"/>
          </a:xfrm>
          <a:prstGeom prst="rect">
            <a:avLst/>
          </a:prstGeom>
          <a:noFill/>
          <a:ln>
            <a:solidFill>
              <a:schemeClr val="tx1"/>
            </a:solidFill>
          </a:ln>
        </p:spPr>
        <p:txBody>
          <a:bodyPr anchor="ctr"/>
          <a:lstStyle>
            <a:lvl1pPr defTabSz="457200">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ea typeface="MS PGothic" panose="020B0600070205080204" pitchFamily="34" charset="-128"/>
              </a:defRPr>
            </a:lvl1pPr>
            <a:lvl2pPr marL="742950" indent="-285750" defTabSz="45720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ea typeface="MS PGothic" panose="020B0600070205080204" pitchFamily="34" charset="-128"/>
              </a:defRPr>
            </a:lvl2pPr>
            <a:lvl3pPr marL="1143000" indent="-228600" defTabSz="4572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ea typeface="MS PGothic" panose="020B0600070205080204" pitchFamily="34" charset="-128"/>
              </a:defRPr>
            </a:lvl3pPr>
            <a:lvl4pPr marL="16002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4pPr>
            <a:lvl5pPr marL="20574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9pPr>
          </a:lstStyle>
          <a:p>
            <a:pPr algn="ctr">
              <a:lnSpc>
                <a:spcPct val="80000"/>
              </a:lnSpc>
              <a:spcBef>
                <a:spcPct val="0"/>
              </a:spcBef>
              <a:spcAft>
                <a:spcPct val="0"/>
              </a:spcAft>
              <a:buClrTx/>
              <a:buSzTx/>
              <a:buFontTx/>
              <a:buNone/>
            </a:pPr>
            <a:r>
              <a:rPr lang="pt-BR" altLang="pt-BR" sz="2800" u="sng" dirty="0">
                <a:solidFill>
                  <a:schemeClr val="accent1"/>
                </a:solidFill>
                <a:latin typeface="Arial" panose="020B0604020202020204" pitchFamily="34" charset="0"/>
                <a:cs typeface="Arial" panose="020B0604020202020204" pitchFamily="34" charset="0"/>
              </a:rPr>
              <a:t/>
            </a:r>
            <a:br>
              <a:rPr lang="pt-BR" altLang="pt-BR" sz="2800" u="sng" dirty="0">
                <a:solidFill>
                  <a:schemeClr val="accent1"/>
                </a:solidFill>
                <a:latin typeface="Arial" panose="020B0604020202020204" pitchFamily="34" charset="0"/>
                <a:cs typeface="Arial" panose="020B0604020202020204" pitchFamily="34" charset="0"/>
              </a:rPr>
            </a:br>
            <a:r>
              <a:rPr lang="pt-BR" altLang="pt-BR" sz="2400" b="1" dirty="0">
                <a:solidFill>
                  <a:schemeClr val="tx1"/>
                </a:solidFill>
                <a:latin typeface="Arial" panose="020B0604020202020204" pitchFamily="34" charset="0"/>
                <a:cs typeface="Arial" panose="020B0604020202020204" pitchFamily="34" charset="0"/>
              </a:rPr>
              <a:t>MOTIVAÇÃO </a:t>
            </a:r>
          </a:p>
          <a:p>
            <a:pPr algn="ctr">
              <a:lnSpc>
                <a:spcPct val="80000"/>
              </a:lnSpc>
              <a:spcBef>
                <a:spcPct val="0"/>
              </a:spcBef>
              <a:spcAft>
                <a:spcPct val="0"/>
              </a:spcAft>
              <a:buClrTx/>
              <a:buSzTx/>
              <a:buFontTx/>
              <a:buNone/>
            </a:pPr>
            <a:r>
              <a:rPr lang="pt-BR" altLang="pt-BR" sz="2400" b="1" dirty="0">
                <a:solidFill>
                  <a:schemeClr val="tx1"/>
                </a:solidFill>
                <a:latin typeface="Arial" panose="020B0604020202020204" pitchFamily="34" charset="0"/>
                <a:cs typeface="Arial" panose="020B0604020202020204" pitchFamily="34" charset="0"/>
              </a:rPr>
              <a:t>ACÓRDÃO-PLENÁRIO DO TCU :</a:t>
            </a:r>
            <a:r>
              <a:rPr lang="pt-BR" altLang="pt-BR" sz="2400" b="1" dirty="0" smtClean="0">
                <a:solidFill>
                  <a:schemeClr val="tx1"/>
                </a:solidFill>
                <a:latin typeface="Arial" panose="020B0604020202020204" pitchFamily="34" charset="0"/>
                <a:cs typeface="Arial" panose="020B0604020202020204" pitchFamily="34" charset="0"/>
              </a:rPr>
              <a:t>000.517/2016-0 </a:t>
            </a:r>
            <a:r>
              <a:rPr lang="pt-BR" altLang="pt-BR" sz="2800" b="1" dirty="0">
                <a:solidFill>
                  <a:schemeClr val="tx1"/>
                </a:solidFill>
                <a:cs typeface="Arial" panose="020B0604020202020204" pitchFamily="34" charset="0"/>
              </a:rPr>
              <a:t/>
            </a:r>
            <a:br>
              <a:rPr lang="pt-BR" altLang="pt-BR" sz="2800" b="1" dirty="0">
                <a:solidFill>
                  <a:schemeClr val="tx1"/>
                </a:solidFill>
                <a:cs typeface="Arial" panose="020B0604020202020204" pitchFamily="34" charset="0"/>
              </a:rPr>
            </a:br>
            <a:r>
              <a:rPr lang="pt-BR" altLang="pt-BR" sz="1400" b="1"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63415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5"/>
          <p:cNvSpPr txBox="1">
            <a:spLocks noGrp="1"/>
          </p:cNvSpPr>
          <p:nvPr>
            <p:ph type="title"/>
          </p:nvPr>
        </p:nvSpPr>
        <p:spPr>
          <a:xfrm>
            <a:off x="451889" y="1135441"/>
            <a:ext cx="8229600" cy="932627"/>
          </a:xfrm>
          <a:prstGeom prst="rect">
            <a:avLst/>
          </a:prstGeom>
        </p:spPr>
        <p:txBody>
          <a:bodyPr vert="horz" wrap="square" lIns="0" tIns="92392" rIns="0" bIns="0" numCol="1" rtlCol="0" anchor="ctr" anchorCtr="0" compatLnSpc="1">
            <a:prstTxWarp prst="textNoShape">
              <a:avLst/>
            </a:prstTxWarp>
            <a:spAutoFit/>
          </a:bodyPr>
          <a:lstStyle/>
          <a:p>
            <a:pPr marL="3636645" marR="3810" indent="-3546158">
              <a:lnSpc>
                <a:spcPct val="100800"/>
              </a:lnSpc>
              <a:spcBef>
                <a:spcPts val="53"/>
              </a:spcBef>
            </a:pPr>
            <a:r>
              <a:rPr sz="2700" spc="-11" dirty="0"/>
              <a:t>RUMOS </a:t>
            </a:r>
            <a:r>
              <a:rPr sz="2700" spc="-23" dirty="0"/>
              <a:t>DA </a:t>
            </a:r>
            <a:r>
              <a:rPr sz="2700" spc="8" dirty="0"/>
              <a:t>POLITICA </a:t>
            </a:r>
            <a:r>
              <a:rPr sz="2700" spc="-8" dirty="0"/>
              <a:t>NACIONAL </a:t>
            </a:r>
            <a:r>
              <a:rPr sz="2700" spc="8" dirty="0"/>
              <a:t>DE REGULARIZAÇÃO  </a:t>
            </a:r>
            <a:r>
              <a:rPr sz="2700" spc="-4" dirty="0"/>
              <a:t>FUNDIÁRIA</a:t>
            </a:r>
            <a:endParaRPr sz="2700" dirty="0"/>
          </a:p>
        </p:txBody>
      </p:sp>
      <p:sp>
        <p:nvSpPr>
          <p:cNvPr id="6" name="object 6"/>
          <p:cNvSpPr/>
          <p:nvPr/>
        </p:nvSpPr>
        <p:spPr>
          <a:xfrm>
            <a:off x="142874" y="2273219"/>
            <a:ext cx="3243263" cy="263079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1310" y="2252734"/>
            <a:ext cx="3264694" cy="2671763"/>
          </a:xfrm>
          <a:custGeom>
            <a:avLst/>
            <a:gdLst/>
            <a:ahLst/>
            <a:cxnLst/>
            <a:rect l="l" t="t" r="r" b="b"/>
            <a:pathLst>
              <a:path w="4352925" h="3562350">
                <a:moveTo>
                  <a:pt x="0" y="3562350"/>
                </a:moveTo>
                <a:lnTo>
                  <a:pt x="4352925" y="3562350"/>
                </a:lnTo>
                <a:lnTo>
                  <a:pt x="4352925" y="0"/>
                </a:lnTo>
                <a:lnTo>
                  <a:pt x="0" y="0"/>
                </a:lnTo>
                <a:lnTo>
                  <a:pt x="0" y="3562350"/>
                </a:lnTo>
                <a:close/>
              </a:path>
            </a:pathLst>
          </a:custGeom>
          <a:ln w="28575">
            <a:solidFill>
              <a:srgbClr val="FFFFFF"/>
            </a:solidFill>
          </a:ln>
        </p:spPr>
        <p:txBody>
          <a:bodyPr wrap="square" lIns="0" tIns="0" rIns="0" bIns="0" rtlCol="0"/>
          <a:lstStyle/>
          <a:p>
            <a:endParaRPr/>
          </a:p>
        </p:txBody>
      </p:sp>
      <p:sp>
        <p:nvSpPr>
          <p:cNvPr id="8" name="object 8"/>
          <p:cNvSpPr/>
          <p:nvPr/>
        </p:nvSpPr>
        <p:spPr>
          <a:xfrm>
            <a:off x="3609256" y="4077072"/>
            <a:ext cx="4873094" cy="2014286"/>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56937" y="5153739"/>
            <a:ext cx="2524125" cy="438101"/>
          </a:xfrm>
          <a:prstGeom prst="rect">
            <a:avLst/>
          </a:prstGeom>
        </p:spPr>
        <p:txBody>
          <a:bodyPr vert="horz" wrap="square" lIns="0" tIns="14764" rIns="0" bIns="0" rtlCol="0">
            <a:spAutoFit/>
          </a:bodyPr>
          <a:lstStyle/>
          <a:p>
            <a:pPr marL="9525" marR="3810">
              <a:lnSpc>
                <a:spcPts val="1073"/>
              </a:lnSpc>
              <a:spcBef>
                <a:spcPts val="116"/>
              </a:spcBef>
            </a:pPr>
            <a:r>
              <a:rPr sz="900" b="1" spc="-4" dirty="0">
                <a:solidFill>
                  <a:srgbClr val="092F49"/>
                </a:solidFill>
                <a:latin typeface="Arial"/>
                <a:cs typeface="Arial"/>
              </a:rPr>
              <a:t>Fonte:https://</a:t>
            </a:r>
            <a:r>
              <a:rPr sz="900" b="1" spc="-4" dirty="0">
                <a:solidFill>
                  <a:srgbClr val="092F49"/>
                </a:solidFill>
                <a:latin typeface="Arial"/>
                <a:cs typeface="Arial"/>
                <a:hlinkClick r:id="rId5"/>
              </a:rPr>
              <a:t>www.cidades.gov.br/ultimas- </a:t>
            </a:r>
            <a:r>
              <a:rPr sz="900" b="1" spc="-4" dirty="0">
                <a:solidFill>
                  <a:srgbClr val="092F49"/>
                </a:solidFill>
                <a:latin typeface="Arial"/>
                <a:cs typeface="Arial"/>
              </a:rPr>
              <a:t> noticias/4362=Publicadono DOU </a:t>
            </a:r>
            <a:r>
              <a:rPr sz="900" b="1" dirty="0">
                <a:solidFill>
                  <a:srgbClr val="092F49"/>
                </a:solidFill>
                <a:latin typeface="Arial"/>
                <a:cs typeface="Arial"/>
              </a:rPr>
              <a:t>: </a:t>
            </a:r>
            <a:r>
              <a:rPr sz="900" b="1" spc="4" dirty="0">
                <a:solidFill>
                  <a:srgbClr val="092F49"/>
                </a:solidFill>
                <a:latin typeface="Arial"/>
                <a:cs typeface="Arial"/>
              </a:rPr>
              <a:t>acesso em  </a:t>
            </a:r>
            <a:r>
              <a:rPr sz="900" b="1" spc="-4" dirty="0">
                <a:solidFill>
                  <a:srgbClr val="092F49"/>
                </a:solidFill>
                <a:latin typeface="Arial"/>
                <a:cs typeface="Arial"/>
              </a:rPr>
              <a:t>26/02/18</a:t>
            </a:r>
            <a:r>
              <a:rPr sz="900" b="1" spc="-26" dirty="0">
                <a:solidFill>
                  <a:srgbClr val="092F49"/>
                </a:solidFill>
                <a:latin typeface="Arial"/>
                <a:cs typeface="Arial"/>
              </a:rPr>
              <a:t> </a:t>
            </a:r>
            <a:r>
              <a:rPr sz="900" b="1" spc="4" dirty="0">
                <a:solidFill>
                  <a:srgbClr val="092F49"/>
                </a:solidFill>
                <a:latin typeface="Arial"/>
                <a:cs typeface="Arial"/>
              </a:rPr>
              <a:t>18h17</a:t>
            </a:r>
            <a:endParaRPr sz="900">
              <a:latin typeface="Arial"/>
              <a:cs typeface="Arial"/>
            </a:endParaRPr>
          </a:p>
        </p:txBody>
      </p:sp>
      <p:sp>
        <p:nvSpPr>
          <p:cNvPr id="10" name="object 10"/>
          <p:cNvSpPr/>
          <p:nvPr/>
        </p:nvSpPr>
        <p:spPr>
          <a:xfrm>
            <a:off x="3559477" y="2312353"/>
            <a:ext cx="4900613" cy="1664494"/>
          </a:xfrm>
          <a:custGeom>
            <a:avLst/>
            <a:gdLst/>
            <a:ahLst/>
            <a:cxnLst/>
            <a:rect l="l" t="t" r="r" b="b"/>
            <a:pathLst>
              <a:path w="6534150" h="2219325">
                <a:moveTo>
                  <a:pt x="0" y="2219325"/>
                </a:moveTo>
                <a:lnTo>
                  <a:pt x="6534150" y="2219325"/>
                </a:lnTo>
                <a:lnTo>
                  <a:pt x="6534150" y="0"/>
                </a:lnTo>
                <a:lnTo>
                  <a:pt x="0" y="0"/>
                </a:lnTo>
                <a:lnTo>
                  <a:pt x="0" y="2219325"/>
                </a:lnTo>
                <a:close/>
              </a:path>
            </a:pathLst>
          </a:custGeom>
          <a:ln w="9534">
            <a:solidFill>
              <a:srgbClr val="000000"/>
            </a:solidFill>
          </a:ln>
        </p:spPr>
        <p:txBody>
          <a:bodyPr wrap="square" lIns="0" tIns="0" rIns="0" bIns="0" rtlCol="0"/>
          <a:lstStyle/>
          <a:p>
            <a:endParaRPr/>
          </a:p>
        </p:txBody>
      </p:sp>
      <p:sp>
        <p:nvSpPr>
          <p:cNvPr id="11" name="object 11"/>
          <p:cNvSpPr txBox="1"/>
          <p:nvPr/>
        </p:nvSpPr>
        <p:spPr>
          <a:xfrm>
            <a:off x="3715988" y="1979295"/>
            <a:ext cx="4792028" cy="1619739"/>
          </a:xfrm>
          <a:prstGeom prst="rect">
            <a:avLst/>
          </a:prstGeom>
        </p:spPr>
        <p:txBody>
          <a:bodyPr vert="horz" wrap="square" lIns="0" tIns="9525" rIns="0" bIns="0" rtlCol="0">
            <a:spAutoFit/>
          </a:bodyPr>
          <a:lstStyle/>
          <a:p>
            <a:pPr marL="9525">
              <a:spcBef>
                <a:spcPts val="75"/>
              </a:spcBef>
            </a:pPr>
            <a:r>
              <a:rPr sz="1350" b="1" u="heavy" spc="-11" dirty="0">
                <a:uFill>
                  <a:solidFill>
                    <a:srgbClr val="000000"/>
                  </a:solidFill>
                </a:uFill>
                <a:latin typeface="Arial"/>
                <a:cs typeface="Arial"/>
              </a:rPr>
              <a:t>OBJETIVOS:</a:t>
            </a:r>
            <a:endParaRPr sz="1350" dirty="0">
              <a:latin typeface="Arial"/>
              <a:cs typeface="Arial"/>
            </a:endParaRPr>
          </a:p>
          <a:p>
            <a:pPr>
              <a:spcBef>
                <a:spcPts val="23"/>
              </a:spcBef>
            </a:pPr>
            <a:endParaRPr sz="1575" dirty="0">
              <a:latin typeface="Times New Roman"/>
              <a:cs typeface="Times New Roman"/>
            </a:endParaRPr>
          </a:p>
          <a:p>
            <a:pPr marL="9525"/>
            <a:r>
              <a:rPr sz="1500" b="1" dirty="0">
                <a:latin typeface="Arial"/>
                <a:cs typeface="Arial"/>
              </a:rPr>
              <a:t>Debater </a:t>
            </a:r>
            <a:r>
              <a:rPr sz="1500" b="1" spc="4" dirty="0">
                <a:latin typeface="Arial"/>
                <a:cs typeface="Arial"/>
              </a:rPr>
              <a:t>propostas </a:t>
            </a:r>
            <a:r>
              <a:rPr sz="1500" b="1" spc="23" dirty="0">
                <a:latin typeface="Arial"/>
                <a:cs typeface="Arial"/>
              </a:rPr>
              <a:t>de </a:t>
            </a:r>
            <a:r>
              <a:rPr sz="1500" b="1" spc="-4" dirty="0">
                <a:latin typeface="Arial"/>
                <a:cs typeface="Arial"/>
              </a:rPr>
              <a:t>alterações do </a:t>
            </a:r>
            <a:r>
              <a:rPr sz="1500" b="1" spc="4" dirty="0">
                <a:latin typeface="Arial"/>
                <a:cs typeface="Arial"/>
              </a:rPr>
              <a:t>marco </a:t>
            </a:r>
            <a:r>
              <a:rPr sz="1500" b="1" spc="-8" dirty="0">
                <a:latin typeface="Arial"/>
                <a:cs typeface="Arial"/>
              </a:rPr>
              <a:t>legal</a:t>
            </a:r>
            <a:r>
              <a:rPr sz="1500" b="1" spc="-240" dirty="0">
                <a:latin typeface="Arial"/>
                <a:cs typeface="Arial"/>
              </a:rPr>
              <a:t> </a:t>
            </a:r>
            <a:r>
              <a:rPr sz="1500" b="1" spc="-19" dirty="0">
                <a:latin typeface="Arial"/>
                <a:cs typeface="Arial"/>
              </a:rPr>
              <a:t>de</a:t>
            </a:r>
            <a:endParaRPr sz="1500" dirty="0">
              <a:latin typeface="Arial"/>
              <a:cs typeface="Arial"/>
            </a:endParaRPr>
          </a:p>
          <a:p>
            <a:pPr marL="9525"/>
            <a:r>
              <a:rPr sz="1500" b="1" spc="8" dirty="0">
                <a:latin typeface="Arial"/>
                <a:cs typeface="Arial"/>
              </a:rPr>
              <a:t>regularização</a:t>
            </a:r>
            <a:r>
              <a:rPr sz="1500" b="1" spc="-116" dirty="0">
                <a:latin typeface="Arial"/>
                <a:cs typeface="Arial"/>
              </a:rPr>
              <a:t> </a:t>
            </a:r>
            <a:r>
              <a:rPr sz="1500" b="1" spc="8" dirty="0">
                <a:latin typeface="Arial"/>
                <a:cs typeface="Arial"/>
              </a:rPr>
              <a:t>fundiária;</a:t>
            </a:r>
            <a:endParaRPr sz="1500" dirty="0">
              <a:latin typeface="Arial"/>
              <a:cs typeface="Arial"/>
            </a:endParaRPr>
          </a:p>
          <a:p>
            <a:pPr>
              <a:spcBef>
                <a:spcPts val="38"/>
              </a:spcBef>
            </a:pPr>
            <a:endParaRPr sz="1538" dirty="0">
              <a:latin typeface="Times New Roman"/>
              <a:cs typeface="Times New Roman"/>
            </a:endParaRPr>
          </a:p>
          <a:p>
            <a:pPr marL="9525" marR="3810"/>
            <a:r>
              <a:rPr sz="1500" b="1" spc="-4" dirty="0">
                <a:latin typeface="Arial"/>
                <a:cs typeface="Arial"/>
              </a:rPr>
              <a:t>Definir </a:t>
            </a:r>
            <a:r>
              <a:rPr sz="1500" b="1" dirty="0">
                <a:latin typeface="Arial"/>
                <a:cs typeface="Arial"/>
              </a:rPr>
              <a:t>diretrizes </a:t>
            </a:r>
            <a:r>
              <a:rPr sz="1500" b="1" spc="11" dirty="0">
                <a:latin typeface="Arial"/>
                <a:cs typeface="Arial"/>
              </a:rPr>
              <a:t>e </a:t>
            </a:r>
            <a:r>
              <a:rPr sz="1500" b="1" spc="19" dirty="0">
                <a:latin typeface="Arial"/>
                <a:cs typeface="Arial"/>
              </a:rPr>
              <a:t>metas </a:t>
            </a:r>
            <a:r>
              <a:rPr sz="1500" b="1" spc="8" dirty="0">
                <a:latin typeface="Arial"/>
                <a:cs typeface="Arial"/>
              </a:rPr>
              <a:t>para </a:t>
            </a:r>
            <a:r>
              <a:rPr sz="1500" b="1" dirty="0">
                <a:latin typeface="Arial"/>
                <a:cs typeface="Arial"/>
              </a:rPr>
              <a:t>política nacional </a:t>
            </a:r>
            <a:r>
              <a:rPr sz="1500" b="1" spc="-19" dirty="0">
                <a:latin typeface="Arial"/>
                <a:cs typeface="Arial"/>
              </a:rPr>
              <a:t>de  </a:t>
            </a:r>
            <a:r>
              <a:rPr sz="1500" b="1" spc="8" dirty="0">
                <a:latin typeface="Arial"/>
                <a:cs typeface="Arial"/>
              </a:rPr>
              <a:t>Regularização</a:t>
            </a:r>
            <a:r>
              <a:rPr sz="1500" b="1" spc="-113" dirty="0">
                <a:latin typeface="Arial"/>
                <a:cs typeface="Arial"/>
              </a:rPr>
              <a:t> </a:t>
            </a:r>
            <a:r>
              <a:rPr sz="1500" b="1" spc="11" dirty="0">
                <a:latin typeface="Arial"/>
                <a:cs typeface="Arial"/>
              </a:rPr>
              <a:t>fundiária.</a:t>
            </a:r>
            <a:endParaRPr sz="1500" dirty="0">
              <a:latin typeface="Arial"/>
              <a:cs typeface="Arial"/>
            </a:endParaRPr>
          </a:p>
        </p:txBody>
      </p:sp>
    </p:spTree>
    <p:extLst>
      <p:ext uri="{BB962C8B-B14F-4D97-AF65-F5344CB8AC3E}">
        <p14:creationId xmlns:p14="http://schemas.microsoft.com/office/powerpoint/2010/main" val="2584372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a:spLocks noGrp="1"/>
          </p:cNvSpPr>
          <p:nvPr>
            <p:ph type="title"/>
          </p:nvPr>
        </p:nvSpPr>
        <p:spPr bwMode="auto">
          <a:xfrm>
            <a:off x="323528" y="1342930"/>
            <a:ext cx="8334672" cy="504056"/>
          </a:xfrm>
          <a:noFill/>
          <a:ln>
            <a:solidFill>
              <a:schemeClr val="tx1"/>
            </a:solidFill>
          </a:ln>
        </p:spPr>
        <p:txBody>
          <a:bodyPr/>
          <a:lstStyle/>
          <a:p>
            <a:pPr algn="ctr"/>
            <a:r>
              <a:rPr lang="pt-BR" altLang="pt-BR" sz="1600" b="1" cap="none" dirty="0" smtClean="0">
                <a:ln>
                  <a:noFill/>
                </a:ln>
                <a:latin typeface="Arial" panose="020B0604020202020204" pitchFamily="34" charset="0"/>
                <a:cs typeface="Arial" panose="020B0604020202020204" pitchFamily="34" charset="0"/>
              </a:rPr>
              <a:t>GTRPNRF – MINISTÉRIO DAS CIDADES </a:t>
            </a:r>
            <a:br>
              <a:rPr lang="pt-BR" altLang="pt-BR" sz="1600" b="1" cap="none" dirty="0" smtClean="0">
                <a:ln>
                  <a:noFill/>
                </a:ln>
                <a:latin typeface="Arial" panose="020B0604020202020204" pitchFamily="34" charset="0"/>
                <a:cs typeface="Arial" panose="020B0604020202020204" pitchFamily="34" charset="0"/>
              </a:rPr>
            </a:br>
            <a:r>
              <a:rPr lang="pt-BR" altLang="pt-BR" sz="1600" b="1" cap="none" dirty="0" smtClean="0">
                <a:ln>
                  <a:noFill/>
                </a:ln>
                <a:latin typeface="Arial" panose="020B0604020202020204" pitchFamily="34" charset="0"/>
                <a:cs typeface="Arial" panose="020B0604020202020204" pitchFamily="34" charset="0"/>
              </a:rPr>
              <a:t>PORTARIA 326, DE 18/07/2016, PRORROGADA PELA PORTARIA 569 DE 05/12</a:t>
            </a:r>
          </a:p>
        </p:txBody>
      </p:sp>
      <p:sp>
        <p:nvSpPr>
          <p:cNvPr id="8" name="Retângulo 4"/>
          <p:cNvSpPr>
            <a:spLocks noChangeArrowheads="1"/>
          </p:cNvSpPr>
          <p:nvPr/>
        </p:nvSpPr>
        <p:spPr bwMode="auto">
          <a:xfrm>
            <a:off x="143508" y="1844824"/>
            <a:ext cx="8856984" cy="437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7000"/>
              </a:lnSpc>
            </a:pPr>
            <a:r>
              <a:rPr lang="pt-BR" altLang="pt-BR" sz="800" dirty="0">
                <a:cs typeface="Times New Roman" panose="02020603050405020304" pitchFamily="18" charset="0"/>
              </a:rPr>
              <a:t> </a:t>
            </a:r>
            <a:endParaRPr lang="pt-BR" altLang="pt-BR" sz="1400" dirty="0"/>
          </a:p>
          <a:p>
            <a:pPr algn="just">
              <a:lnSpc>
                <a:spcPct val="107000"/>
              </a:lnSpc>
            </a:pPr>
            <a:r>
              <a:rPr lang="pt-BR" altLang="pt-BR" sz="1200" dirty="0">
                <a:cs typeface="Times New Roman" panose="02020603050405020304" pitchFamily="18" charset="0"/>
              </a:rPr>
              <a:t>- Marcelo Martins </a:t>
            </a:r>
            <a:r>
              <a:rPr lang="pt-BR" altLang="pt-BR" sz="1200" dirty="0" err="1">
                <a:cs typeface="Times New Roman" panose="02020603050405020304" pitchFamily="18" charset="0"/>
              </a:rPr>
              <a:t>Berthe</a:t>
            </a:r>
            <a:r>
              <a:rPr lang="pt-BR" altLang="pt-BR" sz="1200" dirty="0">
                <a:cs typeface="Times New Roman" panose="02020603050405020304" pitchFamily="18" charset="0"/>
              </a:rPr>
              <a:t>, Desembargador do Tribunal de Justiça do Estado de São Paulo;</a:t>
            </a:r>
            <a:endParaRPr lang="pt-BR" altLang="pt-BR" sz="1200" dirty="0"/>
          </a:p>
          <a:p>
            <a:pPr algn="just">
              <a:lnSpc>
                <a:spcPct val="107000"/>
              </a:lnSpc>
            </a:pPr>
            <a:r>
              <a:rPr lang="pt-BR" altLang="pt-BR" sz="1200" dirty="0">
                <a:cs typeface="Times New Roman" panose="02020603050405020304" pitchFamily="18" charset="0"/>
              </a:rPr>
              <a:t>-Rodrigo </a:t>
            </a:r>
            <a:r>
              <a:rPr lang="pt-BR" altLang="pt-BR" sz="1200" dirty="0" err="1">
                <a:cs typeface="Times New Roman" panose="02020603050405020304" pitchFamily="18" charset="0"/>
              </a:rPr>
              <a:t>Numeriano</a:t>
            </a:r>
            <a:r>
              <a:rPr lang="pt-BR" altLang="pt-BR" sz="1200" dirty="0">
                <a:cs typeface="Times New Roman" panose="02020603050405020304" pitchFamily="18" charset="0"/>
              </a:rPr>
              <a:t> </a:t>
            </a:r>
            <a:r>
              <a:rPr lang="pt-BR" altLang="pt-BR" sz="1200" dirty="0" err="1">
                <a:cs typeface="Times New Roman" panose="02020603050405020304" pitchFamily="18" charset="0"/>
              </a:rPr>
              <a:t>Dubourcq</a:t>
            </a:r>
            <a:r>
              <a:rPr lang="pt-BR" altLang="pt-BR" sz="1200" dirty="0">
                <a:cs typeface="Times New Roman" panose="02020603050405020304" pitchFamily="18" charset="0"/>
              </a:rPr>
              <a:t> Dantas, Consultor Jurídico do Ministério das Cidades; </a:t>
            </a:r>
            <a:endParaRPr lang="pt-BR" altLang="pt-BR" sz="1200" dirty="0"/>
          </a:p>
          <a:p>
            <a:pPr algn="just">
              <a:lnSpc>
                <a:spcPct val="107000"/>
              </a:lnSpc>
            </a:pPr>
            <a:r>
              <a:rPr lang="pt-BR" altLang="pt-BR" sz="1200" dirty="0">
                <a:cs typeface="Times New Roman" panose="02020603050405020304" pitchFamily="18" charset="0"/>
              </a:rPr>
              <a:t>-Pedro </a:t>
            </a:r>
            <a:r>
              <a:rPr lang="pt-BR" altLang="pt-BR" sz="1200" dirty="0" err="1">
                <a:cs typeface="Times New Roman" panose="02020603050405020304" pitchFamily="18" charset="0"/>
              </a:rPr>
              <a:t>Krahenbuhl</a:t>
            </a:r>
            <a:r>
              <a:rPr lang="pt-BR" altLang="pt-BR" sz="1200" dirty="0">
                <a:cs typeface="Times New Roman" panose="02020603050405020304" pitchFamily="18" charset="0"/>
              </a:rPr>
              <a:t>, Consultor Legislativo do SECOVI ;</a:t>
            </a:r>
            <a:endParaRPr lang="pt-BR" altLang="pt-BR" sz="1200" dirty="0"/>
          </a:p>
          <a:p>
            <a:pPr algn="just">
              <a:lnSpc>
                <a:spcPct val="107000"/>
              </a:lnSpc>
            </a:pPr>
            <a:r>
              <a:rPr lang="pt-BR" altLang="pt-BR" sz="1200" dirty="0">
                <a:cs typeface="Times New Roman" panose="02020603050405020304" pitchFamily="18" charset="0"/>
              </a:rPr>
              <a:t>-Murilo Mendonça Barra, Diretor de Desenvolvimento Institucional e Cooperação Técnica da Agência Goiana de Habitação; </a:t>
            </a:r>
            <a:endParaRPr lang="pt-BR" altLang="pt-BR" sz="1200" dirty="0"/>
          </a:p>
          <a:p>
            <a:pPr algn="just">
              <a:lnSpc>
                <a:spcPct val="107000"/>
              </a:lnSpc>
            </a:pPr>
            <a:r>
              <a:rPr lang="pt-BR" altLang="pt-BR" sz="1200" dirty="0">
                <a:cs typeface="Times New Roman" panose="02020603050405020304" pitchFamily="18" charset="0"/>
              </a:rPr>
              <a:t>-</a:t>
            </a:r>
            <a:r>
              <a:rPr lang="pt-BR" altLang="pt-BR" sz="1200" b="1" dirty="0">
                <a:cs typeface="Times New Roman" panose="02020603050405020304" pitchFamily="18" charset="0"/>
              </a:rPr>
              <a:t>Renato Guilherme Góes, Presidente do Programa Cidade Legal SP da Secretaria de Estado da Habitação; </a:t>
            </a:r>
            <a:endParaRPr lang="pt-BR" altLang="pt-BR" sz="1200" b="1" dirty="0"/>
          </a:p>
          <a:p>
            <a:pPr algn="just">
              <a:lnSpc>
                <a:spcPct val="107000"/>
              </a:lnSpc>
            </a:pPr>
            <a:r>
              <a:rPr lang="pt-BR" altLang="pt-BR" sz="1200" dirty="0">
                <a:cs typeface="Times New Roman" panose="02020603050405020304" pitchFamily="18" charset="0"/>
              </a:rPr>
              <a:t>-Nelson Nicolau </a:t>
            </a:r>
            <a:r>
              <a:rPr lang="pt-BR" altLang="pt-BR" sz="1200" dirty="0" err="1">
                <a:cs typeface="Times New Roman" panose="02020603050405020304" pitchFamily="18" charset="0"/>
              </a:rPr>
              <a:t>Szwec</a:t>
            </a:r>
            <a:r>
              <a:rPr lang="pt-BR" altLang="pt-BR" sz="1200" dirty="0">
                <a:cs typeface="Times New Roman" panose="02020603050405020304" pitchFamily="18" charset="0"/>
              </a:rPr>
              <a:t>, Secretário Executivo da Associação Brasileira de COHABS e Agentes Públicos de Habitação; </a:t>
            </a:r>
            <a:endParaRPr lang="pt-BR" altLang="pt-BR" sz="1200" dirty="0"/>
          </a:p>
          <a:p>
            <a:pPr algn="just">
              <a:lnSpc>
                <a:spcPct val="107000"/>
              </a:lnSpc>
            </a:pPr>
            <a:r>
              <a:rPr lang="pt-BR" altLang="pt-BR" sz="1200" dirty="0">
                <a:cs typeface="Times New Roman" panose="02020603050405020304" pitchFamily="18" charset="0"/>
              </a:rPr>
              <a:t>-Diana Meirelles da Motta, Diretora do Departamento de Politicas de Acessibilidade e  Planejamento Urbano; </a:t>
            </a:r>
            <a:endParaRPr lang="pt-BR" altLang="pt-BR" sz="1200" dirty="0"/>
          </a:p>
          <a:p>
            <a:pPr algn="just">
              <a:lnSpc>
                <a:spcPct val="107000"/>
              </a:lnSpc>
            </a:pPr>
            <a:r>
              <a:rPr lang="pt-BR" altLang="pt-BR" sz="1200" dirty="0">
                <a:cs typeface="Times New Roman" panose="02020603050405020304" pitchFamily="18" charset="0"/>
              </a:rPr>
              <a:t>- Sílvio Eduardo Marques Figueiredo, Diretor do Departamento de Assuntos Fundiários  Urbanos; </a:t>
            </a:r>
            <a:endParaRPr lang="pt-BR" altLang="pt-BR" sz="1200" dirty="0"/>
          </a:p>
          <a:p>
            <a:pPr algn="just">
              <a:lnSpc>
                <a:spcPct val="107000"/>
              </a:lnSpc>
            </a:pPr>
            <a:r>
              <a:rPr lang="pt-BR" altLang="pt-BR" sz="1200" dirty="0">
                <a:cs typeface="Times New Roman" panose="02020603050405020304" pitchFamily="18" charset="0"/>
              </a:rPr>
              <a:t>- </a:t>
            </a:r>
            <a:r>
              <a:rPr lang="pt-BR" altLang="pt-BR" sz="1200" dirty="0" err="1">
                <a:cs typeface="Times New Roman" panose="02020603050405020304" pitchFamily="18" charset="0"/>
              </a:rPr>
              <a:t>Bastiaan</a:t>
            </a:r>
            <a:r>
              <a:rPr lang="pt-BR" altLang="pt-BR" sz="1200" dirty="0">
                <a:cs typeface="Times New Roman" panose="02020603050405020304" pitchFamily="18" charset="0"/>
              </a:rPr>
              <a:t> P. </a:t>
            </a:r>
            <a:r>
              <a:rPr lang="pt-BR" altLang="pt-BR" sz="1200" dirty="0" err="1">
                <a:cs typeface="Times New Roman" panose="02020603050405020304" pitchFamily="18" charset="0"/>
              </a:rPr>
              <a:t>Reydon</a:t>
            </a:r>
            <a:r>
              <a:rPr lang="pt-BR" altLang="pt-BR" sz="1200" dirty="0">
                <a:cs typeface="Times New Roman" panose="02020603050405020304" pitchFamily="18" charset="0"/>
              </a:rPr>
              <a:t>, Professor Titular do Instituto de Economia UNICAMP;</a:t>
            </a:r>
            <a:endParaRPr lang="pt-BR" altLang="pt-BR" sz="1200" dirty="0"/>
          </a:p>
          <a:p>
            <a:pPr algn="just">
              <a:lnSpc>
                <a:spcPct val="107000"/>
              </a:lnSpc>
            </a:pPr>
            <a:r>
              <a:rPr lang="pt-BR" altLang="pt-BR" sz="1200" dirty="0">
                <a:cs typeface="Times New Roman" panose="02020603050405020304" pitchFamily="18" charset="0"/>
              </a:rPr>
              <a:t>- </a:t>
            </a:r>
            <a:r>
              <a:rPr lang="pt-BR" altLang="pt-BR" sz="1200" dirty="0" err="1">
                <a:cs typeface="Times New Roman" panose="02020603050405020304" pitchFamily="18" charset="0"/>
              </a:rPr>
              <a:t>Glaciele</a:t>
            </a:r>
            <a:r>
              <a:rPr lang="pt-BR" altLang="pt-BR" sz="1200" dirty="0">
                <a:cs typeface="Times New Roman" panose="02020603050405020304" pitchFamily="18" charset="0"/>
              </a:rPr>
              <a:t> </a:t>
            </a:r>
            <a:r>
              <a:rPr lang="pt-BR" altLang="pt-BR" sz="1200" dirty="0" err="1">
                <a:cs typeface="Times New Roman" panose="02020603050405020304" pitchFamily="18" charset="0"/>
              </a:rPr>
              <a:t>Leardini</a:t>
            </a:r>
            <a:r>
              <a:rPr lang="pt-BR" altLang="pt-BR" sz="1200" dirty="0">
                <a:cs typeface="Times New Roman" panose="02020603050405020304" pitchFamily="18" charset="0"/>
              </a:rPr>
              <a:t> Moreira, Diretora de Regularização Fundiária da Comissão de Pesquisa de Governança Fundiária da UNICAMP;</a:t>
            </a:r>
            <a:endParaRPr lang="pt-BR" altLang="pt-BR" sz="1200" dirty="0"/>
          </a:p>
          <a:p>
            <a:pPr algn="just">
              <a:lnSpc>
                <a:spcPct val="107000"/>
              </a:lnSpc>
            </a:pPr>
            <a:r>
              <a:rPr lang="pt-BR" altLang="pt-BR" sz="1200" dirty="0">
                <a:cs typeface="Times New Roman" panose="02020603050405020304" pitchFamily="18" charset="0"/>
              </a:rPr>
              <a:t>-Maria do Carmo </a:t>
            </a:r>
            <a:r>
              <a:rPr lang="pt-BR" altLang="pt-BR" sz="1200" dirty="0" err="1">
                <a:cs typeface="Times New Roman" panose="02020603050405020304" pitchFamily="18" charset="0"/>
              </a:rPr>
              <a:t>Avesani</a:t>
            </a:r>
            <a:r>
              <a:rPr lang="pt-BR" altLang="pt-BR" sz="1200" dirty="0">
                <a:cs typeface="Times New Roman" panose="02020603050405020304" pitchFamily="18" charset="0"/>
              </a:rPr>
              <a:t> Lopez, Secretária de Estado de Habitação da Secretaria de Estado  de Habitação do Mato Grosso do Sul ;</a:t>
            </a:r>
            <a:endParaRPr lang="pt-BR" altLang="pt-BR" sz="1200" b="1" dirty="0"/>
          </a:p>
          <a:p>
            <a:pPr algn="just">
              <a:lnSpc>
                <a:spcPct val="107000"/>
              </a:lnSpc>
            </a:pPr>
            <a:r>
              <a:rPr lang="pt-BR" altLang="pt-BR" sz="1200" b="1" dirty="0">
                <a:cs typeface="Times New Roman" panose="02020603050405020304" pitchFamily="18" charset="0"/>
              </a:rPr>
              <a:t>- José de </a:t>
            </a:r>
            <a:r>
              <a:rPr lang="pt-BR" altLang="pt-BR" sz="1200" b="1" dirty="0" err="1">
                <a:cs typeface="Times New Roman" panose="02020603050405020304" pitchFamily="18" charset="0"/>
              </a:rPr>
              <a:t>Arimatéia</a:t>
            </a:r>
            <a:r>
              <a:rPr lang="pt-BR" altLang="pt-BR" sz="1200" b="1" dirty="0">
                <a:cs typeface="Times New Roman" panose="02020603050405020304" pitchFamily="18" charset="0"/>
              </a:rPr>
              <a:t> Barbosa, Registrador de Imóveis em Campo Novo do Parecis, Vice- Presidente do IRIB Mato Grosso; </a:t>
            </a:r>
            <a:endParaRPr lang="pt-BR" altLang="pt-BR" sz="1200" b="1" dirty="0"/>
          </a:p>
          <a:p>
            <a:pPr algn="just">
              <a:lnSpc>
                <a:spcPct val="107000"/>
              </a:lnSpc>
            </a:pPr>
            <a:r>
              <a:rPr lang="pt-BR" altLang="pt-BR" sz="1200" dirty="0">
                <a:cs typeface="Times New Roman" panose="02020603050405020304" pitchFamily="18" charset="0"/>
              </a:rPr>
              <a:t>- </a:t>
            </a:r>
            <a:r>
              <a:rPr lang="pt-BR" altLang="pt-BR" sz="1200" dirty="0" err="1">
                <a:cs typeface="Times New Roman" panose="02020603050405020304" pitchFamily="18" charset="0"/>
              </a:rPr>
              <a:t>Flausilino</a:t>
            </a:r>
            <a:r>
              <a:rPr lang="pt-BR" altLang="pt-BR" sz="1200" dirty="0">
                <a:cs typeface="Times New Roman" panose="02020603050405020304" pitchFamily="18" charset="0"/>
              </a:rPr>
              <a:t> Araújo dos Santos, 1º Oficial de Registro de Imóveis de São Paulo  Capital, Professor de Direito Civil da UNIP; </a:t>
            </a:r>
            <a:endParaRPr lang="pt-BR" altLang="pt-BR" sz="1200" dirty="0"/>
          </a:p>
          <a:p>
            <a:pPr algn="just">
              <a:lnSpc>
                <a:spcPct val="107000"/>
              </a:lnSpc>
            </a:pPr>
            <a:r>
              <a:rPr lang="pt-BR" altLang="pt-BR" sz="1200" dirty="0">
                <a:cs typeface="Times New Roman" panose="02020603050405020304" pitchFamily="18" charset="0"/>
              </a:rPr>
              <a:t>- Paulo Roberto Riscado Junior, Procurador da Fazenda Nacional, Consultor Jurídico Substituto do Ministério das Cidades; </a:t>
            </a:r>
            <a:endParaRPr lang="pt-BR" altLang="pt-BR" sz="1200" dirty="0"/>
          </a:p>
          <a:p>
            <a:pPr algn="just">
              <a:lnSpc>
                <a:spcPct val="107000"/>
              </a:lnSpc>
            </a:pPr>
            <a:r>
              <a:rPr lang="pt-BR" altLang="pt-BR" sz="1200" dirty="0">
                <a:cs typeface="Times New Roman" panose="02020603050405020304" pitchFamily="18" charset="0"/>
              </a:rPr>
              <a:t>-</a:t>
            </a:r>
            <a:r>
              <a:rPr lang="pt-BR" altLang="pt-BR" sz="1200" dirty="0" err="1">
                <a:cs typeface="Times New Roman" panose="02020603050405020304" pitchFamily="18" charset="0"/>
              </a:rPr>
              <a:t>Antonio</a:t>
            </a:r>
            <a:r>
              <a:rPr lang="pt-BR" altLang="pt-BR" sz="1200" dirty="0">
                <a:cs typeface="Times New Roman" panose="02020603050405020304" pitchFamily="18" charset="0"/>
              </a:rPr>
              <a:t> Carlos Alves Braga Junior, Juiz Substituto em Segundo Grau do Tribunal de  Justiça do Estado de São Paulo;</a:t>
            </a:r>
            <a:endParaRPr lang="pt-BR" altLang="pt-BR" sz="1200" dirty="0"/>
          </a:p>
          <a:p>
            <a:pPr algn="just">
              <a:lnSpc>
                <a:spcPct val="107000"/>
              </a:lnSpc>
            </a:pPr>
            <a:r>
              <a:rPr lang="pt-BR" altLang="pt-BR" sz="1200" dirty="0">
                <a:cs typeface="Times New Roman" panose="02020603050405020304" pitchFamily="18" charset="0"/>
              </a:rPr>
              <a:t>-Lair Alberto Soares </a:t>
            </a:r>
            <a:r>
              <a:rPr lang="pt-BR" altLang="pt-BR" sz="1200" dirty="0" err="1">
                <a:cs typeface="Times New Roman" panose="02020603050405020304" pitchFamily="18" charset="0"/>
              </a:rPr>
              <a:t>Krahenbuhl</a:t>
            </a:r>
            <a:r>
              <a:rPr lang="pt-BR" altLang="pt-BR" sz="1200" dirty="0">
                <a:cs typeface="Times New Roman" panose="02020603050405020304" pitchFamily="18" charset="0"/>
              </a:rPr>
              <a:t>, </a:t>
            </a:r>
            <a:r>
              <a:rPr lang="pt-BR" altLang="pt-BR" sz="1200" dirty="0" err="1">
                <a:cs typeface="Times New Roman" panose="02020603050405020304" pitchFamily="18" charset="0"/>
              </a:rPr>
              <a:t>Ex</a:t>
            </a:r>
            <a:r>
              <a:rPr lang="pt-BR" altLang="pt-BR" sz="1200" dirty="0">
                <a:cs typeface="Times New Roman" panose="02020603050405020304" pitchFamily="18" charset="0"/>
              </a:rPr>
              <a:t> Secretário do Município de São Paulo.</a:t>
            </a:r>
          </a:p>
          <a:p>
            <a:pPr algn="just">
              <a:lnSpc>
                <a:spcPct val="107000"/>
              </a:lnSpc>
            </a:pPr>
            <a:r>
              <a:rPr lang="pt-BR" altLang="pt-BR" sz="1200" dirty="0">
                <a:cs typeface="Times New Roman" panose="02020603050405020304" pitchFamily="18" charset="0"/>
              </a:rPr>
              <a:t>-Maria de Fátima Pessoa de Mello Cartaxo, Diretora Acadêmica do Instituto Brasiliense de Direito Público (IDP),</a:t>
            </a:r>
            <a:endParaRPr lang="pt-BR" altLang="pt-BR" sz="1200" dirty="0"/>
          </a:p>
          <a:p>
            <a:pPr algn="just">
              <a:lnSpc>
                <a:spcPct val="107000"/>
              </a:lnSpc>
              <a:spcAft>
                <a:spcPts val="800"/>
              </a:spcAft>
            </a:pPr>
            <a:r>
              <a:rPr lang="pt-BR" altLang="pt-BR" sz="12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819646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076178"/>
            <a:ext cx="468052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2256" y="3076178"/>
            <a:ext cx="4074240" cy="353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128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4091880" cy="5040560"/>
          </a:xfrm>
          <a:prstGeom prst="rect">
            <a:avLst/>
          </a:prstGeom>
          <a:noFill/>
          <a:ln w="9525">
            <a:solidFill>
              <a:srgbClr val="0F1604"/>
            </a:solidFill>
            <a:miter lim="800000"/>
            <a:headEnd/>
            <a:tailEnd/>
          </a:ln>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bwMode="auto">
          <a:xfrm>
            <a:off x="4314730" y="1196752"/>
            <a:ext cx="4634730" cy="1152426"/>
          </a:xfrm>
          <a:noFill/>
          <a:extLst/>
        </p:spPr>
        <p:txBody>
          <a:bodyPr/>
          <a:lstStyle/>
          <a:p>
            <a:pPr algn="ctr"/>
            <a:r>
              <a:rPr lang="pt-BR" altLang="pt-BR" sz="1200" b="1" cap="none" dirty="0" smtClean="0">
                <a:ln>
                  <a:noFill/>
                </a:ln>
                <a:latin typeface="Arial" panose="020B0604020202020204" pitchFamily="34" charset="0"/>
                <a:cs typeface="Arial" panose="020B0604020202020204" pitchFamily="34" charset="0"/>
              </a:rPr>
              <a:t>COOPERAÇÃO TÉCNICA PARA AÇÕES DE REGULARIZAÇÃO FUNDIÁRIA ENTRE INCRA, ESTADO DE MT, ANOREG-MT, CONSÓRCIOS MUNICIPAIS , TJMT ENTRE OUTROS OBJETIVANDO ATENDER ASSENTAMENTOS RURAIS, GLEBAS DO ESTADO E UNIÃO NO ESTADO DE MT</a:t>
            </a:r>
          </a:p>
        </p:txBody>
      </p:sp>
      <p:pic>
        <p:nvPicPr>
          <p:cNvPr id="6" name="Imagem 5"/>
          <p:cNvPicPr>
            <a:picLocks noChangeAspect="1"/>
          </p:cNvPicPr>
          <p:nvPr/>
        </p:nvPicPr>
        <p:blipFill>
          <a:blip r:embed="rId4"/>
          <a:stretch>
            <a:fillRect/>
          </a:stretch>
        </p:blipFill>
        <p:spPr>
          <a:xfrm>
            <a:off x="4309369" y="2582981"/>
            <a:ext cx="4524745" cy="3398391"/>
          </a:xfrm>
          <a:prstGeom prst="rect">
            <a:avLst/>
          </a:prstGeom>
          <a:ln>
            <a:solidFill>
              <a:schemeClr val="bg1">
                <a:lumMod val="95000"/>
                <a:lumOff val="5000"/>
              </a:schemeClr>
            </a:solidFill>
          </a:ln>
        </p:spPr>
      </p:pic>
    </p:spTree>
    <p:extLst>
      <p:ext uri="{BB962C8B-B14F-4D97-AF65-F5344CB8AC3E}">
        <p14:creationId xmlns:p14="http://schemas.microsoft.com/office/powerpoint/2010/main" val="3418884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89" y="1196752"/>
            <a:ext cx="8565622" cy="5105842"/>
          </a:xfrm>
          <a:prstGeom prst="rect">
            <a:avLst/>
          </a:prstGeom>
        </p:spPr>
      </p:pic>
    </p:spTree>
    <p:extLst>
      <p:ext uri="{BB962C8B-B14F-4D97-AF65-F5344CB8AC3E}">
        <p14:creationId xmlns:p14="http://schemas.microsoft.com/office/powerpoint/2010/main" val="2355705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p:cNvSpPr>
          <p:nvPr>
            <p:ph type="ctrTitle"/>
          </p:nvPr>
        </p:nvSpPr>
        <p:spPr>
          <a:xfrm>
            <a:off x="1403350" y="1628775"/>
            <a:ext cx="6264275" cy="1736725"/>
          </a:xfrm>
        </p:spPr>
        <p:txBody>
          <a:bodyPr/>
          <a:lstStyle/>
          <a:p>
            <a:pPr eaLnBrk="1" hangingPunct="1"/>
            <a:r>
              <a:rPr lang="pt-BR" sz="3200" b="1" dirty="0">
                <a:solidFill>
                  <a:srgbClr val="343434"/>
                </a:solidFill>
                <a:latin typeface="Arial" panose="020B0604020202020204" pitchFamily="34" charset="0"/>
                <a:cs typeface="Arial" panose="020B0604020202020204" pitchFamily="34" charset="0"/>
              </a:rPr>
              <a:t>Regularização </a:t>
            </a:r>
            <a:r>
              <a:rPr lang="pt-BR" sz="3200" b="1" dirty="0" smtClean="0">
                <a:solidFill>
                  <a:srgbClr val="343434"/>
                </a:solidFill>
                <a:latin typeface="Arial" panose="020B0604020202020204" pitchFamily="34" charset="0"/>
                <a:cs typeface="Arial" panose="020B0604020202020204" pitchFamily="34" charset="0"/>
              </a:rPr>
              <a:t>Fundiária </a:t>
            </a:r>
            <a:r>
              <a:rPr lang="pt-BR" sz="3200" b="1" dirty="0">
                <a:solidFill>
                  <a:srgbClr val="343434"/>
                </a:solidFill>
                <a:latin typeface="Arial" panose="020B0604020202020204" pitchFamily="34" charset="0"/>
                <a:cs typeface="Arial" panose="020B0604020202020204" pitchFamily="34" charset="0"/>
              </a:rPr>
              <a:t>de Imóveis Rurais na </a:t>
            </a:r>
            <a:r>
              <a:rPr lang="pt-BR" sz="3200" b="1" dirty="0" smtClean="0">
                <a:solidFill>
                  <a:srgbClr val="343434"/>
                </a:solidFill>
                <a:latin typeface="Arial" panose="020B0604020202020204" pitchFamily="34" charset="0"/>
                <a:cs typeface="Arial" panose="020B0604020202020204" pitchFamily="34" charset="0"/>
              </a:rPr>
              <a:t/>
            </a:r>
            <a:br>
              <a:rPr lang="pt-BR" sz="3200" b="1" dirty="0" smtClean="0">
                <a:solidFill>
                  <a:srgbClr val="343434"/>
                </a:solidFill>
                <a:latin typeface="Arial" panose="020B0604020202020204" pitchFamily="34" charset="0"/>
                <a:cs typeface="Arial" panose="020B0604020202020204" pitchFamily="34" charset="0"/>
              </a:rPr>
            </a:br>
            <a:r>
              <a:rPr lang="pt-BR" sz="3200" b="1" dirty="0" smtClean="0">
                <a:solidFill>
                  <a:srgbClr val="343434"/>
                </a:solidFill>
                <a:latin typeface="Arial" panose="020B0604020202020204" pitchFamily="34" charset="0"/>
                <a:cs typeface="Arial" panose="020B0604020202020204" pitchFamily="34" charset="0"/>
              </a:rPr>
              <a:t>Lei 13.465/17</a:t>
            </a:r>
            <a:endParaRPr lang="pt-BR" altLang="pt-BR" sz="3200" b="1" dirty="0" smtClean="0">
              <a:ln>
                <a:noFill/>
              </a:ln>
              <a:latin typeface="Arial" panose="020B0604020202020204" pitchFamily="34" charset="0"/>
              <a:cs typeface="Arial" panose="020B0604020202020204" pitchFamily="34" charset="0"/>
            </a:endParaRPr>
          </a:p>
        </p:txBody>
      </p:sp>
      <p:sp>
        <p:nvSpPr>
          <p:cNvPr id="19460" name="Retângulo 4"/>
          <p:cNvSpPr>
            <a:spLocks noChangeArrowheads="1"/>
          </p:cNvSpPr>
          <p:nvPr/>
        </p:nvSpPr>
        <p:spPr bwMode="auto">
          <a:xfrm>
            <a:off x="3195426" y="3856038"/>
            <a:ext cx="3466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Font typeface="Arial" panose="020B0604020202020204" pitchFamily="34" charset="0"/>
              <a:buNone/>
            </a:pPr>
            <a:r>
              <a:rPr lang="pt-BR" altLang="pt-BR" sz="2000" b="1" dirty="0">
                <a:cs typeface="Arial" panose="020B0604020202020204" pitchFamily="34" charset="0"/>
              </a:rPr>
              <a:t>José de </a:t>
            </a:r>
            <a:r>
              <a:rPr lang="pt-BR" altLang="pt-BR" sz="2000" b="1" dirty="0" err="1" smtClean="0">
                <a:cs typeface="Arial" panose="020B0604020202020204" pitchFamily="34" charset="0"/>
              </a:rPr>
              <a:t>Arimatéia</a:t>
            </a:r>
            <a:r>
              <a:rPr lang="pt-BR" altLang="pt-BR" sz="2000" b="1" dirty="0" smtClean="0">
                <a:cs typeface="Arial" panose="020B0604020202020204" pitchFamily="34" charset="0"/>
              </a:rPr>
              <a:t> Barbosa</a:t>
            </a:r>
            <a:endParaRPr lang="pt-BR" altLang="pt-BR" sz="2000" b="1" dirty="0">
              <a:cs typeface="Arial" panose="020B0604020202020204" pitchFamily="34" charset="0"/>
            </a:endParaRPr>
          </a:p>
        </p:txBody>
      </p:sp>
      <p:pic>
        <p:nvPicPr>
          <p:cNvPr id="19461" name="Imagem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664" y="3365500"/>
            <a:ext cx="1655762"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2286000" y="-495151"/>
            <a:ext cx="4572000" cy="1508105"/>
          </a:xfrm>
          <a:prstGeom prst="rect">
            <a:avLst/>
          </a:prstGeom>
        </p:spPr>
        <p:txBody>
          <a:bodyPr>
            <a:spAutoFit/>
          </a:bodyPr>
          <a:lstStyle/>
          <a:p>
            <a:r>
              <a:rPr lang="pt-BR" sz="8000" b="1" dirty="0">
                <a:cs typeface="Arial" panose="020B0604020202020204" pitchFamily="34" charset="0"/>
              </a:rPr>
              <a:t/>
            </a:r>
            <a:br>
              <a:rPr lang="pt-BR" sz="8000" b="1" dirty="0">
                <a:cs typeface="Arial" panose="020B0604020202020204" pitchFamily="34" charset="0"/>
              </a:rPr>
            </a:br>
            <a:endParaRPr lang="pt-BR" sz="1200" dirty="0"/>
          </a:p>
        </p:txBody>
      </p:sp>
    </p:spTree>
    <p:extLst>
      <p:ext uri="{BB962C8B-B14F-4D97-AF65-F5344CB8AC3E}">
        <p14:creationId xmlns:p14="http://schemas.microsoft.com/office/powerpoint/2010/main" val="1200894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431540" y="1268760"/>
            <a:ext cx="8280920" cy="5078313"/>
          </a:xfrm>
          <a:prstGeom prst="rect">
            <a:avLst/>
          </a:prstGeom>
        </p:spPr>
        <p:txBody>
          <a:bodyPr wrap="square">
            <a:spAutoFit/>
          </a:bodyPr>
          <a:lstStyle/>
          <a:p>
            <a:pPr algn="just"/>
            <a:r>
              <a:rPr lang="pt-BR" b="1" dirty="0">
                <a:latin typeface="Calibri" panose="020F0502020204030204" pitchFamily="34" charset="0"/>
              </a:rPr>
              <a:t>Preservação do meio ambiente</a:t>
            </a:r>
            <a:endParaRPr lang="pt-BR" dirty="0">
              <a:latin typeface="Calibri" panose="020F0502020204030204" pitchFamily="34" charset="0"/>
            </a:endParaRPr>
          </a:p>
          <a:p>
            <a:pPr algn="just"/>
            <a:r>
              <a:rPr lang="pt-BR" dirty="0">
                <a:latin typeface="Calibri" panose="020F0502020204030204" pitchFamily="34" charset="0"/>
              </a:rPr>
              <a:t>Uma das alterações fortalece o </a:t>
            </a:r>
            <a:r>
              <a:rPr lang="pt-BR" dirty="0" smtClean="0">
                <a:latin typeface="Calibri" panose="020F0502020204030204" pitchFamily="34" charset="0"/>
              </a:rPr>
              <a:t>cumprimento </a:t>
            </a:r>
            <a:r>
              <a:rPr lang="pt-BR" dirty="0">
                <a:latin typeface="Calibri" panose="020F0502020204030204" pitchFamily="34" charset="0"/>
              </a:rPr>
              <a:t>à legislação ambiental e a não exploração do trabalho análogo ao escravo e infantil. Com a mudança, é possível regularizar áreas não desmatadas, facilitando a aprovação do plano de manejo pela Secretaria de Estado de Meio Ambiente (Sema). Antes, o agricultor acabava desmatando áreas para fazer a prova da cultura efetiva para atender ao artigo 8º do decreto 1260/78, que exigia para regularização, exclusivamente, a moradia permanente e cultura efetiva comprovados por um ano. </a:t>
            </a:r>
          </a:p>
          <a:p>
            <a:pPr algn="just"/>
            <a:r>
              <a:rPr lang="pt-BR" b="1" dirty="0">
                <a:latin typeface="Calibri" panose="020F0502020204030204" pitchFamily="34" charset="0"/>
              </a:rPr>
              <a:t>Gratuidade do título</a:t>
            </a:r>
            <a:endParaRPr lang="pt-BR" dirty="0">
              <a:latin typeface="Calibri" panose="020F0502020204030204" pitchFamily="34" charset="0"/>
            </a:endParaRPr>
          </a:p>
          <a:p>
            <a:pPr algn="just"/>
            <a:r>
              <a:rPr lang="pt-BR" dirty="0">
                <a:latin typeface="Calibri" panose="020F0502020204030204" pitchFamily="34" charset="0"/>
              </a:rPr>
              <a:t>No novo texto, há a definição clara dos requisitos para a gratuidade do título, o que auxilia o </a:t>
            </a:r>
            <a:r>
              <a:rPr lang="pt-BR" dirty="0" err="1">
                <a:latin typeface="Calibri" panose="020F0502020204030204" pitchFamily="34" charset="0"/>
              </a:rPr>
              <a:t>Intermat</a:t>
            </a:r>
            <a:r>
              <a:rPr lang="pt-BR" dirty="0">
                <a:latin typeface="Calibri" panose="020F0502020204030204" pitchFamily="34" charset="0"/>
              </a:rPr>
              <a:t> a conceder o benefício para quem realmente possui o perfil. É preciso que seja o único imóvel, haja posse há mais de cinco anos, não deve ser beneficiado por programa de regularização, e a renda de atividade não agrária não deve ultrapassar três salários mínimos ou um salário mínimo por pessoa.</a:t>
            </a:r>
          </a:p>
          <a:p>
            <a:pPr algn="just"/>
            <a:r>
              <a:rPr lang="pt-BR" b="1" dirty="0">
                <a:latin typeface="Calibri" panose="020F0502020204030204" pitchFamily="34" charset="0"/>
              </a:rPr>
              <a:t>Tamanho da área</a:t>
            </a:r>
            <a:endParaRPr lang="pt-BR" dirty="0">
              <a:latin typeface="Calibri" panose="020F0502020204030204" pitchFamily="34" charset="0"/>
            </a:endParaRPr>
          </a:p>
          <a:p>
            <a:pPr algn="just"/>
            <a:r>
              <a:rPr lang="pt-BR" dirty="0">
                <a:latin typeface="Calibri" panose="020F0502020204030204" pitchFamily="34" charset="0"/>
              </a:rPr>
              <a:t>O novo texto da Lei diminui de 3 mil para 2,5 mil hectares a limitação a área para regularização. A mudança atende à Constituição Federal de 1988 que estabeleceu o novo limite.</a:t>
            </a:r>
            <a:endParaRPr lang="pt-BR" b="0" i="0" dirty="0">
              <a:effectLst/>
              <a:latin typeface="Calibri" panose="020F0502020204030204" pitchFamily="34" charset="0"/>
            </a:endParaRPr>
          </a:p>
        </p:txBody>
      </p:sp>
    </p:spTree>
    <p:extLst>
      <p:ext uri="{BB962C8B-B14F-4D97-AF65-F5344CB8AC3E}">
        <p14:creationId xmlns:p14="http://schemas.microsoft.com/office/powerpoint/2010/main" val="579733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Imagem 1" descr="C:\Users\Publ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7848872" cy="504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389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66" y="1268760"/>
            <a:ext cx="9088468" cy="49685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76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Conteúdo 2"/>
          <p:cNvSpPr>
            <a:spLocks noGrp="1"/>
          </p:cNvSpPr>
          <p:nvPr>
            <p:ph idx="1"/>
          </p:nvPr>
        </p:nvSpPr>
        <p:spPr/>
        <p:txBody>
          <a:bodyPr/>
          <a:lstStyle/>
          <a:p>
            <a:pPr marL="0" indent="0">
              <a:buNone/>
            </a:pPr>
            <a:r>
              <a:rPr lang="pt-BR" sz="2800" u="sng" dirty="0">
                <a:latin typeface="Arial" panose="020B0604020202020204" pitchFamily="34" charset="0"/>
                <a:cs typeface="Arial" panose="020B0604020202020204" pitchFamily="34" charset="0"/>
              </a:rPr>
              <a:t>DECRETO Nº 9.838, DE 14 DE JUNHO DE 2019</a:t>
            </a:r>
          </a:p>
          <a:p>
            <a:pPr marL="0" indent="0">
              <a:buNone/>
            </a:pPr>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	</a:t>
            </a:r>
          </a:p>
          <a:p>
            <a:pPr marL="0" indent="0" algn="just">
              <a:buNone/>
            </a:pPr>
            <a:r>
              <a:rPr lang="pt-BR" sz="2400" dirty="0">
                <a:latin typeface="Arial" panose="020B0604020202020204" pitchFamily="34" charset="0"/>
                <a:cs typeface="Arial" panose="020B0604020202020204" pitchFamily="34" charset="0"/>
              </a:rPr>
              <a:t>Altera o Decreto nº 7.452, de 15 de março de 2011, que regulamenta a Lei nº 12.310, de 19 de agosto de 2010, para dispor sobre os requisitos necessários à transferência das áreas de domínio federal nas glebas denominadas Maiká e </a:t>
            </a:r>
            <a:r>
              <a:rPr lang="pt-BR" sz="2400" dirty="0" smtClean="0">
                <a:latin typeface="Arial" panose="020B0604020202020204" pitchFamily="34" charset="0"/>
                <a:cs typeface="Arial" panose="020B0604020202020204" pitchFamily="34" charset="0"/>
              </a:rPr>
              <a:t>Cristalino/Divisa </a:t>
            </a:r>
            <a:r>
              <a:rPr lang="pt-BR" sz="2400" dirty="0">
                <a:latin typeface="Arial" panose="020B0604020202020204" pitchFamily="34" charset="0"/>
                <a:cs typeface="Arial" panose="020B0604020202020204" pitchFamily="34" charset="0"/>
              </a:rPr>
              <a:t>ao Estado de Mato Grosso.</a:t>
            </a:r>
          </a:p>
        </p:txBody>
      </p:sp>
    </p:spTree>
    <p:extLst>
      <p:ext uri="{BB962C8B-B14F-4D97-AF65-F5344CB8AC3E}">
        <p14:creationId xmlns:p14="http://schemas.microsoft.com/office/powerpoint/2010/main" val="499055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23528" y="1340770"/>
            <a:ext cx="7848872" cy="4801314"/>
          </a:xfrm>
          <a:prstGeom prst="rect">
            <a:avLst/>
          </a:prstGeom>
          <a:noFill/>
        </p:spPr>
        <p:txBody>
          <a:bodyPr wrap="square" rtlCol="0">
            <a:spAutoFit/>
          </a:bodyPr>
          <a:lstStyle/>
          <a:p>
            <a:pPr marL="285744" indent="-285744" algn="just">
              <a:buFont typeface="Arial" panose="020B0604020202020204" pitchFamily="34" charset="0"/>
              <a:buChar char="•"/>
            </a:pPr>
            <a:r>
              <a:rPr lang="pt-BR" dirty="0"/>
              <a:t>Agora, a Regularização da Gleba Divisa/Cristalino depende só do Estado de Mato Grosso.</a:t>
            </a:r>
          </a:p>
          <a:p>
            <a:pPr marL="285744" indent="-285744">
              <a:buFont typeface="Arial" panose="020B0604020202020204" pitchFamily="34" charset="0"/>
              <a:buChar char="•"/>
            </a:pPr>
            <a:endParaRPr lang="pt-BR" dirty="0"/>
          </a:p>
          <a:p>
            <a:pPr marL="285744" indent="-285744" algn="just">
              <a:buFont typeface="Arial" panose="020B0604020202020204" pitchFamily="34" charset="0"/>
              <a:buChar char="•"/>
            </a:pPr>
            <a:r>
              <a:rPr lang="pt-BR" dirty="0"/>
              <a:t>Juntas, as duas glebas, Maiká e Divisa somam cerca de 1,5 milhão de hectares nos quais existem milhares de famílias assentadas desde o início da década de 1980. Dessas glebas foram originados diversos municípios como Marcelândia, Novo Mundo, União do Sul, Paranaíta, Alta Floresta e Peixoto de Azevedo.</a:t>
            </a:r>
          </a:p>
          <a:p>
            <a:pPr marL="285744" indent="-285744">
              <a:buFont typeface="Arial" panose="020B0604020202020204" pitchFamily="34" charset="0"/>
              <a:buChar char="•"/>
            </a:pPr>
            <a:endParaRPr lang="pt-BR" dirty="0"/>
          </a:p>
          <a:p>
            <a:pPr marL="285744" indent="-285744" algn="just">
              <a:buFont typeface="Arial" panose="020B0604020202020204" pitchFamily="34" charset="0"/>
              <a:buChar char="•"/>
            </a:pPr>
            <a:r>
              <a:rPr lang="pt-BR" dirty="0"/>
              <a:t>Cristalino:  Uma área total estimada em 423 mil hectares, onde hoje estão as cidades de Alta Floresta e Novo Mundo.</a:t>
            </a:r>
          </a:p>
          <a:p>
            <a:pPr marL="285744" indent="-285744">
              <a:buFont typeface="Arial" panose="020B0604020202020204" pitchFamily="34" charset="0"/>
              <a:buChar char="•"/>
            </a:pPr>
            <a:endParaRPr lang="pt-BR" dirty="0"/>
          </a:p>
          <a:p>
            <a:pPr marL="285744" indent="-285744" algn="just">
              <a:buFont typeface="Arial" panose="020B0604020202020204" pitchFamily="34" charset="0"/>
              <a:buChar char="•"/>
            </a:pPr>
            <a:r>
              <a:rPr lang="pt-BR" dirty="0"/>
              <a:t>A área foi dividida em duas Glebas e Arrecadadas pelo Estado</a:t>
            </a:r>
            <a:r>
              <a:rPr lang="pt-BR" dirty="0" smtClean="0"/>
              <a:t>. Gleba </a:t>
            </a:r>
            <a:r>
              <a:rPr lang="pt-BR" dirty="0"/>
              <a:t>Triângulo com 120.000 ha município de Alta Floresta.</a:t>
            </a:r>
          </a:p>
          <a:p>
            <a:pPr marL="285744" indent="-285744">
              <a:buFont typeface="Arial" panose="020B0604020202020204" pitchFamily="34" charset="0"/>
              <a:buChar char="•"/>
            </a:pPr>
            <a:endParaRPr lang="pt-BR" dirty="0"/>
          </a:p>
          <a:p>
            <a:pPr marL="285744" indent="-285744" algn="just">
              <a:buFont typeface="Arial" panose="020B0604020202020204" pitchFamily="34" charset="0"/>
              <a:buChar char="•"/>
            </a:pPr>
            <a:r>
              <a:rPr lang="pt-BR" dirty="0"/>
              <a:t>Gleba Cristalino/Divisa com cerca de 15.000 ha em Alta Floresta e cerca de 320.000 ha no município de Novo Mundo.</a:t>
            </a:r>
          </a:p>
        </p:txBody>
      </p:sp>
    </p:spTree>
    <p:extLst>
      <p:ext uri="{BB962C8B-B14F-4D97-AF65-F5344CB8AC3E}">
        <p14:creationId xmlns:p14="http://schemas.microsoft.com/office/powerpoint/2010/main" val="3565302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Image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9144000" cy="505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160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Rectangle 2"/>
          <p:cNvSpPr>
            <a:spLocks noGrp="1" noChangeArrowheads="1"/>
          </p:cNvSpPr>
          <p:nvPr>
            <p:ph type="title"/>
          </p:nvPr>
        </p:nvSpPr>
        <p:spPr bwMode="auto">
          <a:xfrm>
            <a:off x="44648" y="1412776"/>
            <a:ext cx="9054703" cy="1017985"/>
          </a:xfrm>
          <a:noFill/>
          <a:ln>
            <a:noFill/>
          </a:ln>
          <a:extLst/>
        </p:spPr>
        <p:txBody>
          <a:bodyPr>
            <a:normAutofit fontScale="90000"/>
          </a:bodyPr>
          <a:lstStyle/>
          <a:p>
            <a:pPr algn="ctr" eaLnBrk="1" hangingPunct="1">
              <a:defRPr/>
            </a:pPr>
            <a:r>
              <a:rPr lang="pt-BR" sz="1350" b="1" dirty="0">
                <a:solidFill>
                  <a:srgbClr val="002060"/>
                </a:solidFill>
                <a:latin typeface="Arial" panose="020B0604020202020204" pitchFamily="34" charset="0"/>
              </a:rPr>
              <a:t/>
            </a:r>
            <a:br>
              <a:rPr lang="pt-BR" sz="1350" b="1" dirty="0">
                <a:solidFill>
                  <a:srgbClr val="002060"/>
                </a:solidFill>
                <a:latin typeface="Arial" panose="020B0604020202020204" pitchFamily="34" charset="0"/>
              </a:rPr>
            </a:br>
            <a:r>
              <a:rPr lang="pt-BR" sz="2700" b="1" dirty="0">
                <a:latin typeface="Arial" panose="020B0604020202020204" pitchFamily="34" charset="0"/>
                <a:cs typeface="Arial" panose="020B0604020202020204" pitchFamily="34" charset="0"/>
              </a:rPr>
              <a:t>LIMITAÇÃO PARA ALIENAÇÃO DE TERRAS </a:t>
            </a:r>
            <a:r>
              <a:rPr lang="pt-BR" sz="2700" b="1" dirty="0" smtClean="0">
                <a:latin typeface="Arial" panose="020B0604020202020204" pitchFamily="34" charset="0"/>
                <a:cs typeface="Arial" panose="020B0604020202020204" pitchFamily="34" charset="0"/>
              </a:rPr>
              <a:t>PÚBLICAS - </a:t>
            </a:r>
            <a:r>
              <a:rPr lang="pt-BR" sz="2700" b="1" dirty="0">
                <a:latin typeface="Arial" panose="020B0604020202020204" pitchFamily="34" charset="0"/>
                <a:cs typeface="Arial" panose="020B0604020202020204" pitchFamily="34" charset="0"/>
              </a:rPr>
              <a:t>AUTORIZAÇÃO DO SENADO DA REPÚBLICA:</a:t>
            </a:r>
            <a:r>
              <a:rPr lang="pt-BR" sz="2700" b="1" dirty="0">
                <a:solidFill>
                  <a:srgbClr val="002060"/>
                </a:solidFill>
                <a:latin typeface="Arial" panose="020B0604020202020204" pitchFamily="34" charset="0"/>
                <a:cs typeface="Arial" panose="020B0604020202020204" pitchFamily="34" charset="0"/>
              </a:rPr>
              <a:t/>
            </a:r>
            <a:br>
              <a:rPr lang="pt-BR" sz="2700" b="1" dirty="0">
                <a:solidFill>
                  <a:srgbClr val="002060"/>
                </a:solidFill>
                <a:latin typeface="Arial" panose="020B0604020202020204" pitchFamily="34" charset="0"/>
                <a:cs typeface="Arial" panose="020B0604020202020204" pitchFamily="34" charset="0"/>
              </a:rPr>
            </a:br>
            <a:endParaRPr lang="pt-BR" sz="2700" b="1" dirty="0">
              <a:solidFill>
                <a:srgbClr val="002060"/>
              </a:solidFill>
              <a:latin typeface="Arial" panose="020B0604020202020204" pitchFamily="34" charset="0"/>
              <a:cs typeface="Arial" panose="020B0604020202020204" pitchFamily="34" charset="0"/>
            </a:endParaRPr>
          </a:p>
        </p:txBody>
      </p:sp>
      <p:sp>
        <p:nvSpPr>
          <p:cNvPr id="116739" name="Rectangle 3"/>
          <p:cNvSpPr>
            <a:spLocks noGrp="1"/>
          </p:cNvSpPr>
          <p:nvPr>
            <p:ph sz="quarter" idx="1"/>
          </p:nvPr>
        </p:nvSpPr>
        <p:spPr>
          <a:xfrm>
            <a:off x="323528" y="2269237"/>
            <a:ext cx="8154591" cy="3170634"/>
          </a:xfrm>
        </p:spPr>
        <p:txBody>
          <a:bodyPr/>
          <a:lstStyle/>
          <a:p>
            <a:pPr marL="239316" indent="-239316" algn="just" eaLnBrk="1" hangingPunct="1">
              <a:lnSpc>
                <a:spcPct val="80000"/>
              </a:lnSpc>
              <a:buNone/>
            </a:pPr>
            <a:r>
              <a:rPr lang="pt-BR" dirty="0" smtClean="0"/>
              <a:t>	</a:t>
            </a:r>
            <a:r>
              <a:rPr lang="pt-BR" sz="1800" dirty="0" smtClean="0"/>
              <a:t>- </a:t>
            </a:r>
            <a:r>
              <a:rPr lang="pt-BR" sz="1800" b="1" dirty="0">
                <a:latin typeface="Arial" panose="020B0604020202020204" pitchFamily="34" charset="0"/>
                <a:cs typeface="Arial" panose="020B0604020202020204" pitchFamily="34" charset="0"/>
              </a:rPr>
              <a:t>Constituições de 1934 - art. 130 e de 1937, art. </a:t>
            </a:r>
            <a:r>
              <a:rPr lang="pt-BR" sz="1800" b="1" dirty="0" smtClean="0">
                <a:latin typeface="Arial" panose="020B0604020202020204" pitchFamily="34" charset="0"/>
                <a:cs typeface="Arial" panose="020B0604020202020204" pitchFamily="34" charset="0"/>
              </a:rPr>
              <a:t>155 </a:t>
            </a: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área superior a dez mil hectares;</a:t>
            </a:r>
          </a:p>
          <a:p>
            <a:pPr marL="239316" indent="-239316" algn="just" eaLnBrk="1" hangingPunct="1">
              <a:lnSpc>
                <a:spcPct val="150000"/>
              </a:lnSpc>
              <a:buNone/>
            </a:pPr>
            <a:endParaRPr lang="pt-BR" sz="1800" dirty="0" smtClean="0">
              <a:latin typeface="Arial" panose="020B0604020202020204" pitchFamily="34" charset="0"/>
              <a:cs typeface="Arial" panose="020B0604020202020204" pitchFamily="34" charset="0"/>
            </a:endParaRPr>
          </a:p>
          <a:p>
            <a:pPr marL="239316" indent="-239316" algn="just" eaLnBrk="1" hangingPunct="1">
              <a:lnSpc>
                <a:spcPct val="150000"/>
              </a:lnSpc>
              <a:buNone/>
            </a:pPr>
            <a:r>
              <a:rPr lang="pt-BR" sz="1800" dirty="0">
                <a:latin typeface="Arial" panose="020B0604020202020204" pitchFamily="34" charset="0"/>
                <a:cs typeface="Arial" panose="020B0604020202020204" pitchFamily="34" charset="0"/>
              </a:rPr>
              <a:t>	- </a:t>
            </a:r>
            <a:r>
              <a:rPr lang="pt-BR" sz="1800" b="1" dirty="0">
                <a:latin typeface="Arial" panose="020B0604020202020204" pitchFamily="34" charset="0"/>
                <a:cs typeface="Arial" panose="020B0604020202020204" pitchFamily="34" charset="0"/>
              </a:rPr>
              <a:t>Constituição de 1946 - EC nº 10 - art.6º  e Constituição de 1967, art. </a:t>
            </a:r>
            <a:r>
              <a:rPr lang="pt-BR" sz="1800" b="1" dirty="0" smtClean="0">
                <a:latin typeface="Arial" panose="020B0604020202020204" pitchFamily="34" charset="0"/>
                <a:cs typeface="Arial" panose="020B0604020202020204" pitchFamily="34" charset="0"/>
              </a:rPr>
              <a:t>154 </a:t>
            </a: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Limite reduzido para três mil </a:t>
            </a:r>
            <a:r>
              <a:rPr lang="pt-BR" sz="1800" dirty="0" smtClean="0">
                <a:latin typeface="Arial" panose="020B0604020202020204" pitchFamily="34" charset="0"/>
                <a:cs typeface="Arial" panose="020B0604020202020204" pitchFamily="34" charset="0"/>
              </a:rPr>
              <a:t>hectares;</a:t>
            </a:r>
            <a:endParaRPr lang="pt-BR" sz="1800" dirty="0">
              <a:latin typeface="Arial" panose="020B0604020202020204" pitchFamily="34" charset="0"/>
              <a:cs typeface="Arial" panose="020B0604020202020204" pitchFamily="34" charset="0"/>
            </a:endParaRPr>
          </a:p>
          <a:p>
            <a:pPr marL="239316" indent="-239316" algn="just" eaLnBrk="1" hangingPunct="1">
              <a:lnSpc>
                <a:spcPct val="150000"/>
              </a:lnSpc>
              <a:buNone/>
            </a:pPr>
            <a:endParaRPr lang="pt-BR" sz="1800" dirty="0">
              <a:latin typeface="Arial" panose="020B0604020202020204" pitchFamily="34" charset="0"/>
              <a:cs typeface="Arial" panose="020B0604020202020204" pitchFamily="34" charset="0"/>
            </a:endParaRPr>
          </a:p>
          <a:p>
            <a:pPr marL="239316" indent="-239316" algn="just" eaLnBrk="1" hangingPunct="1">
              <a:lnSpc>
                <a:spcPct val="150000"/>
              </a:lnSpc>
              <a:buNone/>
            </a:pPr>
            <a:r>
              <a:rPr lang="pt-BR" sz="1800" dirty="0">
                <a:latin typeface="Arial" panose="020B0604020202020204" pitchFamily="34" charset="0"/>
                <a:cs typeface="Arial" panose="020B0604020202020204" pitchFamily="34" charset="0"/>
              </a:rPr>
              <a:t>	- </a:t>
            </a:r>
            <a:r>
              <a:rPr lang="pt-BR" sz="1800" b="1" dirty="0">
                <a:latin typeface="Arial" panose="020B0604020202020204" pitchFamily="34" charset="0"/>
                <a:cs typeface="Arial" panose="020B0604020202020204" pitchFamily="34" charset="0"/>
              </a:rPr>
              <a:t>Constituição de 1988</a:t>
            </a:r>
            <a:r>
              <a:rPr lang="pt-BR" sz="1800" dirty="0">
                <a:latin typeface="Arial" panose="020B0604020202020204" pitchFamily="34" charset="0"/>
                <a:cs typeface="Arial" panose="020B0604020202020204" pitchFamily="34" charset="0"/>
              </a:rPr>
              <a:t>, parágrafo primeiro, art. 188, reduziu o limite para dois mil e quinhentos hectares, substituindo autorização do Senado pelo Congresso </a:t>
            </a:r>
            <a:r>
              <a:rPr lang="pt-BR" sz="1800" dirty="0" smtClean="0">
                <a:latin typeface="Arial" panose="020B0604020202020204" pitchFamily="34" charset="0"/>
                <a:cs typeface="Arial" panose="020B0604020202020204" pitchFamily="34" charset="0"/>
              </a:rPr>
              <a:t>Nacional;</a:t>
            </a:r>
            <a:endParaRPr lang="pt-BR" sz="1800" dirty="0">
              <a:latin typeface="Arial" panose="020B0604020202020204" pitchFamily="34" charset="0"/>
              <a:cs typeface="Arial" panose="020B0604020202020204" pitchFamily="34" charset="0"/>
            </a:endParaRPr>
          </a:p>
          <a:p>
            <a:pPr marL="239316" indent="-239316" algn="just" eaLnBrk="1" hangingPunct="1">
              <a:lnSpc>
                <a:spcPct val="150000"/>
              </a:lnSpc>
              <a:buNone/>
            </a:pPr>
            <a:r>
              <a:rPr lang="pt-BR" sz="18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03134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p:cNvSpPr txBox="1">
            <a:spLocks/>
          </p:cNvSpPr>
          <p:nvPr/>
        </p:nvSpPr>
        <p:spPr>
          <a:xfrm>
            <a:off x="125611" y="980729"/>
            <a:ext cx="8892778" cy="1398216"/>
          </a:xfrm>
          <a:prstGeom prst="rect">
            <a:avLst/>
          </a:prstGeom>
          <a:noFill/>
          <a:ln w="57150">
            <a:noFill/>
          </a:ln>
          <a:effectLst/>
        </p:spPr>
        <p:txBody>
          <a:bodyPr anchor="ctr"/>
          <a:lstStyle>
            <a:lvl1pPr algn="ctr" defTabSz="457200">
              <a:defRPr sz="3600" b="1" cap="all">
                <a:ln w="3175" cmpd="sng">
                  <a:noFill/>
                </a:ln>
                <a:solidFill>
                  <a:schemeClr val="bg1"/>
                </a:solidFill>
                <a:cs typeface="Arial" panose="020B0604020202020204" pitchFamily="34" charset="0"/>
              </a:defRPr>
            </a:lvl1pPr>
            <a:lvl2pPr defTabSz="457200">
              <a:defRPr sz="3600">
                <a:latin typeface="Century Gothic" pitchFamily="34" charset="0"/>
                <a:cs typeface="ＭＳ Ｐゴシック" charset="0"/>
              </a:defRPr>
            </a:lvl2pPr>
            <a:lvl3pPr defTabSz="457200">
              <a:defRPr sz="3600">
                <a:latin typeface="Century Gothic" pitchFamily="34" charset="0"/>
                <a:cs typeface="ＭＳ Ｐゴシック" charset="0"/>
              </a:defRPr>
            </a:lvl3pPr>
            <a:lvl4pPr defTabSz="457200">
              <a:defRPr sz="3600">
                <a:latin typeface="Century Gothic" pitchFamily="34" charset="0"/>
                <a:cs typeface="ＭＳ Ｐゴシック" charset="0"/>
              </a:defRPr>
            </a:lvl4pPr>
            <a:lvl5pPr defTabSz="457200">
              <a:defRPr sz="3600">
                <a:latin typeface="Century Gothic" pitchFamily="34" charset="0"/>
                <a:cs typeface="ＭＳ Ｐゴシック" charset="0"/>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pt-BR" sz="1800" dirty="0" smtClean="0">
                <a:solidFill>
                  <a:schemeClr val="tx1"/>
                </a:solidFill>
              </a:rPr>
              <a:t>Apontamentos</a:t>
            </a:r>
            <a:r>
              <a:rPr lang="pt-BR" sz="1800" dirty="0">
                <a:solidFill>
                  <a:schemeClr val="tx1"/>
                </a:solidFill>
              </a:rPr>
              <a:t>/ sugestões / soluções</a:t>
            </a:r>
          </a:p>
          <a:p>
            <a:pPr>
              <a:defRPr/>
            </a:pPr>
            <a:r>
              <a:rPr lang="pt-BR" altLang="pt-BR" sz="1800" dirty="0">
                <a:solidFill>
                  <a:schemeClr val="tx1"/>
                </a:solidFill>
                <a:ea typeface="MS PGothic" panose="020B0600070205080204" pitchFamily="34" charset="-128"/>
              </a:rPr>
              <a:t>O primeiro passo é conhecer idade para transforma-la,</a:t>
            </a:r>
          </a:p>
          <a:p>
            <a:pPr>
              <a:defRPr/>
            </a:pPr>
            <a:r>
              <a:rPr lang="pt-BR" altLang="pt-BR" sz="1800" dirty="0">
                <a:solidFill>
                  <a:schemeClr val="tx1"/>
                </a:solidFill>
                <a:ea typeface="MS PGothic" panose="020B0600070205080204" pitchFamily="34" charset="-128"/>
              </a:rPr>
              <a:t> assim sendo eis o que nos parece prioritário</a:t>
            </a:r>
          </a:p>
        </p:txBody>
      </p:sp>
      <p:sp>
        <p:nvSpPr>
          <p:cNvPr id="15363" name="CaixaDeTexto 1"/>
          <p:cNvSpPr txBox="1">
            <a:spLocks noChangeArrowheads="1"/>
          </p:cNvSpPr>
          <p:nvPr/>
        </p:nvSpPr>
        <p:spPr bwMode="auto">
          <a:xfrm>
            <a:off x="359569" y="2378945"/>
            <a:ext cx="8100863" cy="326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defTabSz="457200">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indent="-457200" defTabSz="45720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defTabSz="4572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just">
              <a:lnSpc>
                <a:spcPct val="150000"/>
              </a:lnSpc>
              <a:buFont typeface="Wingdings" panose="05000000000000000000" pitchFamily="2" charset="2"/>
              <a:buChar char="Ø"/>
            </a:pPr>
            <a:r>
              <a:rPr lang="pt-BR" altLang="pt-BR" sz="1800" dirty="0">
                <a:solidFill>
                  <a:schemeClr val="tx1"/>
                </a:solidFill>
                <a:latin typeface="Arial" panose="020B0604020202020204" pitchFamily="34" charset="0"/>
                <a:ea typeface="MS PGothic" panose="020B0600070205080204" pitchFamily="34" charset="-128"/>
                <a:cs typeface="Arial" panose="020B0604020202020204" pitchFamily="34" charset="0"/>
              </a:rPr>
              <a:t>Revisar o ordenamento jurídico aplicável ao INTERMAT, atualizando-o a fim de que medidas eficazes sejam tomadas;</a:t>
            </a:r>
          </a:p>
          <a:p>
            <a:pPr algn="just">
              <a:lnSpc>
                <a:spcPct val="150000"/>
              </a:lnSpc>
              <a:buFont typeface="Wingdings" panose="05000000000000000000" pitchFamily="2" charset="2"/>
              <a:buChar char="Ø"/>
            </a:pPr>
            <a:r>
              <a:rPr lang="pt-BR" altLang="pt-BR" sz="1800" dirty="0">
                <a:solidFill>
                  <a:schemeClr val="tx1"/>
                </a:solidFill>
                <a:latin typeface="Arial" panose="020B0604020202020204" pitchFamily="34" charset="0"/>
                <a:ea typeface="MS PGothic" panose="020B0600070205080204" pitchFamily="34" charset="-128"/>
                <a:cs typeface="Arial" panose="020B0604020202020204" pitchFamily="34" charset="0"/>
              </a:rPr>
              <a:t>Confrontar a base de dados do </a:t>
            </a:r>
            <a:r>
              <a:rPr lang="pt-BR" altLang="pt-BR" sz="1800" dirty="0" err="1">
                <a:solidFill>
                  <a:schemeClr val="tx1"/>
                </a:solidFill>
                <a:latin typeface="Arial" panose="020B0604020202020204" pitchFamily="34" charset="0"/>
                <a:ea typeface="MS PGothic" panose="020B0600070205080204" pitchFamily="34" charset="-128"/>
                <a:cs typeface="Arial" panose="020B0604020202020204" pitchFamily="34" charset="0"/>
              </a:rPr>
              <a:t>Intermat</a:t>
            </a:r>
            <a:r>
              <a:rPr lang="pt-BR" altLang="pt-BR" sz="1800" dirty="0">
                <a:solidFill>
                  <a:schemeClr val="tx1"/>
                </a:solidFill>
                <a:latin typeface="Arial" panose="020B0604020202020204" pitchFamily="34" charset="0"/>
                <a:ea typeface="MS PGothic" panose="020B0600070205080204" pitchFamily="34" charset="-128"/>
                <a:cs typeface="Arial" panose="020B0604020202020204" pitchFamily="34" charset="0"/>
              </a:rPr>
              <a:t> com o SIGEF- Sistema de gestão fundiária, interconectando-os com registro jurídico dos imóveis rurais </a:t>
            </a:r>
            <a:r>
              <a:rPr lang="pt-BR" altLang="pt-BR" sz="1800" dirty="0" err="1">
                <a:solidFill>
                  <a:schemeClr val="tx1"/>
                </a:solidFill>
                <a:latin typeface="Arial" panose="020B0604020202020204" pitchFamily="34" charset="0"/>
                <a:ea typeface="MS PGothic" panose="020B0600070205080204" pitchFamily="34" charset="-128"/>
                <a:cs typeface="Arial" panose="020B0604020202020204" pitchFamily="34" charset="0"/>
              </a:rPr>
              <a:t>georrefenciados</a:t>
            </a:r>
            <a:r>
              <a:rPr lang="pt-BR" altLang="pt-BR" sz="1800" dirty="0">
                <a:solidFill>
                  <a:schemeClr val="tx1"/>
                </a:solidFill>
                <a:latin typeface="Arial" panose="020B0604020202020204" pitchFamily="34" charset="0"/>
                <a:ea typeface="MS PGothic" panose="020B0600070205080204" pitchFamily="34" charset="-128"/>
                <a:cs typeface="Arial" panose="020B0604020202020204" pitchFamily="34" charset="0"/>
              </a:rPr>
              <a:t> e certificados pelo do INCRA, no que tange às respectivas matrículas no SRI- Serviço de Registro de Imóveis das circunscrições imobiliárias , nas quais não houver litígios; </a:t>
            </a:r>
          </a:p>
          <a:p>
            <a:pPr lvl="1" algn="just">
              <a:lnSpc>
                <a:spcPct val="150000"/>
              </a:lnSpc>
              <a:buFont typeface="Wingdings" panose="05000000000000000000" pitchFamily="2" charset="2"/>
              <a:buChar char="Ø"/>
            </a:pPr>
            <a:r>
              <a:rPr lang="pt-BR" altLang="pt-BR" dirty="0">
                <a:solidFill>
                  <a:schemeClr val="tx1"/>
                </a:solidFill>
                <a:latin typeface="Arial" panose="020B0604020202020204" pitchFamily="34" charset="0"/>
                <a:ea typeface="MS PGothic" panose="020B0600070205080204" pitchFamily="34" charset="-128"/>
                <a:cs typeface="Arial" panose="020B0604020202020204" pitchFamily="34" charset="0"/>
              </a:rPr>
              <a:t>Adotar idêntico procedimento , no que couber, referente aos imóveis urbanos, valendo-se da já existente  a plataforma </a:t>
            </a:r>
            <a:r>
              <a:rPr lang="pt-BR" altLang="pt-BR" dirty="0" err="1">
                <a:solidFill>
                  <a:schemeClr val="tx1"/>
                </a:solidFill>
                <a:latin typeface="Arial" panose="020B0604020202020204" pitchFamily="34" charset="0"/>
                <a:ea typeface="MS PGothic" panose="020B0600070205080204" pitchFamily="34" charset="-128"/>
                <a:cs typeface="Arial" panose="020B0604020202020204" pitchFamily="34" charset="0"/>
              </a:rPr>
              <a:t>Geocidades</a:t>
            </a:r>
            <a:r>
              <a:rPr lang="pt-BR" altLang="pt-BR" dirty="0">
                <a:solidFill>
                  <a:schemeClr val="tx1"/>
                </a:solidFill>
                <a:latin typeface="Arial" panose="020B0604020202020204" pitchFamily="34" charset="0"/>
                <a:ea typeface="MS PGothic" panose="020B0600070205080204" pitchFamily="34" charset="-128"/>
                <a:cs typeface="Arial" panose="020B0604020202020204" pitchFamily="34" charset="0"/>
              </a:rPr>
              <a:t> da </a:t>
            </a:r>
            <a:r>
              <a:rPr lang="pt-BR" altLang="pt-BR" dirty="0" err="1">
                <a:solidFill>
                  <a:schemeClr val="tx1"/>
                </a:solidFill>
                <a:latin typeface="Arial" panose="020B0604020202020204" pitchFamily="34" charset="0"/>
                <a:ea typeface="MS PGothic" panose="020B0600070205080204" pitchFamily="34" charset="-128"/>
                <a:cs typeface="Arial" panose="020B0604020202020204" pitchFamily="34" charset="0"/>
              </a:rPr>
              <a:t>Secid</a:t>
            </a:r>
            <a:r>
              <a:rPr lang="pt-BR" altLang="pt-BR" dirty="0">
                <a:solidFill>
                  <a:schemeClr val="tx1"/>
                </a:solidFill>
                <a:latin typeface="Arial" panose="020B0604020202020204" pitchFamily="34" charset="0"/>
                <a:ea typeface="MS PGothic" panose="020B0600070205080204" pitchFamily="34" charset="-128"/>
                <a:cs typeface="Arial" panose="020B0604020202020204" pitchFamily="34" charset="0"/>
              </a:rPr>
              <a:t>.</a:t>
            </a:r>
          </a:p>
        </p:txBody>
      </p:sp>
    </p:spTree>
    <p:extLst>
      <p:ext uri="{BB962C8B-B14F-4D97-AF65-F5344CB8AC3E}">
        <p14:creationId xmlns:p14="http://schemas.microsoft.com/office/powerpoint/2010/main" val="2287057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p:cNvSpPr txBox="1">
            <a:spLocks/>
          </p:cNvSpPr>
          <p:nvPr/>
        </p:nvSpPr>
        <p:spPr>
          <a:xfrm>
            <a:off x="125611" y="1124744"/>
            <a:ext cx="8892778" cy="720080"/>
          </a:xfrm>
          <a:prstGeom prst="rect">
            <a:avLst/>
          </a:prstGeom>
          <a:noFill/>
          <a:ln w="57150">
            <a:noFill/>
          </a:ln>
          <a:effectLst/>
        </p:spPr>
        <p:txBody>
          <a:bodyPr anchor="ctr"/>
          <a:lstStyle>
            <a:lvl1pPr algn="ctr" defTabSz="457200">
              <a:defRPr sz="3600" b="1" cap="all">
                <a:ln w="3175" cmpd="sng">
                  <a:noFill/>
                </a:ln>
                <a:solidFill>
                  <a:schemeClr val="bg1"/>
                </a:solidFill>
                <a:cs typeface="Arial" panose="020B0604020202020204" pitchFamily="34" charset="0"/>
              </a:defRPr>
            </a:lvl1pPr>
            <a:lvl2pPr defTabSz="457200">
              <a:defRPr sz="3600">
                <a:latin typeface="Century Gothic" pitchFamily="34" charset="0"/>
                <a:cs typeface="ＭＳ Ｐゴシック" charset="0"/>
              </a:defRPr>
            </a:lvl2pPr>
            <a:lvl3pPr defTabSz="457200">
              <a:defRPr sz="3600">
                <a:latin typeface="Century Gothic" pitchFamily="34" charset="0"/>
                <a:cs typeface="ＭＳ Ｐゴシック" charset="0"/>
              </a:defRPr>
            </a:lvl3pPr>
            <a:lvl4pPr defTabSz="457200">
              <a:defRPr sz="3600">
                <a:latin typeface="Century Gothic" pitchFamily="34" charset="0"/>
                <a:cs typeface="ＭＳ Ｐゴシック" charset="0"/>
              </a:defRPr>
            </a:lvl4pPr>
            <a:lvl5pPr defTabSz="457200">
              <a:defRPr sz="3600">
                <a:latin typeface="Century Gothic" pitchFamily="34" charset="0"/>
                <a:cs typeface="ＭＳ Ｐゴシック" charset="0"/>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pt-BR" sz="2700" dirty="0">
                <a:solidFill>
                  <a:schemeClr val="tx1"/>
                </a:solidFill>
              </a:rPr>
              <a:t>apontamentos/sugestões e soluções</a:t>
            </a:r>
          </a:p>
        </p:txBody>
      </p:sp>
      <p:sp>
        <p:nvSpPr>
          <p:cNvPr id="36868" name="CaixaDeTexto 1"/>
          <p:cNvSpPr txBox="1">
            <a:spLocks noChangeArrowheads="1"/>
          </p:cNvSpPr>
          <p:nvPr/>
        </p:nvSpPr>
        <p:spPr bwMode="auto">
          <a:xfrm>
            <a:off x="251223" y="2672954"/>
            <a:ext cx="8641556" cy="281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342900" indent="-342900" algn="just">
              <a:spcBef>
                <a:spcPct val="20000"/>
              </a:spcBef>
              <a:spcAft>
                <a:spcPts val="450"/>
              </a:spcAft>
              <a:buClr>
                <a:schemeClr val="tx1"/>
              </a:buClr>
              <a:buSzPct val="80000"/>
              <a:buFont typeface="Wingdings" panose="05000000000000000000" pitchFamily="2" charset="2"/>
              <a:buChar char="Ø"/>
              <a:defRPr/>
            </a:pPr>
            <a:r>
              <a:rPr lang="pt-BR" altLang="pt-BR" dirty="0" smtClean="0">
                <a:ea typeface="MS PGothic" pitchFamily="34" charset="-128"/>
                <a:cs typeface="Arial" charset="0"/>
              </a:rPr>
              <a:t>Implantar </a:t>
            </a:r>
            <a:r>
              <a:rPr lang="pt-BR" altLang="pt-BR" dirty="0">
                <a:ea typeface="MS PGothic" pitchFamily="34" charset="-128"/>
                <a:cs typeface="Arial" charset="0"/>
              </a:rPr>
              <a:t>Grupos de trabalhos com participação ativa de CGJMT, INCRA, CREA, ANOREG, UFMT, </a:t>
            </a:r>
            <a:r>
              <a:rPr lang="pt-BR" altLang="pt-BR" dirty="0" err="1">
                <a:ea typeface="MS PGothic" pitchFamily="34" charset="-128"/>
                <a:cs typeface="Arial" charset="0"/>
              </a:rPr>
              <a:t>etc</a:t>
            </a:r>
            <a:r>
              <a:rPr lang="pt-BR" altLang="pt-BR" dirty="0">
                <a:ea typeface="MS PGothic" pitchFamily="34" charset="-128"/>
                <a:cs typeface="Arial" charset="0"/>
              </a:rPr>
              <a:t>, objetivando intensificar e ampliar as </a:t>
            </a:r>
            <a:r>
              <a:rPr lang="pt-BR" altLang="pt-BR" dirty="0" smtClean="0">
                <a:ea typeface="MS PGothic" pitchFamily="34" charset="-128"/>
                <a:cs typeface="Arial" charset="0"/>
              </a:rPr>
              <a:t>parcerias; </a:t>
            </a:r>
            <a:r>
              <a:rPr lang="pt-BR" altLang="pt-BR" dirty="0">
                <a:ea typeface="MS PGothic" pitchFamily="34" charset="-128"/>
                <a:cs typeface="Arial" charset="0"/>
              </a:rPr>
              <a:t>cooperações técnicas e convênios, objetivando massificar titulações das terras públicas a favor de quem as possua mansa e pacificamente ao longo de vários anos ; </a:t>
            </a:r>
          </a:p>
          <a:p>
            <a:pPr marL="342900" indent="-342900" algn="just">
              <a:spcBef>
                <a:spcPct val="20000"/>
              </a:spcBef>
              <a:spcAft>
                <a:spcPts val="450"/>
              </a:spcAft>
              <a:buClr>
                <a:schemeClr val="tx1"/>
              </a:buClr>
              <a:buSzPct val="80000"/>
              <a:buFont typeface="Wingdings" panose="05000000000000000000" pitchFamily="2" charset="2"/>
              <a:buChar char="Ø"/>
              <a:defRPr/>
            </a:pPr>
            <a:r>
              <a:rPr lang="pt-BR" altLang="pt-BR" dirty="0" smtClean="0">
                <a:ea typeface="MS PGothic" pitchFamily="34" charset="-128"/>
                <a:cs typeface="Arial" charset="0"/>
              </a:rPr>
              <a:t>Fomentar </a:t>
            </a:r>
            <a:r>
              <a:rPr lang="pt-BR" altLang="pt-BR" dirty="0">
                <a:ea typeface="MS PGothic" pitchFamily="34" charset="-128"/>
                <a:cs typeface="Arial" charset="0"/>
              </a:rPr>
              <a:t>cooperação técnica com a Associação dos Notários e Registradores- ANOREG/MT e Universidades, objetivando  executar o projeto “Meu Município à Luz do Registro de Imóveis”, a fim de identificar todo território do estado, assim entendido: as terras privadas, públicas e devolutas </a:t>
            </a:r>
            <a:r>
              <a:rPr lang="pt-BR" altLang="pt-BR" dirty="0" err="1">
                <a:ea typeface="MS PGothic" pitchFamily="34" charset="-128"/>
                <a:cs typeface="Arial" charset="0"/>
              </a:rPr>
              <a:t>etc</a:t>
            </a:r>
            <a:r>
              <a:rPr lang="pt-BR" altLang="pt-BR" dirty="0">
                <a:ea typeface="MS PGothic" pitchFamily="34" charset="-128"/>
                <a:cs typeface="Arial" charset="0"/>
              </a:rPr>
              <a:t> , começando pelos municípios menos conflituosos.</a:t>
            </a:r>
          </a:p>
          <a:p>
            <a:pPr marL="342900" indent="-342900" algn="just">
              <a:spcBef>
                <a:spcPct val="20000"/>
              </a:spcBef>
              <a:spcAft>
                <a:spcPts val="450"/>
              </a:spcAft>
              <a:buClr>
                <a:schemeClr val="tx1"/>
              </a:buClr>
              <a:buSzPct val="80000"/>
              <a:buFont typeface="Wingdings" panose="05000000000000000000" pitchFamily="2" charset="2"/>
              <a:buChar char="Ø"/>
              <a:defRPr/>
            </a:pPr>
            <a:endParaRPr lang="pt-BR" altLang="pt-BR" sz="2100" b="1" dirty="0">
              <a:ea typeface="MS PGothic" pitchFamily="34" charset="-128"/>
              <a:cs typeface="Arial" charset="0"/>
            </a:endParaRPr>
          </a:p>
          <a:p>
            <a:pPr marL="0" indent="0" algn="just">
              <a:spcBef>
                <a:spcPct val="20000"/>
              </a:spcBef>
              <a:spcAft>
                <a:spcPts val="450"/>
              </a:spcAft>
              <a:buClr>
                <a:schemeClr val="tx1"/>
              </a:buClr>
              <a:buSzPct val="80000"/>
              <a:defRPr/>
            </a:pPr>
            <a:endParaRPr lang="pt-BR" altLang="pt-BR" sz="2100" b="1" dirty="0">
              <a:ea typeface="MS PGothic" pitchFamily="34" charset="-128"/>
              <a:cs typeface="Arial" charset="0"/>
            </a:endParaRPr>
          </a:p>
        </p:txBody>
      </p:sp>
    </p:spTree>
    <p:extLst>
      <p:ext uri="{BB962C8B-B14F-4D97-AF65-F5344CB8AC3E}">
        <p14:creationId xmlns:p14="http://schemas.microsoft.com/office/powerpoint/2010/main" val="3237360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a:spLocks noGrp="1"/>
          </p:cNvSpPr>
          <p:nvPr>
            <p:ph type="title"/>
          </p:nvPr>
        </p:nvSpPr>
        <p:spPr bwMode="auto">
          <a:xfrm>
            <a:off x="391253" y="1196752"/>
            <a:ext cx="8357210" cy="1008112"/>
          </a:xfrm>
          <a:noFill/>
          <a:ln>
            <a:solidFill>
              <a:schemeClr val="tx1"/>
            </a:solidFill>
          </a:ln>
        </p:spPr>
        <p:txBody>
          <a:bodyPr>
            <a:noAutofit/>
          </a:bodyPr>
          <a:lstStyle/>
          <a:p>
            <a:pPr algn="ctr">
              <a:lnSpc>
                <a:spcPct val="150000"/>
              </a:lnSpc>
              <a:defRPr/>
            </a:pPr>
            <a:r>
              <a:rPr lang="pt-BR" sz="2400" b="1" cap="none" dirty="0" smtClean="0">
                <a:ln>
                  <a:noFill/>
                </a:ln>
                <a:latin typeface="Arial" panose="020B0604020202020204" pitchFamily="34" charset="0"/>
                <a:cs typeface="Arial" panose="020B0604020202020204" pitchFamily="34" charset="0"/>
              </a:rPr>
              <a:t/>
            </a:r>
            <a:br>
              <a:rPr lang="pt-BR" sz="2400" b="1" cap="none" dirty="0" smtClean="0">
                <a:ln>
                  <a:noFill/>
                </a:ln>
                <a:latin typeface="Arial" panose="020B0604020202020204" pitchFamily="34" charset="0"/>
                <a:cs typeface="Arial" panose="020B0604020202020204" pitchFamily="34" charset="0"/>
              </a:rPr>
            </a:br>
            <a:r>
              <a:rPr lang="pt-BR" sz="2400" b="1" cap="none" dirty="0" smtClean="0">
                <a:ln>
                  <a:noFill/>
                </a:ln>
                <a:latin typeface="Arial" panose="020B0604020202020204" pitchFamily="34" charset="0"/>
                <a:cs typeface="Arial" panose="020B0604020202020204" pitchFamily="34" charset="0"/>
              </a:rPr>
              <a:t>FATOR DE INSEGURANÇA JURÍDICA NAS TRANSAÇÕES IMOBILIÁRIAS REALIZADAS </a:t>
            </a:r>
            <a:r>
              <a:rPr lang="pt-BR" sz="2400" cap="none" dirty="0" smtClean="0">
                <a:ln>
                  <a:noFill/>
                </a:ln>
                <a:latin typeface="Times New Roman" panose="02020603050405020304" pitchFamily="18" charset="0"/>
                <a:cs typeface="Times New Roman" panose="02020603050405020304" pitchFamily="18" charset="0"/>
              </a:rPr>
              <a:t/>
            </a:r>
            <a:br>
              <a:rPr lang="pt-BR" sz="2400" cap="none" dirty="0" smtClean="0">
                <a:ln>
                  <a:noFill/>
                </a:ln>
                <a:latin typeface="Times New Roman" panose="02020603050405020304" pitchFamily="18" charset="0"/>
                <a:cs typeface="Times New Roman" panose="02020603050405020304" pitchFamily="18" charset="0"/>
              </a:rPr>
            </a:br>
            <a:endParaRPr lang="pt-BR" sz="2400" b="1" cap="none" dirty="0" smtClean="0">
              <a:ln>
                <a:noFill/>
              </a:ln>
              <a:latin typeface="Arial" panose="020B0604020202020204" pitchFamily="34" charset="0"/>
              <a:cs typeface="Arial" panose="020B0604020202020204" pitchFamily="34" charset="0"/>
            </a:endParaRPr>
          </a:p>
        </p:txBody>
      </p:sp>
      <p:sp>
        <p:nvSpPr>
          <p:cNvPr id="4" name="Espaço Reservado para Conteúdo 2"/>
          <p:cNvSpPr>
            <a:spLocks noGrp="1"/>
          </p:cNvSpPr>
          <p:nvPr>
            <p:ph idx="1"/>
          </p:nvPr>
        </p:nvSpPr>
        <p:spPr>
          <a:xfrm>
            <a:off x="391253" y="2348880"/>
            <a:ext cx="8357210" cy="3657810"/>
          </a:xfrm>
        </p:spPr>
        <p:txBody>
          <a:bodyPr/>
          <a:lstStyle/>
          <a:p>
            <a:pPr marL="0" indent="0" algn="just">
              <a:lnSpc>
                <a:spcPct val="150000"/>
              </a:lnSpc>
              <a:buFont typeface="Wingdings 3" panose="05040102010807070707" pitchFamily="18" charset="2"/>
              <a:buNone/>
            </a:pPr>
            <a:r>
              <a:rPr lang="pt-BR" altLang="pt-BR" sz="2000" b="1" dirty="0" smtClean="0">
                <a:latin typeface="Arial" panose="020B0604020202020204" pitchFamily="34" charset="0"/>
                <a:cs typeface="Arial" panose="020B0604020202020204" pitchFamily="34" charset="0"/>
              </a:rPr>
              <a:t>- </a:t>
            </a:r>
            <a:r>
              <a:rPr lang="pt-BR" altLang="pt-BR" sz="2000" b="1" dirty="0" err="1" smtClean="0">
                <a:latin typeface="Arial" panose="020B0604020202020204" pitchFamily="34" charset="0"/>
                <a:cs typeface="Arial" panose="020B0604020202020204" pitchFamily="34" charset="0"/>
              </a:rPr>
              <a:t>DLs</a:t>
            </a:r>
            <a:r>
              <a:rPr lang="pt-BR" altLang="pt-BR" sz="2000" b="1" dirty="0" smtClean="0">
                <a:latin typeface="Arial" panose="020B0604020202020204" pitchFamily="34" charset="0"/>
                <a:cs typeface="Arial" panose="020B0604020202020204" pitchFamily="34" charset="0"/>
              </a:rPr>
              <a:t>. </a:t>
            </a:r>
            <a:r>
              <a:rPr lang="pt-BR" altLang="pt-BR" sz="2000" b="1" dirty="0" err="1" smtClean="0">
                <a:latin typeface="Arial" panose="020B0604020202020204" pitchFamily="34" charset="0"/>
                <a:cs typeface="Arial" panose="020B0604020202020204" pitchFamily="34" charset="0"/>
              </a:rPr>
              <a:t>ns</a:t>
            </a:r>
            <a:r>
              <a:rPr lang="pt-BR" altLang="pt-BR" sz="2000" b="1" dirty="0" smtClean="0">
                <a:latin typeface="Arial" panose="020B0604020202020204" pitchFamily="34" charset="0"/>
                <a:cs typeface="Arial" panose="020B0604020202020204" pitchFamily="34" charset="0"/>
              </a:rPr>
              <a:t>. 1.164/71 e 2.375/87 - Gestão de terras públicas situadas a 100 km de cada margem das rodovias federais existentes e projetadas, identificadas nos citados </a:t>
            </a:r>
            <a:r>
              <a:rPr lang="pt-BR" altLang="pt-BR" sz="2000" b="1" dirty="0" err="1" smtClean="0">
                <a:latin typeface="Arial" panose="020B0604020202020204" pitchFamily="34" charset="0"/>
                <a:cs typeface="Arial" panose="020B0604020202020204" pitchFamily="34" charset="0"/>
              </a:rPr>
              <a:t>DLs</a:t>
            </a:r>
            <a:r>
              <a:rPr lang="pt-BR" altLang="pt-BR" sz="2000" b="1" dirty="0" smtClean="0">
                <a:latin typeface="Arial" panose="020B0604020202020204" pitchFamily="34" charset="0"/>
                <a:cs typeface="Arial" panose="020B0604020202020204" pitchFamily="34" charset="0"/>
              </a:rPr>
              <a:t>. </a:t>
            </a:r>
          </a:p>
          <a:p>
            <a:pPr marL="0" indent="0" algn="just">
              <a:lnSpc>
                <a:spcPct val="150000"/>
              </a:lnSpc>
              <a:buFont typeface="Wingdings 3" panose="05040102010807070707" pitchFamily="18" charset="2"/>
              <a:buNone/>
            </a:pPr>
            <a:endParaRPr lang="pt-BR" altLang="pt-BR" sz="2000" b="1" dirty="0" smtClean="0">
              <a:latin typeface="Arial" panose="020B0604020202020204" pitchFamily="34" charset="0"/>
              <a:cs typeface="Arial" panose="020B0604020202020204" pitchFamily="34" charset="0"/>
            </a:endParaRPr>
          </a:p>
          <a:p>
            <a:pPr marL="0" indent="0" algn="just">
              <a:lnSpc>
                <a:spcPct val="150000"/>
              </a:lnSpc>
              <a:buFont typeface="Wingdings 3" panose="05040102010807070707" pitchFamily="18" charset="2"/>
              <a:buNone/>
            </a:pPr>
            <a:r>
              <a:rPr lang="pt-BR" altLang="pt-BR" sz="2000" b="1" dirty="0" smtClean="0">
                <a:latin typeface="Arial" panose="020B0604020202020204" pitchFamily="34" charset="0"/>
                <a:cs typeface="Arial" panose="020B0604020202020204" pitchFamily="34" charset="0"/>
              </a:rPr>
              <a:t>- Titulação de terras públicas na área de fronteira, de 150 km. </a:t>
            </a:r>
            <a:endParaRPr lang="pt-BR" altLang="pt-BR"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560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6" y="-659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8"/>
          <p:cNvSpPr txBox="1">
            <a:spLocks noGrp="1"/>
          </p:cNvSpPr>
          <p:nvPr>
            <p:ph type="title"/>
          </p:nvPr>
        </p:nvSpPr>
        <p:spPr>
          <a:xfrm>
            <a:off x="1043608" y="1036131"/>
            <a:ext cx="6552728" cy="1366721"/>
          </a:xfrm>
          <a:prstGeom prst="rect">
            <a:avLst/>
          </a:prstGeom>
        </p:spPr>
        <p:txBody>
          <a:bodyPr vert="horz" wrap="square" lIns="0" tIns="12383" rIns="0" bIns="0" numCol="1" rtlCol="0" anchor="ctr" anchorCtr="0" compatLnSpc="1">
            <a:prstTxWarp prst="textNoShape">
              <a:avLst/>
            </a:prstTxWarp>
            <a:spAutoFit/>
          </a:bodyPr>
          <a:lstStyle/>
          <a:p>
            <a:pPr marL="9525" algn="just">
              <a:spcBef>
                <a:spcPts val="98"/>
              </a:spcBef>
            </a:pPr>
            <a:r>
              <a:rPr lang="pt-BR" dirty="0">
                <a:latin typeface="Arial" panose="020B0604020202020204" pitchFamily="34" charset="0"/>
                <a:cs typeface="Arial" panose="020B0604020202020204" pitchFamily="34" charset="0"/>
              </a:rPr>
              <a:t/>
            </a:r>
            <a:br>
              <a:rPr lang="pt-BR" dirty="0">
                <a:latin typeface="Arial" panose="020B0604020202020204" pitchFamily="34" charset="0"/>
                <a:cs typeface="Arial" panose="020B0604020202020204" pitchFamily="34" charset="0"/>
              </a:rPr>
            </a:br>
            <a:endParaRPr spc="8" dirty="0">
              <a:latin typeface="Arial" panose="020B0604020202020204" pitchFamily="34" charset="0"/>
              <a:cs typeface="Arial" panose="020B0604020202020204" pitchFamily="34" charset="0"/>
            </a:endParaRPr>
          </a:p>
        </p:txBody>
      </p:sp>
      <p:sp>
        <p:nvSpPr>
          <p:cNvPr id="15" name="object 15"/>
          <p:cNvSpPr txBox="1"/>
          <p:nvPr/>
        </p:nvSpPr>
        <p:spPr>
          <a:xfrm>
            <a:off x="683568" y="1268760"/>
            <a:ext cx="7416824" cy="4454746"/>
          </a:xfrm>
          <a:prstGeom prst="rect">
            <a:avLst/>
          </a:prstGeom>
        </p:spPr>
        <p:txBody>
          <a:bodyPr vert="horz" wrap="square" lIns="0" tIns="12383" rIns="0" bIns="0" rtlCol="0">
            <a:spAutoFit/>
          </a:bodyPr>
          <a:lstStyle/>
          <a:p>
            <a:pPr marL="223838">
              <a:lnSpc>
                <a:spcPct val="150000"/>
              </a:lnSpc>
              <a:spcBef>
                <a:spcPts val="98"/>
              </a:spcBef>
            </a:pPr>
            <a:r>
              <a:rPr lang="pt-BR" sz="2800" b="1" spc="8" dirty="0" smtClean="0">
                <a:cs typeface="Arial" panose="020B0604020202020204" pitchFamily="34" charset="0"/>
              </a:rPr>
              <a:t>- Introdução</a:t>
            </a:r>
          </a:p>
          <a:p>
            <a:pPr marL="223838">
              <a:lnSpc>
                <a:spcPct val="150000"/>
              </a:lnSpc>
              <a:spcBef>
                <a:spcPts val="98"/>
              </a:spcBef>
            </a:pPr>
            <a:r>
              <a:rPr lang="pt-BR" sz="2800" b="1" spc="8" dirty="0" smtClean="0">
                <a:cs typeface="Arial" panose="020B0604020202020204" pitchFamily="34" charset="0"/>
              </a:rPr>
              <a:t>- Origem da Lei 13.465/17</a:t>
            </a:r>
          </a:p>
          <a:p>
            <a:pPr marL="223838">
              <a:lnSpc>
                <a:spcPct val="150000"/>
              </a:lnSpc>
              <a:spcBef>
                <a:spcPts val="98"/>
              </a:spcBef>
            </a:pPr>
            <a:r>
              <a:rPr lang="pt-BR" sz="2800" b="1" spc="8" dirty="0" smtClean="0">
                <a:cs typeface="Arial" panose="020B0604020202020204" pitchFamily="34" charset="0"/>
              </a:rPr>
              <a:t>- Cadastro Territorial x Registro Jurídico</a:t>
            </a:r>
          </a:p>
          <a:p>
            <a:pPr marL="223838">
              <a:lnSpc>
                <a:spcPct val="150000"/>
              </a:lnSpc>
              <a:spcBef>
                <a:spcPts val="98"/>
              </a:spcBef>
            </a:pPr>
            <a:r>
              <a:rPr lang="pt-BR" sz="2800" b="1" spc="8" dirty="0" smtClean="0">
                <a:cs typeface="Arial" panose="020B0604020202020204" pitchFamily="34" charset="0"/>
              </a:rPr>
              <a:t>- Estudo de Casos (jurisprudência)</a:t>
            </a:r>
          </a:p>
          <a:p>
            <a:pPr marL="223838">
              <a:lnSpc>
                <a:spcPct val="150000"/>
              </a:lnSpc>
              <a:spcBef>
                <a:spcPts val="98"/>
              </a:spcBef>
            </a:pPr>
            <a:r>
              <a:rPr lang="pt-BR" sz="2800" b="1" spc="8" dirty="0" smtClean="0">
                <a:cs typeface="Arial" panose="020B0604020202020204" pitchFamily="34" charset="0"/>
              </a:rPr>
              <a:t>-  Ações Proativas</a:t>
            </a:r>
          </a:p>
          <a:p>
            <a:pPr marL="509588" indent="-285750">
              <a:spcBef>
                <a:spcPts val="98"/>
              </a:spcBef>
              <a:buFontTx/>
              <a:buChar char="-"/>
            </a:pPr>
            <a:endParaRPr lang="pt-BR" b="1" spc="8" dirty="0" smtClean="0">
              <a:cs typeface="Arial" panose="020B0604020202020204" pitchFamily="34" charset="0"/>
            </a:endParaRPr>
          </a:p>
          <a:p>
            <a:pPr marL="223838">
              <a:spcBef>
                <a:spcPts val="98"/>
              </a:spcBef>
            </a:pPr>
            <a:endParaRPr lang="pt-BR" b="1" spc="8" dirty="0" smtClean="0">
              <a:cs typeface="Arial" panose="020B0604020202020204" pitchFamily="34" charset="0"/>
            </a:endParaRPr>
          </a:p>
          <a:p>
            <a:pPr marL="223838">
              <a:spcBef>
                <a:spcPts val="98"/>
              </a:spcBef>
            </a:pPr>
            <a:endParaRPr lang="pt-BR" b="1" spc="8" dirty="0" smtClean="0">
              <a:cs typeface="Arial" panose="020B0604020202020204" pitchFamily="34" charset="0"/>
            </a:endParaRPr>
          </a:p>
          <a:p>
            <a:pPr marL="223838">
              <a:spcBef>
                <a:spcPts val="98"/>
              </a:spcBef>
            </a:pPr>
            <a:endParaRPr lang="pt-BR" b="1" spc="8" dirty="0">
              <a:cs typeface="Arial" panose="020B0604020202020204" pitchFamily="34" charset="0"/>
            </a:endParaRPr>
          </a:p>
        </p:txBody>
      </p:sp>
      <p:sp>
        <p:nvSpPr>
          <p:cNvPr id="38" name="object 38"/>
          <p:cNvSpPr/>
          <p:nvPr/>
        </p:nvSpPr>
        <p:spPr>
          <a:xfrm>
            <a:off x="6150769" y="5297091"/>
            <a:ext cx="503634" cy="70365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22188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1016" y="980728"/>
            <a:ext cx="9145016" cy="685124"/>
          </a:xfrm>
          <a:prstGeom prst="rect">
            <a:avLst/>
          </a:prstGeom>
          <a:noFill/>
        </p:spPr>
        <p:txBody>
          <a:bodyPr wrap="square">
            <a:spAutoFit/>
          </a:bodyPr>
          <a:lstStyle/>
          <a:p>
            <a:pPr algn="ctr">
              <a:lnSpc>
                <a:spcPct val="107000"/>
              </a:lnSpc>
              <a:spcAft>
                <a:spcPts val="0"/>
              </a:spcAft>
              <a:defRPr/>
            </a:pPr>
            <a:r>
              <a:rPr lang="pt-BR" sz="3600" b="1" cap="all" dirty="0">
                <a:ea typeface="Times New Roman" panose="02020603050405020304" pitchFamily="18" charset="0"/>
                <a:cs typeface="Times New Roman" panose="02020603050405020304" pitchFamily="18" charset="0"/>
              </a:rPr>
              <a:t>VENDA </a:t>
            </a:r>
            <a:r>
              <a:rPr lang="pt-BR" sz="3600" b="1" cap="all" dirty="0" smtClean="0">
                <a:ea typeface="Times New Roman" panose="02020603050405020304" pitchFamily="18" charset="0"/>
                <a:cs typeface="Times New Roman" panose="02020603050405020304" pitchFamily="18" charset="0"/>
              </a:rPr>
              <a:t>DIRETA - </a:t>
            </a:r>
            <a:r>
              <a:rPr lang="pt-BR" sz="1600" b="1" cap="all" dirty="0" smtClean="0">
                <a:ea typeface="Times New Roman" panose="02020603050405020304" pitchFamily="18" charset="0"/>
                <a:cs typeface="Times New Roman" panose="02020603050405020304" pitchFamily="18" charset="0"/>
              </a:rPr>
              <a:t>Artigo </a:t>
            </a:r>
            <a:r>
              <a:rPr lang="pt-BR" sz="1600" b="1" cap="all" dirty="0">
                <a:ea typeface="Times New Roman" panose="02020603050405020304" pitchFamily="18" charset="0"/>
                <a:cs typeface="Times New Roman" panose="02020603050405020304" pitchFamily="18" charset="0"/>
              </a:rPr>
              <a:t>84 </a:t>
            </a:r>
            <a:r>
              <a:rPr lang="pt-BR" sz="1600" b="1" cap="all" dirty="0" smtClean="0">
                <a:ea typeface="Times New Roman" panose="02020603050405020304" pitchFamily="18" charset="0"/>
                <a:cs typeface="Times New Roman" panose="02020603050405020304" pitchFamily="18" charset="0"/>
              </a:rPr>
              <a:t>lei </a:t>
            </a:r>
            <a:r>
              <a:rPr lang="pt-BR" sz="1600" b="1" cap="all" dirty="0">
                <a:ea typeface="Times New Roman" panose="02020603050405020304" pitchFamily="18" charset="0"/>
                <a:cs typeface="Times New Roman" panose="02020603050405020304" pitchFamily="18" charset="0"/>
              </a:rPr>
              <a:t>13.465/17 c/c art. 38 Dec. 9.309/17</a:t>
            </a:r>
            <a:endParaRPr lang="pt-B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tângulo 5"/>
          <p:cNvSpPr>
            <a:spLocks noChangeArrowheads="1"/>
          </p:cNvSpPr>
          <p:nvPr/>
        </p:nvSpPr>
        <p:spPr bwMode="auto">
          <a:xfrm>
            <a:off x="131254" y="1666528"/>
            <a:ext cx="8880475" cy="112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lnSpc>
                <a:spcPct val="107000"/>
              </a:lnSpc>
            </a:pPr>
            <a:r>
              <a:rPr lang="pt-BR" altLang="pt-BR" sz="1600" dirty="0"/>
              <a:t>Aplica-se as áreas  contiguas ou não às propriedades do requerente (art. 38) até o limite de 2.500 ha</a:t>
            </a:r>
          </a:p>
          <a:p>
            <a:pPr algn="just">
              <a:lnSpc>
                <a:spcPct val="107000"/>
              </a:lnSpc>
            </a:pPr>
            <a:r>
              <a:rPr lang="pt-BR" altLang="pt-BR" sz="1600" dirty="0"/>
              <a:t> O respectivo título será expedido, condicionado à desocupação da área excedente (§ 1º Art. 11).</a:t>
            </a:r>
          </a:p>
        </p:txBody>
      </p:sp>
      <p:sp>
        <p:nvSpPr>
          <p:cNvPr id="5" name="Retângulo 9"/>
          <p:cNvSpPr>
            <a:spLocks noChangeArrowheads="1"/>
          </p:cNvSpPr>
          <p:nvPr/>
        </p:nvSpPr>
        <p:spPr bwMode="auto">
          <a:xfrm>
            <a:off x="-252536" y="2727410"/>
            <a:ext cx="9084083" cy="30432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6858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lnSpc>
                <a:spcPct val="107000"/>
              </a:lnSpc>
            </a:pPr>
            <a:r>
              <a:rPr lang="pt-BR" altLang="pt-BR" b="1" i="1" dirty="0">
                <a:latin typeface="Calibri" panose="020F0502020204030204" pitchFamily="34" charset="0"/>
                <a:ea typeface="Calibri" panose="020F0502020204030204" pitchFamily="34" charset="0"/>
                <a:cs typeface="Times New Roman" panose="02020603050405020304" pitchFamily="18" charset="0"/>
              </a:rPr>
              <a:t>EMENTA: Possibilidade conforme artigo 17 , I, da letra </a:t>
            </a:r>
            <a:r>
              <a:rPr lang="ja-JP" altLang="pt-BR" b="1" i="1" dirty="0">
                <a:latin typeface="Calibri" panose="020F0502020204030204" pitchFamily="34" charset="0"/>
                <a:ea typeface="Calibri" panose="020F0502020204030204" pitchFamily="34" charset="0"/>
                <a:cs typeface="Times New Roman" panose="02020603050405020304" pitchFamily="18" charset="0"/>
              </a:rPr>
              <a:t>“</a:t>
            </a:r>
            <a:r>
              <a:rPr lang="pt-BR" altLang="ja-JP" b="1" i="1" dirty="0">
                <a:latin typeface="Calibri" panose="020F0502020204030204" pitchFamily="34" charset="0"/>
                <a:ea typeface="Calibri" panose="020F0502020204030204" pitchFamily="34" charset="0"/>
                <a:cs typeface="Times New Roman" panose="02020603050405020304" pitchFamily="18" charset="0"/>
              </a:rPr>
              <a:t>i</a:t>
            </a:r>
            <a:r>
              <a:rPr lang="ja-JP" altLang="pt-BR" b="1" i="1" dirty="0">
                <a:latin typeface="Calibri" panose="020F0502020204030204" pitchFamily="34" charset="0"/>
                <a:ea typeface="Calibri" panose="020F0502020204030204" pitchFamily="34" charset="0"/>
                <a:cs typeface="Times New Roman" panose="02020603050405020304" pitchFamily="18" charset="0"/>
              </a:rPr>
              <a:t>”</a:t>
            </a:r>
            <a:r>
              <a:rPr lang="pt-BR" altLang="ja-JP" b="1" i="1" dirty="0">
                <a:latin typeface="Calibri" panose="020F0502020204030204" pitchFamily="34" charset="0"/>
                <a:ea typeface="Calibri" panose="020F0502020204030204" pitchFamily="34" charset="0"/>
                <a:cs typeface="Times New Roman" panose="02020603050405020304" pitchFamily="18" charset="0"/>
              </a:rPr>
              <a:t> da Lei 8.666/93, alterada pela Lei nº 13.465/17. Função Social da propriedade. Artigo 7º do Código de Terras de Mato Grosso – Lei nº 3.922/177. DESENVOLVIMENTO ECONÔMICO E SOCIAL DO ESTADO . principio constitucional da eficiência. </a:t>
            </a:r>
            <a:endParaRPr lang="pt-BR" altLang="ja-JP"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pt-BR" altLang="pt-BR" b="1" i="1" dirty="0">
                <a:latin typeface="Calibri" panose="020F0502020204030204" pitchFamily="34" charset="0"/>
                <a:ea typeface="Calibri" panose="020F0502020204030204" pitchFamily="34" charset="0"/>
                <a:cs typeface="Times New Roman" panose="02020603050405020304" pitchFamily="18" charset="0"/>
              </a:rPr>
              <a:t>Por fim, faz se necessário a publicação dos atos realizados mediante alienação direta no Órgão Oficial do Estado, em homenagem ao princípio da publicidade visando –se assegurar o contraditório e a ampla defesa.</a:t>
            </a:r>
            <a:endParaRPr lang="pt-BR" altLang="pt-BR"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pt-BR" altLang="pt-BR" b="1" i="1" dirty="0">
                <a:latin typeface="Calibri" panose="020F0502020204030204" pitchFamily="34" charset="0"/>
                <a:ea typeface="Calibri" panose="020F0502020204030204" pitchFamily="34" charset="0"/>
                <a:cs typeface="Times New Roman" panose="02020603050405020304" pitchFamily="18" charset="0"/>
              </a:rPr>
              <a:t>É o nosso parecer, </a:t>
            </a:r>
            <a:r>
              <a:rPr lang="pt-BR" altLang="pt-BR" b="1" i="1" dirty="0" err="1">
                <a:latin typeface="Calibri" panose="020F0502020204030204" pitchFamily="34" charset="0"/>
                <a:ea typeface="Calibri" panose="020F0502020204030204" pitchFamily="34" charset="0"/>
                <a:cs typeface="Times New Roman" panose="02020603050405020304" pitchFamily="18" charset="0"/>
              </a:rPr>
              <a:t>s.m.j</a:t>
            </a:r>
            <a:endParaRPr lang="pt-BR" altLang="pt-BR"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pt-BR" altLang="pt-BR" b="1" i="1" dirty="0">
                <a:latin typeface="Calibri" panose="020F0502020204030204" pitchFamily="34" charset="0"/>
                <a:ea typeface="Calibri" panose="020F0502020204030204" pitchFamily="34" charset="0"/>
                <a:cs typeface="Times New Roman" panose="02020603050405020304" pitchFamily="18" charset="0"/>
              </a:rPr>
              <a:t>Cuiabá, 11 de dezembro de 2017</a:t>
            </a:r>
            <a:endParaRPr lang="pt-BR" altLang="pt-BR"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pt-BR" altLang="pt-BR" b="1" i="1" dirty="0">
                <a:latin typeface="Calibri" panose="020F0502020204030204" pitchFamily="34" charset="0"/>
                <a:ea typeface="Calibri" panose="020F0502020204030204" pitchFamily="34" charset="0"/>
                <a:cs typeface="Times New Roman" panose="02020603050405020304" pitchFamily="18" charset="0"/>
              </a:rPr>
              <a:t>Mariana Mendes Monteiro da Silva- Advogada/INTERMAT</a:t>
            </a:r>
            <a:endParaRPr lang="pt-BR" altLang="pt-BR"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213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Título 1"/>
          <p:cNvSpPr>
            <a:spLocks noGrp="1"/>
          </p:cNvSpPr>
          <p:nvPr>
            <p:ph type="title"/>
          </p:nvPr>
        </p:nvSpPr>
        <p:spPr bwMode="auto">
          <a:xfrm>
            <a:off x="26789" y="1124744"/>
            <a:ext cx="9144000" cy="1059656"/>
          </a:xfrm>
          <a:noFill/>
          <a:ln w="19050">
            <a:noFill/>
            <a:miter lim="800000"/>
            <a:headEnd/>
            <a:tailEnd/>
          </a:ln>
        </p:spPr>
        <p:txBody>
          <a:bodyPr/>
          <a:lstStyle/>
          <a:p>
            <a:pPr algn="ctr"/>
            <a:r>
              <a:rPr lang="pt-BR" sz="1800" b="1" dirty="0"/>
              <a:t>STF JULGA, EM </a:t>
            </a:r>
            <a:r>
              <a:rPr lang="pt-BR" sz="1800" b="1" dirty="0" smtClean="0"/>
              <a:t>15/03/12 - </a:t>
            </a:r>
            <a:r>
              <a:rPr lang="pt-BR" sz="1800" b="1" dirty="0"/>
              <a:t>CAUSA MAIS ANTIGA NA CORTE E MANTÉM VALIDADE DE ALIENAÇÃO DE TERRAS EM MT</a:t>
            </a:r>
            <a:endParaRPr lang="pt-BR" sz="1350" dirty="0"/>
          </a:p>
        </p:txBody>
      </p:sp>
      <p:sp>
        <p:nvSpPr>
          <p:cNvPr id="122883" name="Espaço Reservado para Conteúdo 2"/>
          <p:cNvSpPr>
            <a:spLocks noGrp="1"/>
          </p:cNvSpPr>
          <p:nvPr>
            <p:ph idx="1"/>
          </p:nvPr>
        </p:nvSpPr>
        <p:spPr>
          <a:xfrm>
            <a:off x="197644" y="2057400"/>
            <a:ext cx="8802291" cy="3398044"/>
          </a:xfrm>
        </p:spPr>
        <p:txBody>
          <a:bodyPr/>
          <a:lstStyle/>
          <a:p>
            <a:pPr algn="just" fontAlgn="t"/>
            <a:r>
              <a:rPr lang="pt-BR" sz="1800" dirty="0"/>
              <a:t>Por votação majoritária, o Plenário do Supremo Tribunal Federal (STF) julgou improcedente, na quinta-feira (15) de março de 2012, a ação mais antiga que estava em tramitação na Corte, protocolada em 17 de junho de 1959. Trata-se da Ação Cível Originária (ACO) 79, em que o Tribunal convalidou a concessão do domínio de uma área de 200 mil hectares pelo Estado de Mato Grosso a 20 empresas colonizadoras</a:t>
            </a:r>
            <a:r>
              <a:rPr lang="pt-BR" sz="1800" dirty="0" smtClean="0"/>
              <a:t>.</a:t>
            </a:r>
          </a:p>
          <a:p>
            <a:pPr algn="just" fontAlgn="t"/>
            <a:r>
              <a:rPr lang="pt-BR" sz="1800" dirty="0" smtClean="0"/>
              <a:t>A </a:t>
            </a:r>
            <a:r>
              <a:rPr lang="pt-BR" sz="1800" dirty="0"/>
              <a:t>Corte aplicou o princípio da segurança jurídica para manter a validade da operação, em caráter excepcionalíssimo, pois reconheceu que a operação foi ilegal, por ofender o parágrafo 2º do artigo 156 da Constituição Federal (CF) de 1946, então vigente, que condicionava à prévia autorização do Senado a alienação ou concessão de terras públicas com mais de 10 mil hectares. Pelo artigo 188, parágrafo 1º, da Constituição Federal de 1988, a área sujeita a prévia autorização foi reduzida para 2,5 mil hectares, porém também a Câmara, além do Senado, deve pronunciar-se</a:t>
            </a:r>
            <a:r>
              <a:rPr lang="pt-BR" sz="1800" dirty="0" smtClean="0"/>
              <a:t>.</a:t>
            </a:r>
          </a:p>
        </p:txBody>
      </p:sp>
      <p:sp>
        <p:nvSpPr>
          <p:cNvPr id="122884" name="Título 1"/>
          <p:cNvSpPr txBox="1">
            <a:spLocks/>
          </p:cNvSpPr>
          <p:nvPr/>
        </p:nvSpPr>
        <p:spPr bwMode="auto">
          <a:xfrm>
            <a:off x="2843808" y="5954690"/>
            <a:ext cx="8317706"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sz="1050" b="1" dirty="0">
                <a:latin typeface="Century Gothic" panose="020B0502020202020204" pitchFamily="34" charset="0"/>
              </a:rPr>
              <a:t>(Fonte STF) http://redir.stf.jus.br/paginadorpub/paginador.jsp?docTP=TP&amp;docID=2073053</a:t>
            </a:r>
            <a:r>
              <a:rPr lang="pt-BR" dirty="0">
                <a:latin typeface="Century Gothic" panose="020B0502020202020204" pitchFamily="34" charset="0"/>
              </a:rPr>
              <a:t/>
            </a:r>
            <a:br>
              <a:rPr lang="pt-BR" dirty="0">
                <a:latin typeface="Century Gothic" panose="020B0502020202020204" pitchFamily="34" charset="0"/>
              </a:rPr>
            </a:br>
            <a:endParaRPr lang="pt-BR" dirty="0">
              <a:latin typeface="Century Gothic" panose="020B0502020202020204" pitchFamily="34" charset="0"/>
            </a:endParaRPr>
          </a:p>
        </p:txBody>
      </p:sp>
    </p:spTree>
    <p:extLst>
      <p:ext uri="{BB962C8B-B14F-4D97-AF65-F5344CB8AC3E}">
        <p14:creationId xmlns:p14="http://schemas.microsoft.com/office/powerpoint/2010/main" val="873080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Título 1"/>
          <p:cNvSpPr>
            <a:spLocks noGrp="1"/>
          </p:cNvSpPr>
          <p:nvPr>
            <p:ph type="title"/>
          </p:nvPr>
        </p:nvSpPr>
        <p:spPr bwMode="auto">
          <a:xfrm>
            <a:off x="1061864" y="1552442"/>
            <a:ext cx="7092280" cy="792088"/>
          </a:xfrm>
          <a:noFill/>
          <a:ln w="12700">
            <a:noFill/>
            <a:miter lim="800000"/>
            <a:headEnd/>
            <a:tailEnd/>
          </a:ln>
        </p:spPr>
        <p:txBody>
          <a:bodyPr/>
          <a:lstStyle/>
          <a:p>
            <a:pPr algn="ctr"/>
            <a:r>
              <a:rPr lang="pt-BR" sz="1500" b="1" dirty="0">
                <a:latin typeface="Arial" panose="020B0604020202020204" pitchFamily="34" charset="0"/>
                <a:cs typeface="Arial" panose="020B0604020202020204" pitchFamily="34" charset="0"/>
              </a:rPr>
              <a:t>EMENTA: ATO ADMINISTRATIVO. </a:t>
            </a:r>
            <a:br>
              <a:rPr lang="pt-BR" sz="1500" b="1" dirty="0">
                <a:latin typeface="Arial" panose="020B0604020202020204" pitchFamily="34" charset="0"/>
                <a:cs typeface="Arial" panose="020B0604020202020204" pitchFamily="34" charset="0"/>
              </a:rPr>
            </a:br>
            <a:r>
              <a:rPr lang="pt-BR" sz="1500" b="1" dirty="0">
                <a:latin typeface="Arial" panose="020B0604020202020204" pitchFamily="34" charset="0"/>
                <a:cs typeface="Arial" panose="020B0604020202020204" pitchFamily="34" charset="0"/>
              </a:rPr>
              <a:t>TERRAS PÚBLICAS ESTADUAIS. CONCESSÃO DE DOMÍNIO PARA FINS DE COLONIZAÇÃO</a:t>
            </a:r>
          </a:p>
        </p:txBody>
      </p:sp>
      <p:sp>
        <p:nvSpPr>
          <p:cNvPr id="118787" name="Espaço Reservado para Conteúdo 2"/>
          <p:cNvSpPr>
            <a:spLocks noGrp="1"/>
          </p:cNvSpPr>
          <p:nvPr>
            <p:ph idx="1"/>
          </p:nvPr>
        </p:nvSpPr>
        <p:spPr>
          <a:xfrm>
            <a:off x="467544" y="2344530"/>
            <a:ext cx="8280920" cy="3892781"/>
          </a:xfrm>
        </p:spPr>
        <p:txBody>
          <a:bodyPr/>
          <a:lstStyle/>
          <a:p>
            <a:pPr marL="0" indent="0" algn="just">
              <a:buNone/>
            </a:pP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Área superiores a dez mil hectares. Falta de autorização prévia do Senado Federal. Ofensa ao art. 156, § 2º, da Constituição Federal de 1946, incidente à data dos negócios jurídicos translativos de domínio. Inconstitucionalidade reconhecida. Nulidade não pronunciada. Atos celebrados há 53 anos. Boa-fé e confiança legítima dos adquirentes de lotes. Colonização que implicou, ao longo do tempo, criação de cidades, fixação de famílias, construção de hospitais, estradas, aeroportos, residências, estabelecimentos comerciais, industriais e de serviços, etc.. Situação factual consolidada. Impossibilidade jurídica de anulação dos negócios, diante das consequências desastrosas que, do ponto de vista pessoal e Documento assinado digitalmente conforme MP n° 2.200-2/2001 de 24/08/2001, que institui a Infraestrutura de Chaves Públicas Brasileira - ICP-Brasil. O documento pode ser acessado no endereço eletrônico http://www.stf.jus.br/portal/autenticacao/ sob o número 1855544. Supremo Tribunal Federal </a:t>
            </a:r>
            <a:r>
              <a:rPr lang="pt-BR" sz="1200" dirty="0" err="1">
                <a:latin typeface="Arial" panose="020B0604020202020204" pitchFamily="34" charset="0"/>
                <a:cs typeface="Arial" panose="020B0604020202020204" pitchFamily="34" charset="0"/>
              </a:rPr>
              <a:t>DJe</a:t>
            </a:r>
            <a:r>
              <a:rPr lang="pt-BR" sz="1200" dirty="0">
                <a:latin typeface="Arial" panose="020B0604020202020204" pitchFamily="34" charset="0"/>
                <a:cs typeface="Arial" panose="020B0604020202020204" pitchFamily="34" charset="0"/>
              </a:rPr>
              <a:t> 28/05/2012 Inteiro Teor do Acórdão - Página 1 de 83 Ementa e Acórdão ACO 79 / NÃO INFORMADA socioeconômico, acarretaria. Aplicação dos princípios da segurança jurídica e da proteção à confiança legítima, como resultado da ponderação de valores constitucionais. Ação julgada improcedente, perante a singularidade do caso. Votos vencidos. Sob pena de ofensa aos princípios constitucionais da segurança jurídica e da proteção à confiança legítima, não podem ser anuladas, meio século depois, por falta de necessária autorização prévia do Legislativo, concessões de domínio de terras públicas, celebradas para fins de colonização, quando esta, sob absoluta boa-fé e convicção de validez dos negócios por parte dos adquirentes e sucessores, se consolidou, ao longo do tempo, com criação de cidades, fixação de famílias, construção de hospitais, estradas, aeroportos, residências, estabelecimentos comerciais, industriais e de serviços, etc..</a:t>
            </a:r>
          </a:p>
          <a:p>
            <a:endParaRPr lang="pt-BR" dirty="0" smtClean="0"/>
          </a:p>
        </p:txBody>
      </p:sp>
    </p:spTree>
    <p:extLst>
      <p:ext uri="{BB962C8B-B14F-4D97-AF65-F5344CB8AC3E}">
        <p14:creationId xmlns:p14="http://schemas.microsoft.com/office/powerpoint/2010/main" val="3763870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Título 1"/>
          <p:cNvSpPr>
            <a:spLocks noGrp="1"/>
          </p:cNvSpPr>
          <p:nvPr>
            <p:ph type="title"/>
          </p:nvPr>
        </p:nvSpPr>
        <p:spPr bwMode="auto">
          <a:xfrm>
            <a:off x="0" y="1343178"/>
            <a:ext cx="9144000" cy="1079897"/>
          </a:xfrm>
          <a:noFill/>
        </p:spPr>
        <p:txBody>
          <a:bodyPr/>
          <a:lstStyle/>
          <a:p>
            <a:pPr algn="ctr"/>
            <a:r>
              <a:rPr lang="pt-BR" sz="4000" b="1" cap="none" dirty="0" smtClean="0">
                <a:ln>
                  <a:noFill/>
                </a:ln>
                <a:latin typeface="Arial" panose="020B0604020202020204" pitchFamily="34" charset="0"/>
                <a:cs typeface="Arial" panose="020B0604020202020204" pitchFamily="34" charset="0"/>
              </a:rPr>
              <a:t>TÍTULO DE PROPRIEDADE EM RO</a:t>
            </a:r>
            <a:br>
              <a:rPr lang="pt-BR" sz="4000" b="1" cap="none" dirty="0" smtClean="0">
                <a:ln>
                  <a:noFill/>
                </a:ln>
                <a:latin typeface="Arial" panose="020B0604020202020204" pitchFamily="34" charset="0"/>
                <a:cs typeface="Arial" panose="020B0604020202020204" pitchFamily="34" charset="0"/>
              </a:rPr>
            </a:br>
            <a:r>
              <a:rPr lang="pt-BR" sz="4000" b="1" cap="none" dirty="0" smtClean="0">
                <a:ln>
                  <a:noFill/>
                </a:ln>
                <a:latin typeface="Arial" panose="020B0604020202020204" pitchFamily="34" charset="0"/>
                <a:cs typeface="Arial" panose="020B0604020202020204" pitchFamily="34" charset="0"/>
              </a:rPr>
              <a:t> EXPEDIDO PELO EXTINTO  MDA</a:t>
            </a:r>
          </a:p>
        </p:txBody>
      </p:sp>
      <p:pic>
        <p:nvPicPr>
          <p:cNvPr id="71683" name="Picture 10" descr="MD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66" t="55" r="10065" b="64532"/>
          <a:stretch>
            <a:fillRect/>
          </a:stretch>
        </p:blipFill>
        <p:spPr>
          <a:xfrm>
            <a:off x="1691680" y="2780928"/>
            <a:ext cx="5414963" cy="3168254"/>
          </a:xfrm>
        </p:spPr>
      </p:pic>
    </p:spTree>
    <p:extLst>
      <p:ext uri="{BB962C8B-B14F-4D97-AF65-F5344CB8AC3E}">
        <p14:creationId xmlns:p14="http://schemas.microsoft.com/office/powerpoint/2010/main" val="95043507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0" name="Título 1"/>
          <p:cNvSpPr>
            <a:spLocks noGrp="1"/>
          </p:cNvSpPr>
          <p:nvPr>
            <p:ph type="title"/>
          </p:nvPr>
        </p:nvSpPr>
        <p:spPr bwMode="auto">
          <a:xfrm>
            <a:off x="0" y="1196752"/>
            <a:ext cx="9054704" cy="1168004"/>
          </a:xfrm>
          <a:noFill/>
          <a:ln w="28575">
            <a:noFill/>
            <a:miter lim="800000"/>
            <a:headEnd/>
            <a:tailEnd/>
          </a:ln>
        </p:spPr>
        <p:txBody>
          <a:bodyPr/>
          <a:lstStyle/>
          <a:p>
            <a:pPr algn="ctr"/>
            <a:r>
              <a:rPr lang="pt-BR" b="1" cap="none" dirty="0" smtClean="0">
                <a:ln>
                  <a:noFill/>
                </a:ln>
              </a:rPr>
              <a:t>SENTENÇA - JUÍZA FEDERAL - NULIDADE DE TÍTULOS</a:t>
            </a:r>
          </a:p>
        </p:txBody>
      </p:sp>
      <p:sp>
        <p:nvSpPr>
          <p:cNvPr id="119811" name="Espaço Reservado para Conteúdo 2"/>
          <p:cNvSpPr>
            <a:spLocks noGrp="1"/>
          </p:cNvSpPr>
          <p:nvPr>
            <p:ph idx="1"/>
          </p:nvPr>
        </p:nvSpPr>
        <p:spPr>
          <a:xfrm>
            <a:off x="179512" y="2364756"/>
            <a:ext cx="8586788" cy="3398044"/>
          </a:xfrm>
        </p:spPr>
        <p:txBody>
          <a:bodyPr/>
          <a:lstStyle/>
          <a:p>
            <a:endParaRPr lang="pt-BR" sz="1050" dirty="0"/>
          </a:p>
          <a:p>
            <a:pPr algn="just"/>
            <a:r>
              <a:rPr lang="pt-BR" sz="1350" dirty="0"/>
              <a:t>JULGO PROCEDENTES os pedidos formulados na inicial, resolvendo o mérito do processo com fundamento no artigo 487, inciso I, do CPC para o fim de:</a:t>
            </a:r>
          </a:p>
          <a:p>
            <a:pPr algn="just"/>
            <a:r>
              <a:rPr lang="pt-BR" sz="1350" dirty="0"/>
              <a:t>a) declarar a nulidade do Título expedido originariamente pelo Estado de Mato Grosso sobre a área descrita nas matrículas nº 8.365 do Livro 2 e nº 4.356 do Livro 2, do Cartório de Registro de Imóveis de Barra do Bugres/MT.</a:t>
            </a:r>
          </a:p>
          <a:p>
            <a:pPr algn="just"/>
            <a:r>
              <a:rPr lang="pt-BR" sz="1350" dirty="0"/>
              <a:t>b) declarar a propriedade da União sobre a referida área, bem como determinar a imissão na posse dos referidos imóveis rurais. </a:t>
            </a:r>
          </a:p>
          <a:p>
            <a:pPr algn="just"/>
            <a:r>
              <a:rPr lang="pt-BR" sz="1350" dirty="0"/>
              <a:t>c) determinar o cancelamento das matrículas nº 8.365 do Livro 2 e nº 4.356 do Livro 2, do Cartório de Registro de Imóveis de Barra do Bugres/MT e averbações dela decorrentes, bem como as respectivas transcrições anteriores, e consequentemente o cancelamento de todos os registros referentes a essa área.</a:t>
            </a:r>
          </a:p>
          <a:p>
            <a:pPr>
              <a:buFont typeface="Wingdings 3" panose="05040102010807070707" pitchFamily="18" charset="2"/>
              <a:buNone/>
            </a:pPr>
            <a:endParaRPr lang="pt-BR" sz="1050" dirty="0"/>
          </a:p>
          <a:p>
            <a:pPr algn="just"/>
            <a:r>
              <a:rPr lang="pt-BR" sz="750" b="1" dirty="0"/>
              <a:t>Fonte:  PODER JUDICIÁRIO TRIBUNAL REGIONAL FEDERAL DA PRIMEIRA REGIÃO SUBSEÇÃO JUDICIÁRIA DE CÁCERES Processo N° 0003053-60.2015.4.01.3601 - 2ª VARA - CACERES Nº de registro e-CVD 00056.2018.00023601.2.00796/00128- JUÍZA FEDERAL SUBSTITUTA TAINARA LEÃO MARQUES LEAL em 04/04/2018, com base na Lei 11.419 de 19/12/2006</a:t>
            </a:r>
          </a:p>
          <a:p>
            <a:pPr algn="just"/>
            <a:endParaRPr lang="pt-BR" sz="750" b="1" dirty="0"/>
          </a:p>
        </p:txBody>
      </p:sp>
    </p:spTree>
    <p:extLst>
      <p:ext uri="{BB962C8B-B14F-4D97-AF65-F5344CB8AC3E}">
        <p14:creationId xmlns:p14="http://schemas.microsoft.com/office/powerpoint/2010/main" val="611537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 name="Título 1"/>
          <p:cNvSpPr>
            <a:spLocks noGrp="1"/>
          </p:cNvSpPr>
          <p:nvPr>
            <p:ph type="title"/>
          </p:nvPr>
        </p:nvSpPr>
        <p:spPr bwMode="auto">
          <a:xfrm>
            <a:off x="13472" y="1196752"/>
            <a:ext cx="9144000" cy="1129904"/>
          </a:xfrm>
          <a:noFill/>
          <a:ln w="12700">
            <a:noFill/>
            <a:miter lim="800000"/>
            <a:headEnd/>
            <a:tailEnd/>
          </a:ln>
        </p:spPr>
        <p:txBody>
          <a:bodyPr/>
          <a:lstStyle/>
          <a:p>
            <a:pPr algn="ctr"/>
            <a:r>
              <a:rPr lang="pt-BR" b="1" cap="none" dirty="0" smtClean="0">
                <a:ln>
                  <a:noFill/>
                </a:ln>
              </a:rPr>
              <a:t>ÁREA DE FRONTEIRA E ÁREA À MARGEM DAS BRS</a:t>
            </a:r>
          </a:p>
        </p:txBody>
      </p:sp>
      <p:sp>
        <p:nvSpPr>
          <p:cNvPr id="121859" name="Espaço Reservado para Conteúdo 2"/>
          <p:cNvSpPr>
            <a:spLocks noGrp="1"/>
          </p:cNvSpPr>
          <p:nvPr>
            <p:ph idx="1"/>
          </p:nvPr>
        </p:nvSpPr>
        <p:spPr>
          <a:xfrm>
            <a:off x="179512" y="2420888"/>
            <a:ext cx="8784976" cy="2842162"/>
          </a:xfrm>
        </p:spPr>
        <p:txBody>
          <a:bodyPr/>
          <a:lstStyle/>
          <a:p>
            <a:pPr algn="just"/>
            <a:r>
              <a:rPr lang="pt-BR" sz="1050" b="1" dirty="0"/>
              <a:t>... restou comprovado que a concessão realizada pelo Estado de Mato Grosso objeto da presente lide é evidentemente nula, por estar em desconformidade com a Constituição de 1946, vigente à época, uma vez que remete a título expedido com área superior ao que impunha a legislação da época, não sendo, portanto, válidas as alienações ocorridas. </a:t>
            </a:r>
          </a:p>
          <a:p>
            <a:pPr algn="just"/>
            <a:r>
              <a:rPr lang="pt-BR" sz="1050" b="1" dirty="0"/>
              <a:t>Outrossim, o DL nº 1.968/40 (art. 1º), que revogou o DL nº 1.164/39, e vigente até a edição da Lei nº 2.597/55, sujeitava a concessão de terras na faixa de 150 Km ao longo da fronteira do território nacional à prévia audiência do Conselho de Segurança Nacional. O DL nº 9.760/46 determinava que, em matéria de concessões de terra na faixa de fronteira, deveria ser observada a legislação especial (no caso, o DL nº 1.968/40).</a:t>
            </a:r>
          </a:p>
          <a:p>
            <a:pPr algn="just"/>
            <a:r>
              <a:rPr lang="pt-BR" sz="1050" b="1" dirty="0"/>
              <a:t>Ausente, portanto, esta autorização, e tampouco obtida a ratificação posterior da concessão, descabe reconhecer a validade de título de domínio originado de concessão feita pelo Estado de Mato Grosso a JOSÉ MOTA CUIABANO, em 1955.</a:t>
            </a:r>
          </a:p>
          <a:p>
            <a:pPr algn="just"/>
            <a:r>
              <a:rPr lang="pt-BR" sz="1050" b="1" dirty="0"/>
              <a:t>De fato, ainda que se reconhecesse a propriedade do Estado de Mato Grosso sobre a área em controvérsia, a transferência efetivada é nula, pois não contou com o assentimento prévio do Conselho de Segurança Nacional. </a:t>
            </a:r>
          </a:p>
          <a:p>
            <a:pPr algn="just"/>
            <a:r>
              <a:rPr lang="pt-BR" sz="1050" b="1" dirty="0"/>
              <a:t>Além do mais, o título expedido não respeitou o limite previsto no Decreto-Lei 1.164, em 18 de março de 1939, o qual fez claro em determinar: </a:t>
            </a:r>
            <a:r>
              <a:rPr lang="pt-BR" altLang="en-US" sz="1050" b="1" dirty="0"/>
              <a:t>“</a:t>
            </a:r>
            <a:r>
              <a:rPr lang="pt-BR" sz="1050" b="1" dirty="0"/>
              <a:t>Art. 11. Nenhuma concessão de terras na faixa de fronteira compreenderá mais de dois mil hectares.</a:t>
            </a:r>
            <a:r>
              <a:rPr lang="pt-BR" altLang="en-US" sz="1050" b="1" dirty="0"/>
              <a:t>”</a:t>
            </a:r>
            <a:r>
              <a:rPr lang="pt-BR" sz="1050" b="1" dirty="0"/>
              <a:t>.</a:t>
            </a:r>
          </a:p>
        </p:txBody>
      </p:sp>
    </p:spTree>
    <p:extLst>
      <p:ext uri="{BB962C8B-B14F-4D97-AF65-F5344CB8AC3E}">
        <p14:creationId xmlns:p14="http://schemas.microsoft.com/office/powerpoint/2010/main" val="2151564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Espaço Reservado para Conteúdo 2"/>
          <p:cNvSpPr>
            <a:spLocks noGrp="1"/>
          </p:cNvSpPr>
          <p:nvPr>
            <p:ph idx="1"/>
          </p:nvPr>
        </p:nvSpPr>
        <p:spPr>
          <a:xfrm>
            <a:off x="323528" y="2564904"/>
            <a:ext cx="8209359" cy="2711054"/>
          </a:xfrm>
          <a:ln>
            <a:noFill/>
            <a:miter lim="800000"/>
            <a:headEnd/>
            <a:tailEnd/>
          </a:ln>
        </p:spPr>
        <p:txBody>
          <a:bodyPr/>
          <a:lstStyle/>
          <a:p>
            <a:pPr algn="just"/>
            <a:r>
              <a:rPr lang="pt-BR" sz="1800" b="1" dirty="0"/>
              <a:t>(...) as áreas Georreferenciadas, referente às matrículas nº. 8.365 e 4.356 do Cartório de Registro de Imóveis de Barra do Bugres/MT, denominadas a) Fazenda Vale do Sol I, com área de 1.979,9245 há e b) Fazenda Santa Cruz, com área de 2.097,7925 há, ambas localizadas no Município de Salto do Céu/MT, apresentam sua origem no Título Definitivo expedido pelo Estado de Mato Grosso através do Departamento de Terras e Colonização – DTC em favor de ___INCIDE 100% perímetro de FAIXA DE FRONTEIRA</a:t>
            </a:r>
          </a:p>
          <a:p>
            <a:endParaRPr lang="pt-BR" dirty="0" smtClean="0"/>
          </a:p>
        </p:txBody>
      </p:sp>
      <p:sp>
        <p:nvSpPr>
          <p:cNvPr id="120835" name="CaixaDeTexto 1"/>
          <p:cNvSpPr txBox="1">
            <a:spLocks noChangeArrowheads="1"/>
          </p:cNvSpPr>
          <p:nvPr/>
        </p:nvSpPr>
        <p:spPr bwMode="auto">
          <a:xfrm>
            <a:off x="-125934" y="1418924"/>
            <a:ext cx="9108281" cy="1154162"/>
          </a:xfrm>
          <a:prstGeom prst="rect">
            <a:avLst/>
          </a:prstGeom>
          <a:noFill/>
          <a:ln>
            <a:noFill/>
          </a:ln>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pt-BR" b="1" dirty="0"/>
          </a:p>
          <a:p>
            <a:pPr algn="ctr"/>
            <a:r>
              <a:rPr lang="pt-BR" sz="3300" b="1" dirty="0"/>
              <a:t>FAIXA DE FRONTEIRA</a:t>
            </a:r>
          </a:p>
          <a:p>
            <a:pPr algn="ctr"/>
            <a:endParaRPr lang="pt-BR" b="1" dirty="0"/>
          </a:p>
        </p:txBody>
      </p:sp>
    </p:spTree>
    <p:extLst>
      <p:ext uri="{BB962C8B-B14F-4D97-AF65-F5344CB8AC3E}">
        <p14:creationId xmlns:p14="http://schemas.microsoft.com/office/powerpoint/2010/main" val="433491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5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extLst>
          </p:cNvPr>
          <p:cNvSpPr>
            <a:spLocks noGrp="1" noRot="1" noChangeArrowheads="1"/>
          </p:cNvSpPr>
          <p:nvPr>
            <p:ph type="title"/>
          </p:nvPr>
        </p:nvSpPr>
        <p:spPr>
          <a:xfrm>
            <a:off x="755576" y="1124744"/>
            <a:ext cx="7128792" cy="648072"/>
          </a:xfrm>
          <a:noFill/>
          <a:ln>
            <a:solidFill>
              <a:schemeClr val="tx1"/>
            </a:solidFill>
          </a:ln>
        </p:spPr>
        <p:txBody>
          <a:bodyPr/>
          <a:lstStyle/>
          <a:p>
            <a:pPr algn="ctr" eaLnBrk="1" hangingPunct="1">
              <a:defRPr/>
            </a:pPr>
            <a:r>
              <a:rPr lang="pt-BR" sz="2400" b="1" cap="none" dirty="0" smtClean="0">
                <a:ln>
                  <a:noFill/>
                </a:ln>
                <a:effectLst>
                  <a:outerShdw blurRad="38100" dist="38100" dir="2700000" algn="tl">
                    <a:srgbClr val="000000"/>
                  </a:outerShdw>
                </a:effectLst>
                <a:latin typeface="Arial" panose="020B0604020202020204" pitchFamily="34" charset="0"/>
                <a:cs typeface="Arial" panose="020B0604020202020204" pitchFamily="34" charset="0"/>
              </a:rPr>
              <a:t>REGISTRO E O CADASTRO RURAL</a:t>
            </a:r>
          </a:p>
        </p:txBody>
      </p:sp>
      <p:sp>
        <p:nvSpPr>
          <p:cNvPr id="4" name="Rectangle 3"/>
          <p:cNvSpPr>
            <a:spLocks noGrp="1" noRot="1"/>
          </p:cNvSpPr>
          <p:nvPr>
            <p:ph sz="quarter" idx="4294967295"/>
          </p:nvPr>
        </p:nvSpPr>
        <p:spPr>
          <a:xfrm>
            <a:off x="179512" y="1772816"/>
            <a:ext cx="8563235" cy="3960813"/>
          </a:xfrm>
        </p:spPr>
        <p:txBody>
          <a:bodyPr/>
          <a:lstStyle/>
          <a:p>
            <a:pPr algn="just" eaLnBrk="1" hangingPunct="1">
              <a:buClrTx/>
              <a:buFont typeface="Wingdings" panose="05000000000000000000" pitchFamily="2" charset="2"/>
              <a:buChar char="v"/>
            </a:pPr>
            <a:r>
              <a:rPr lang="pt-BR" altLang="pt-BR" sz="1800" b="1" dirty="0" smtClean="0">
                <a:latin typeface="Arial" panose="020B0604020202020204" pitchFamily="34" charset="0"/>
                <a:cs typeface="Arial" panose="020B0604020202020204" pitchFamily="34" charset="0"/>
              </a:rPr>
              <a:t>No Brasil, falta uma unificação dos Cadastros Rurais, principalmente, quanto as instituições públicas, pois não existe critérios objetivos para identificar e discriminar perfeitamente um imóvel.</a:t>
            </a:r>
          </a:p>
          <a:p>
            <a:pPr algn="just" eaLnBrk="1" hangingPunct="1">
              <a:buClrTx/>
              <a:buFont typeface="Wingdings" panose="05000000000000000000" pitchFamily="2" charset="2"/>
              <a:buChar char="v"/>
            </a:pPr>
            <a:r>
              <a:rPr lang="pt-BR" altLang="pt-BR" sz="1800" b="1" dirty="0" smtClean="0">
                <a:latin typeface="Arial" panose="020B0604020202020204" pitchFamily="34" charset="0"/>
                <a:cs typeface="Arial" panose="020B0604020202020204" pitchFamily="34" charset="0"/>
              </a:rPr>
              <a:t>A ausência de um referencial único com elementos objetivos criou situações com descrições vagas, confusas, insuficientes e discrepantes, principalmente entre os cadastros realizados pelas instituições públicas.</a:t>
            </a:r>
          </a:p>
          <a:p>
            <a:pPr algn="just" eaLnBrk="1" hangingPunct="1">
              <a:buClrTx/>
              <a:buFont typeface="Wingdings" panose="05000000000000000000" pitchFamily="2" charset="2"/>
              <a:buChar char="v"/>
            </a:pPr>
            <a:r>
              <a:rPr lang="pt-BR" altLang="pt-BR" sz="1800" b="1" dirty="0" smtClean="0">
                <a:latin typeface="Arial" panose="020B0604020202020204" pitchFamily="34" charset="0"/>
                <a:cs typeface="Arial" panose="020B0604020202020204" pitchFamily="34" charset="0"/>
              </a:rPr>
              <a:t>Percebe-se que uma das pretensões da Lei 10.267/01 é a incorporação de bases gráficas </a:t>
            </a:r>
            <a:r>
              <a:rPr lang="pt-BR" altLang="pt-BR" sz="1800" b="1" dirty="0" err="1" smtClean="0">
                <a:latin typeface="Arial" panose="020B0604020202020204" pitchFamily="34" charset="0"/>
                <a:cs typeface="Arial" panose="020B0604020202020204" pitchFamily="34" charset="0"/>
              </a:rPr>
              <a:t>georreferenciadas</a:t>
            </a:r>
            <a:r>
              <a:rPr lang="pt-BR" altLang="pt-BR" sz="1800" b="1" dirty="0" smtClean="0">
                <a:latin typeface="Arial" panose="020B0604020202020204" pitchFamily="34" charset="0"/>
                <a:cs typeface="Arial" panose="020B0604020202020204" pitchFamily="34" charset="0"/>
              </a:rPr>
              <a:t> aos registros de imóveis rurais. Esse processo levará décadas para ser implementado, uma vez que também não foi prevista a obrigatoriedade da atualização das características dos imóveis, a qual somente ocorrerá nos momentos de desmembramento, loteamento, alienação </a:t>
            </a:r>
            <a:r>
              <a:rPr lang="pt-BR" altLang="pt-BR" sz="1800" b="1" dirty="0" err="1" smtClean="0">
                <a:latin typeface="Arial" panose="020B0604020202020204" pitchFamily="34" charset="0"/>
                <a:cs typeface="Arial" panose="020B0604020202020204" pitchFamily="34" charset="0"/>
              </a:rPr>
              <a:t>etc</a:t>
            </a:r>
            <a:r>
              <a:rPr lang="pt-BR" altLang="pt-BR" sz="1800" b="1" dirty="0" smtClean="0">
                <a:latin typeface="Arial" panose="020B0604020202020204" pitchFamily="34" charset="0"/>
                <a:cs typeface="Arial" panose="020B0604020202020204" pitchFamily="34" charset="0"/>
              </a:rPr>
              <a:t>, e nos casos previstos em lei.</a:t>
            </a:r>
          </a:p>
        </p:txBody>
      </p:sp>
    </p:spTree>
    <p:extLst>
      <p:ext uri="{BB962C8B-B14F-4D97-AF65-F5344CB8AC3E}">
        <p14:creationId xmlns:p14="http://schemas.microsoft.com/office/powerpoint/2010/main" val="339823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a:spLocks noGrp="1"/>
          </p:cNvSpPr>
          <p:nvPr>
            <p:ph type="title"/>
          </p:nvPr>
        </p:nvSpPr>
        <p:spPr bwMode="auto">
          <a:xfrm>
            <a:off x="437829" y="1377951"/>
            <a:ext cx="7992888" cy="730721"/>
          </a:xfrm>
          <a:noFill/>
          <a:ln>
            <a:solidFill>
              <a:schemeClr val="tx1"/>
            </a:solidFill>
          </a:ln>
        </p:spPr>
        <p:txBody>
          <a:bodyPr/>
          <a:lstStyle/>
          <a:p>
            <a:r>
              <a:rPr lang="pt-BR" altLang="pt-BR" sz="3200" b="1" cap="none" dirty="0" smtClean="0">
                <a:ln>
                  <a:noFill/>
                </a:ln>
                <a:latin typeface="Arial" panose="020B0604020202020204" pitchFamily="34" charset="0"/>
                <a:cs typeface="Arial" panose="020B0604020202020204" pitchFamily="34" charset="0"/>
              </a:rPr>
              <a:t>       </a:t>
            </a:r>
            <a:r>
              <a:rPr lang="pt-BR" altLang="pt-BR" sz="2400" b="1" cap="none" dirty="0" smtClean="0">
                <a:ln>
                  <a:noFill/>
                </a:ln>
                <a:latin typeface="Arial" panose="020B0604020202020204" pitchFamily="34" charset="0"/>
                <a:cs typeface="Arial" panose="020B0604020202020204" pitchFamily="34" charset="0"/>
              </a:rPr>
              <a:t>XXI CONGRESSO DE DIREITO REGISTRAL  EM CARTAGENA – COLÔMBIA- 2018</a:t>
            </a:r>
          </a:p>
        </p:txBody>
      </p:sp>
      <p:sp>
        <p:nvSpPr>
          <p:cNvPr id="4" name="Espaço Reservado para Conteúdo 2"/>
          <p:cNvSpPr>
            <a:spLocks noGrp="1"/>
          </p:cNvSpPr>
          <p:nvPr>
            <p:ph idx="1"/>
          </p:nvPr>
        </p:nvSpPr>
        <p:spPr>
          <a:xfrm>
            <a:off x="192089" y="1916113"/>
            <a:ext cx="8484368" cy="4403725"/>
          </a:xfrm>
        </p:spPr>
        <p:txBody>
          <a:bodyPr/>
          <a:lstStyle/>
          <a:p>
            <a:pPr marL="0" indent="0" algn="just">
              <a:lnSpc>
                <a:spcPct val="80000"/>
              </a:lnSpc>
              <a:buFont typeface="Wingdings 3" panose="05040102010807070707" pitchFamily="18" charset="2"/>
              <a:buNone/>
            </a:pPr>
            <a:endParaRPr lang="pt-BR" altLang="pt-BR" sz="2500" b="1" dirty="0" smtClean="0">
              <a:solidFill>
                <a:schemeClr val="tx1"/>
              </a:solidFill>
              <a:latin typeface="Arial" panose="020B0604020202020204" pitchFamily="34" charset="0"/>
              <a:cs typeface="Arial" panose="020B0604020202020204" pitchFamily="34" charset="0"/>
            </a:endParaRPr>
          </a:p>
          <a:p>
            <a:pPr marL="0" indent="0" algn="just">
              <a:lnSpc>
                <a:spcPct val="80000"/>
              </a:lnSpc>
            </a:pPr>
            <a:r>
              <a:rPr lang="pt-BR" altLang="pt-BR" sz="2000" b="1" dirty="0" smtClean="0">
                <a:latin typeface="Arial" panose="020B0604020202020204" pitchFamily="34" charset="0"/>
                <a:cs typeface="Arial" panose="020B0604020202020204" pitchFamily="34" charset="0"/>
              </a:rPr>
              <a:t> Cadastro e Registro Fundiário são instituições que prestam um importante serviço à sociedade no âmbito de suas respectivas funções e propósitos, determinados por cada legislação nacional.</a:t>
            </a:r>
          </a:p>
          <a:p>
            <a:pPr marL="0" indent="0" algn="just">
              <a:lnSpc>
                <a:spcPct val="80000"/>
              </a:lnSpc>
            </a:pPr>
            <a:endParaRPr lang="pt-BR" altLang="pt-BR" sz="2000" b="1" dirty="0" smtClean="0">
              <a:latin typeface="Arial" panose="020B0604020202020204" pitchFamily="34" charset="0"/>
              <a:cs typeface="Arial" panose="020B0604020202020204" pitchFamily="34" charset="0"/>
            </a:endParaRPr>
          </a:p>
          <a:p>
            <a:pPr marL="0" indent="0" algn="just">
              <a:lnSpc>
                <a:spcPct val="80000"/>
              </a:lnSpc>
            </a:pPr>
            <a:r>
              <a:rPr lang="pt-BR" altLang="pt-BR" sz="2000" b="1" dirty="0" smtClean="0">
                <a:latin typeface="Arial" panose="020B0604020202020204" pitchFamily="34" charset="0"/>
                <a:cs typeface="Arial" panose="020B0604020202020204" pitchFamily="34" charset="0"/>
              </a:rPr>
              <a:t>A fim de facilitar a coordenação entre as duas instituições, para cada imóvel ou parcela, recomenda-se ter um identificador único que seja usado permanentemente para sua identificação</a:t>
            </a:r>
          </a:p>
          <a:p>
            <a:pPr marL="0" indent="0" algn="just">
              <a:lnSpc>
                <a:spcPct val="80000"/>
              </a:lnSpc>
            </a:pPr>
            <a:endParaRPr lang="pt-BR" altLang="pt-BR" sz="2000" b="1" dirty="0" smtClean="0">
              <a:latin typeface="Arial" panose="020B0604020202020204" pitchFamily="34" charset="0"/>
              <a:cs typeface="Arial" panose="020B0604020202020204" pitchFamily="34" charset="0"/>
            </a:endParaRPr>
          </a:p>
          <a:p>
            <a:pPr marL="0" indent="0" algn="just">
              <a:lnSpc>
                <a:spcPct val="80000"/>
              </a:lnSpc>
            </a:pPr>
            <a:r>
              <a:rPr lang="pt-BR" altLang="pt-BR" sz="2000" b="1" dirty="0" smtClean="0">
                <a:latin typeface="Arial" panose="020B0604020202020204" pitchFamily="34" charset="0"/>
                <a:cs typeface="Arial" panose="020B0604020202020204" pitchFamily="34" charset="0"/>
              </a:rPr>
              <a:t>É aconselhável a coordenação entre Registro e o Cadastro para evitar situações de sobreposição ou duplicidade de registro.</a:t>
            </a:r>
          </a:p>
        </p:txBody>
      </p:sp>
    </p:spTree>
    <p:extLst>
      <p:ext uri="{BB962C8B-B14F-4D97-AF65-F5344CB8AC3E}">
        <p14:creationId xmlns:p14="http://schemas.microsoft.com/office/powerpoint/2010/main" val="853572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a:spLocks noGrp="1"/>
          </p:cNvSpPr>
          <p:nvPr>
            <p:ph type="title"/>
          </p:nvPr>
        </p:nvSpPr>
        <p:spPr bwMode="auto">
          <a:xfrm>
            <a:off x="971599" y="1536036"/>
            <a:ext cx="6912768" cy="576064"/>
          </a:xfrm>
          <a:noFill/>
          <a:ln>
            <a:solidFill>
              <a:schemeClr val="tx1"/>
            </a:solidFill>
          </a:ln>
        </p:spPr>
        <p:txBody>
          <a:bodyPr/>
          <a:lstStyle/>
          <a:p>
            <a:pPr algn="ctr"/>
            <a:r>
              <a:rPr lang="pt-BR" altLang="pt-BR" sz="2800" b="1" cap="none" dirty="0" smtClean="0">
                <a:ln>
                  <a:noFill/>
                </a:ln>
                <a:latin typeface="Arial" panose="020B0604020202020204" pitchFamily="34" charset="0"/>
                <a:cs typeface="Arial" panose="020B0604020202020204" pitchFamily="34" charset="0"/>
              </a:rPr>
              <a:t>SEGURANÇA JURÍDICA - CADASTRO</a:t>
            </a:r>
            <a:endParaRPr lang="pt-BR" altLang="pt-BR" sz="1800" cap="none" dirty="0" smtClean="0">
              <a:ln>
                <a:noFill/>
              </a:ln>
              <a:solidFill>
                <a:schemeClr val="bg1"/>
              </a:solidFill>
            </a:endParaRPr>
          </a:p>
        </p:txBody>
      </p:sp>
      <p:sp>
        <p:nvSpPr>
          <p:cNvPr id="4" name="Espaço Reservado para Conteúdo 2"/>
          <p:cNvSpPr>
            <a:spLocks noGrp="1"/>
          </p:cNvSpPr>
          <p:nvPr>
            <p:ph idx="1"/>
          </p:nvPr>
        </p:nvSpPr>
        <p:spPr>
          <a:xfrm>
            <a:off x="185229" y="2132856"/>
            <a:ext cx="8485509" cy="3891285"/>
          </a:xfrm>
        </p:spPr>
        <p:txBody>
          <a:bodyPr/>
          <a:lstStyle/>
          <a:p>
            <a:pPr marL="0" indent="0" algn="just">
              <a:buFont typeface="Wingdings 3" panose="05040102010807070707" pitchFamily="18" charset="2"/>
              <a:buNone/>
            </a:pPr>
            <a:endParaRPr lang="pt-BR" altLang="pt-BR" sz="2000" dirty="0" smtClean="0">
              <a:latin typeface="Arial" panose="020B0604020202020204" pitchFamily="34" charset="0"/>
              <a:cs typeface="Arial" panose="020B0604020202020204" pitchFamily="34" charset="0"/>
            </a:endParaRPr>
          </a:p>
          <a:p>
            <a:pPr marL="0" indent="0" algn="just">
              <a:buFont typeface="Wingdings 3" panose="05040102010807070707" pitchFamily="18" charset="2"/>
              <a:buNone/>
            </a:pPr>
            <a:r>
              <a:rPr lang="pt-BR" altLang="pt-BR" sz="2000" b="1" dirty="0" smtClean="0">
                <a:latin typeface="Arial" panose="020B0604020202020204" pitchFamily="34" charset="0"/>
                <a:cs typeface="Arial" panose="020B0604020202020204" pitchFamily="34" charset="0"/>
              </a:rPr>
              <a:t>CADASTRO</a:t>
            </a:r>
            <a:r>
              <a:rPr lang="pt-BR" altLang="pt-BR" sz="2000" dirty="0" smtClean="0">
                <a:latin typeface="Arial" panose="020B0604020202020204" pitchFamily="34" charset="0"/>
                <a:cs typeface="Arial" panose="020B0604020202020204" pitchFamily="34" charset="0"/>
              </a:rPr>
              <a:t>: Reflexo de  uma realidade em constante movimento. Sua manutenção requer um perfeita gestão de dados (</a:t>
            </a:r>
            <a:r>
              <a:rPr lang="pt-BR" altLang="pt-BR" sz="2000" dirty="0" err="1" smtClean="0">
                <a:latin typeface="Arial" panose="020B0604020202020204" pitchFamily="34" charset="0"/>
                <a:cs typeface="Arial" panose="020B0604020202020204" pitchFamily="34" charset="0"/>
              </a:rPr>
              <a:t>Luis</a:t>
            </a:r>
            <a:r>
              <a:rPr lang="pt-BR" altLang="pt-BR" sz="2000" dirty="0" smtClean="0">
                <a:latin typeface="Arial" panose="020B0604020202020204" pitchFamily="34" charset="0"/>
                <a:cs typeface="Arial" panose="020B0604020202020204" pitchFamily="34" charset="0"/>
              </a:rPr>
              <a:t> Bachiller - Gerente Regional de Cadastro – Espanha). </a:t>
            </a:r>
          </a:p>
          <a:p>
            <a:pPr marL="0" indent="0" algn="just">
              <a:buFont typeface="Wingdings 3" panose="05040102010807070707" pitchFamily="18" charset="2"/>
              <a:buNone/>
            </a:pPr>
            <a:endParaRPr lang="pt-BR" altLang="pt-BR" sz="2000" dirty="0" smtClean="0">
              <a:latin typeface="Arial" panose="020B0604020202020204" pitchFamily="34" charset="0"/>
              <a:cs typeface="Arial" panose="020B0604020202020204" pitchFamily="34" charset="0"/>
            </a:endParaRPr>
          </a:p>
          <a:p>
            <a:pPr marL="0" indent="0" algn="just">
              <a:buFont typeface="Wingdings 3" panose="05040102010807070707" pitchFamily="18" charset="2"/>
              <a:buNone/>
            </a:pPr>
            <a:r>
              <a:rPr lang="pt-BR" altLang="pt-BR" sz="2000" dirty="0" smtClean="0">
                <a:latin typeface="Arial" panose="020B0604020202020204" pitchFamily="34" charset="0"/>
                <a:cs typeface="Arial" panose="020B0604020202020204" pitchFamily="34" charset="0"/>
              </a:rPr>
              <a:t>Na Espanha, onde há o mais completo modelo de coordenação cadastro - registro, foi  aperfeiçoado ao longo de 200 anos, somente com a extinção do feudo (Don</a:t>
            </a:r>
            <a:r>
              <a:rPr lang="es-ES" altLang="pt-BR" sz="2000" dirty="0" smtClean="0">
                <a:latin typeface="Arial" panose="020B0604020202020204" pitchFamily="34" charset="0"/>
                <a:cs typeface="Arial" panose="020B0604020202020204" pitchFamily="34" charset="0"/>
              </a:rPr>
              <a:t> Fernando Mendez – Registrador </a:t>
            </a:r>
            <a:r>
              <a:rPr lang="es-ES" altLang="pt-BR" sz="2000" dirty="0" err="1" smtClean="0">
                <a:latin typeface="Arial" panose="020B0604020202020204" pitchFamily="34" charset="0"/>
                <a:cs typeface="Arial" panose="020B0604020202020204" pitchFamily="34" charset="0"/>
              </a:rPr>
              <a:t>espanhol</a:t>
            </a:r>
            <a:r>
              <a:rPr lang="es-ES" altLang="pt-BR" sz="2000" dirty="0" smtClean="0">
                <a:latin typeface="Arial" panose="020B0604020202020204" pitchFamily="34" charset="0"/>
                <a:cs typeface="Arial" panose="020B0604020202020204" pitchFamily="34" charset="0"/>
              </a:rPr>
              <a:t>).</a:t>
            </a:r>
            <a:endParaRPr lang="pt-BR" altLang="pt-B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843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6" y="-659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Espaço Reservado para Conteúd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1052737"/>
            <a:ext cx="6768751" cy="5805264"/>
          </a:xfrm>
        </p:spPr>
      </p:pic>
    </p:spTree>
    <p:extLst>
      <p:ext uri="{BB962C8B-B14F-4D97-AF65-F5344CB8AC3E}">
        <p14:creationId xmlns:p14="http://schemas.microsoft.com/office/powerpoint/2010/main" val="2129168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Conteúdo 2"/>
          <p:cNvSpPr>
            <a:spLocks noGrp="1"/>
          </p:cNvSpPr>
          <p:nvPr>
            <p:ph idx="1"/>
          </p:nvPr>
        </p:nvSpPr>
        <p:spPr>
          <a:xfrm>
            <a:off x="359532" y="1196752"/>
            <a:ext cx="8424936" cy="1007566"/>
          </a:xfrm>
          <a:ln>
            <a:solidFill>
              <a:schemeClr val="tx1"/>
            </a:solidFill>
          </a:ln>
        </p:spPr>
        <p:txBody>
          <a:bodyPr/>
          <a:lstStyle/>
          <a:p>
            <a:pPr marL="0" indent="0" algn="ctr">
              <a:buNone/>
            </a:pPr>
            <a:r>
              <a:rPr lang="pt-BR" altLang="pt-BR" sz="1600" dirty="0" smtClean="0">
                <a:latin typeface="Arial" panose="020B0604020202020204" pitchFamily="34" charset="0"/>
                <a:cs typeface="Arial" panose="020B0604020202020204" pitchFamily="34" charset="0"/>
              </a:rPr>
              <a:t>STF DETERMINA QUE EXÉRCITO INICIE PERÍCIA EM ÁREAS OBJETO DE LITÍGIO ENTRE PIAUÍ E CEARÁ</a:t>
            </a:r>
          </a:p>
          <a:p>
            <a:pPr marL="0" indent="0" algn="r">
              <a:buNone/>
            </a:pPr>
            <a:r>
              <a:rPr lang="pt-BR" altLang="pt-BR" sz="1200" dirty="0" smtClean="0">
                <a:latin typeface="Arial" panose="020B0604020202020204" pitchFamily="34" charset="0"/>
                <a:cs typeface="Arial" panose="020B0604020202020204" pitchFamily="34" charset="0"/>
              </a:rPr>
              <a:t>POSTADO EM </a:t>
            </a:r>
            <a:r>
              <a:rPr lang="pt-BR" altLang="pt-BR" sz="1200" dirty="0" smtClean="0">
                <a:latin typeface="Arial" panose="020B0604020202020204" pitchFamily="34" charset="0"/>
                <a:cs typeface="Arial" panose="020B0604020202020204" pitchFamily="34" charset="0"/>
                <a:hlinkClick r:id="rId3"/>
              </a:rPr>
              <a:t>2 DE JUNHO DE 2019</a:t>
            </a:r>
            <a:r>
              <a:rPr lang="pt-BR" altLang="pt-BR" sz="1200" dirty="0" smtClean="0">
                <a:latin typeface="Arial" panose="020B0604020202020204" pitchFamily="34" charset="0"/>
                <a:cs typeface="Arial" panose="020B0604020202020204" pitchFamily="34" charset="0"/>
              </a:rPr>
              <a:t> - FONTE: JUSTIÇA EM FOCO</a:t>
            </a:r>
          </a:p>
        </p:txBody>
      </p:sp>
      <p:sp>
        <p:nvSpPr>
          <p:cNvPr id="4" name="Rectangle 1"/>
          <p:cNvSpPr>
            <a:spLocks noChangeArrowheads="1"/>
          </p:cNvSpPr>
          <p:nvPr/>
        </p:nvSpPr>
        <p:spPr bwMode="auto">
          <a:xfrm>
            <a:off x="179512" y="2420888"/>
            <a:ext cx="8784975" cy="360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50784"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altLang="pt-BR" sz="1100" dirty="0">
                <a:solidFill>
                  <a:srgbClr val="000000"/>
                </a:solidFill>
              </a:rPr>
              <a:t>          </a:t>
            </a:r>
            <a:endParaRPr lang="pt-BR" altLang="pt-BR" sz="1600" dirty="0">
              <a:solidFill>
                <a:srgbClr val="000000"/>
              </a:solidFill>
              <a:cs typeface="Arial" panose="020B0604020202020204" pitchFamily="34" charset="0"/>
            </a:endParaRPr>
          </a:p>
          <a:p>
            <a:pPr algn="just"/>
            <a:r>
              <a:rPr lang="pt-BR" altLang="pt-BR" sz="2000" dirty="0" smtClean="0">
                <a:solidFill>
                  <a:srgbClr val="000000"/>
                </a:solidFill>
                <a:cs typeface="Arial" panose="020B0604020202020204" pitchFamily="34" charset="0"/>
              </a:rPr>
              <a:t>	A </a:t>
            </a:r>
            <a:r>
              <a:rPr lang="pt-BR" altLang="pt-BR" sz="2000" dirty="0">
                <a:solidFill>
                  <a:srgbClr val="000000"/>
                </a:solidFill>
                <a:cs typeface="Arial" panose="020B0604020202020204" pitchFamily="34" charset="0"/>
              </a:rPr>
              <a:t>ministra </a:t>
            </a:r>
            <a:r>
              <a:rPr lang="pt-BR" altLang="pt-BR" sz="2000" dirty="0" smtClean="0">
                <a:solidFill>
                  <a:srgbClr val="000000"/>
                </a:solidFill>
                <a:cs typeface="Arial" panose="020B0604020202020204" pitchFamily="34" charset="0"/>
              </a:rPr>
              <a:t>C</a:t>
            </a:r>
            <a:r>
              <a:rPr lang="pt-BR" altLang="pt-BR" sz="2000" dirty="0">
                <a:solidFill>
                  <a:srgbClr val="000000"/>
                </a:solidFill>
                <a:cs typeface="Arial" panose="020B0604020202020204" pitchFamily="34" charset="0"/>
              </a:rPr>
              <a:t>a</a:t>
            </a:r>
            <a:r>
              <a:rPr lang="pt-BR" altLang="pt-BR" sz="2000" dirty="0" smtClean="0">
                <a:solidFill>
                  <a:srgbClr val="000000"/>
                </a:solidFill>
                <a:cs typeface="Arial" panose="020B0604020202020204" pitchFamily="34" charset="0"/>
              </a:rPr>
              <a:t>rmen </a:t>
            </a:r>
            <a:r>
              <a:rPr lang="pt-BR" altLang="pt-BR" sz="2000" dirty="0">
                <a:solidFill>
                  <a:srgbClr val="000000"/>
                </a:solidFill>
                <a:cs typeface="Arial" panose="020B0604020202020204" pitchFamily="34" charset="0"/>
              </a:rPr>
              <a:t>Lúcia, do Supremo Tribunal Federal (STF), determinou que o Exército Brasileiro dê início à perícia técnica nos autos da Ação Cível Originária (ACO) 1831, na qual o Estado do Piauí pede a demarcação em campo de três áreas situadas na divisa com o Estado do Ceará. O litígio remonta aos tempos do Império.</a:t>
            </a:r>
          </a:p>
          <a:p>
            <a:pPr algn="just"/>
            <a:r>
              <a:rPr lang="pt-BR" altLang="pt-BR" sz="2000" dirty="0" smtClean="0">
                <a:solidFill>
                  <a:srgbClr val="000000"/>
                </a:solidFill>
                <a:cs typeface="Arial" panose="020B0604020202020204" pitchFamily="34" charset="0"/>
              </a:rPr>
              <a:t>	A </a:t>
            </a:r>
            <a:r>
              <a:rPr lang="pt-BR" altLang="pt-BR" sz="2000" dirty="0">
                <a:solidFill>
                  <a:srgbClr val="000000"/>
                </a:solidFill>
                <a:cs typeface="Arial" panose="020B0604020202020204" pitchFamily="34" charset="0"/>
              </a:rPr>
              <a:t>disputa envolvendo as áreas surgiram após a publicação do Decreto Imperial 2012, de 22 de outubro de 1880, que alterou a linha divisória das então duas províncias. Em 1920, sob mediação do presidente Epitácio Pessoa, os dois estados assinaram um acordo arbitral, com a previsão de que o Governo da República mandaria “engenheiros de confiança” fazer um levantamento geográfico da região, o não ocorreu até os dias hoje.</a:t>
            </a:r>
          </a:p>
        </p:txBody>
      </p:sp>
    </p:spTree>
    <p:extLst>
      <p:ext uri="{BB962C8B-B14F-4D97-AF65-F5344CB8AC3E}">
        <p14:creationId xmlns:p14="http://schemas.microsoft.com/office/powerpoint/2010/main" val="1703227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Conteúdo 2"/>
          <p:cNvSpPr>
            <a:spLocks noGrp="1"/>
          </p:cNvSpPr>
          <p:nvPr>
            <p:ph idx="1"/>
          </p:nvPr>
        </p:nvSpPr>
        <p:spPr>
          <a:xfrm>
            <a:off x="251520" y="1412776"/>
            <a:ext cx="8496945" cy="4896544"/>
          </a:xfrm>
        </p:spPr>
        <p:txBody>
          <a:bodyPr/>
          <a:lstStyle/>
          <a:p>
            <a:pPr marL="0" indent="0" algn="just">
              <a:buFont typeface="Wingdings 3" panose="05040102010807070707" pitchFamily="18" charset="2"/>
              <a:buNone/>
            </a:pPr>
            <a:r>
              <a:rPr lang="pt-BR" altLang="pt-BR" dirty="0" smtClean="0">
                <a:latin typeface="Arial" panose="020B0604020202020204" pitchFamily="34" charset="0"/>
                <a:cs typeface="Arial" panose="020B0604020202020204" pitchFamily="34" charset="0"/>
              </a:rPr>
              <a:t>	</a:t>
            </a:r>
            <a:r>
              <a:rPr lang="pt-BR" altLang="pt-BR" sz="2800" dirty="0" smtClean="0">
                <a:latin typeface="Arial" panose="020B0604020202020204" pitchFamily="34" charset="0"/>
                <a:cs typeface="Arial" panose="020B0604020202020204" pitchFamily="34" charset="0"/>
              </a:rPr>
              <a:t>Na ACO 1831, o Estado do Piauí argumenta que as áreas indivisas se tornaram, com o passar do tempo, “terras sem lei”, pois não se pode punir os crimes mais diversos ali praticados em razão da regra geral de fixação da competência pelo lugar da infração prevista no Código de Processo Penal (CPP). Pelo mesmo motivo, não se cobram tributos devidos ao Erário e este, por sua vez, não se faz presente na construção e na manutenção de escolas, postos de saúde e estradas.</a:t>
            </a:r>
          </a:p>
        </p:txBody>
      </p:sp>
    </p:spTree>
    <p:extLst>
      <p:ext uri="{BB962C8B-B14F-4D97-AF65-F5344CB8AC3E}">
        <p14:creationId xmlns:p14="http://schemas.microsoft.com/office/powerpoint/2010/main" val="815593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Conteúdo 2"/>
          <p:cNvSpPr>
            <a:spLocks noGrp="1"/>
          </p:cNvSpPr>
          <p:nvPr>
            <p:ph idx="1"/>
          </p:nvPr>
        </p:nvSpPr>
        <p:spPr>
          <a:xfrm>
            <a:off x="107504" y="1484784"/>
            <a:ext cx="8568953" cy="4247679"/>
          </a:xfrm>
        </p:spPr>
        <p:txBody>
          <a:bodyPr/>
          <a:lstStyle/>
          <a:p>
            <a:pPr marL="0" indent="0" algn="just">
              <a:buNone/>
            </a:pPr>
            <a:r>
              <a:rPr lang="pt-BR" altLang="pt-BR" sz="2400" dirty="0" smtClean="0">
                <a:latin typeface="Arial" panose="020B0604020202020204" pitchFamily="34" charset="0"/>
                <a:cs typeface="Arial" panose="020B0604020202020204" pitchFamily="34" charset="0"/>
              </a:rPr>
              <a:t>	A primeira área, de aproximadamente 217 quilômetros quadrados, fica entre os municípios de Luís Correia e Cocal, no Piauí, e os municípios de Granja e Viçosa, no Ceará. A área 2 tem cerca de 657 quilômetros quadrados e situa-se entre os municípios de Cocal dos Alves e São João da Fronteira, no Piauí, e Viçosa, Tianguá, Ubajara, Ibiapina, São Benedito e Carnaubal, do lado do Ceará. A terceira área, de aproximadamente 2 mil quilômetros quadrados, é limitada, no Piauí, pelos municípios de Pedro II, Buriti dos Montes e São Miguel do Tapuio e, pelo lado do Ceará, pelas cidades de Guaraciaba do Norte, </a:t>
            </a:r>
            <a:r>
              <a:rPr lang="pt-BR" altLang="pt-BR" sz="2400" dirty="0" err="1" smtClean="0">
                <a:latin typeface="Arial" panose="020B0604020202020204" pitchFamily="34" charset="0"/>
                <a:cs typeface="Arial" panose="020B0604020202020204" pitchFamily="34" charset="0"/>
              </a:rPr>
              <a:t>Croatá</a:t>
            </a:r>
            <a:r>
              <a:rPr lang="pt-BR" altLang="pt-BR" sz="2400" dirty="0" smtClean="0">
                <a:latin typeface="Arial" panose="020B0604020202020204" pitchFamily="34" charset="0"/>
                <a:cs typeface="Arial" panose="020B0604020202020204" pitchFamily="34" charset="0"/>
              </a:rPr>
              <a:t>, Ipueiras, </a:t>
            </a:r>
            <a:r>
              <a:rPr lang="pt-BR" altLang="pt-BR" sz="2400" dirty="0" err="1" smtClean="0">
                <a:latin typeface="Arial" panose="020B0604020202020204" pitchFamily="34" charset="0"/>
                <a:cs typeface="Arial" panose="020B0604020202020204" pitchFamily="34" charset="0"/>
              </a:rPr>
              <a:t>Poranga</a:t>
            </a:r>
            <a:r>
              <a:rPr lang="pt-BR" altLang="pt-BR" sz="2400" dirty="0" smtClean="0">
                <a:latin typeface="Arial" panose="020B0604020202020204" pitchFamily="34" charset="0"/>
                <a:cs typeface="Arial" panose="020B0604020202020204" pitchFamily="34" charset="0"/>
              </a:rPr>
              <a:t>, </a:t>
            </a:r>
            <a:r>
              <a:rPr lang="pt-BR" altLang="pt-BR" sz="2400" dirty="0" err="1" smtClean="0">
                <a:latin typeface="Arial" panose="020B0604020202020204" pitchFamily="34" charset="0"/>
                <a:cs typeface="Arial" panose="020B0604020202020204" pitchFamily="34" charset="0"/>
              </a:rPr>
              <a:t>Ipaporanga</a:t>
            </a:r>
            <a:r>
              <a:rPr lang="pt-BR" altLang="pt-BR" sz="2400" dirty="0" smtClean="0">
                <a:latin typeface="Arial" panose="020B0604020202020204" pitchFamily="34" charset="0"/>
                <a:cs typeface="Arial" panose="020B0604020202020204" pitchFamily="34" charset="0"/>
              </a:rPr>
              <a:t> e Crateús</a:t>
            </a:r>
            <a:r>
              <a:rPr lang="pt-BR" altLang="pt-BR" sz="24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15880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Conteúdo 2"/>
          <p:cNvSpPr>
            <a:spLocks noGrp="1"/>
          </p:cNvSpPr>
          <p:nvPr>
            <p:ph idx="1"/>
          </p:nvPr>
        </p:nvSpPr>
        <p:spPr>
          <a:xfrm>
            <a:off x="179512" y="836712"/>
            <a:ext cx="8460432" cy="4464496"/>
          </a:xfrm>
        </p:spPr>
        <p:txBody>
          <a:bodyPr/>
          <a:lstStyle/>
          <a:p>
            <a:endParaRPr lang="pt-BR" altLang="pt-BR" dirty="0" smtClean="0">
              <a:latin typeface="Arial" panose="020B0604020202020204" pitchFamily="34" charset="0"/>
              <a:cs typeface="Arial" panose="020B0604020202020204" pitchFamily="34" charset="0"/>
            </a:endParaRPr>
          </a:p>
          <a:p>
            <a:pPr marL="0" indent="0" algn="just">
              <a:buNone/>
            </a:pPr>
            <a:r>
              <a:rPr lang="pt-BR" altLang="pt-BR" dirty="0" smtClean="0">
                <a:latin typeface="Arial" panose="020B0604020202020204" pitchFamily="34" charset="0"/>
                <a:cs typeface="Arial" panose="020B0604020202020204" pitchFamily="34" charset="0"/>
              </a:rPr>
              <a:t>	</a:t>
            </a:r>
            <a:r>
              <a:rPr lang="pt-BR" altLang="pt-BR" sz="2400" dirty="0" smtClean="0">
                <a:latin typeface="Arial" panose="020B0604020202020204" pitchFamily="34" charset="0"/>
                <a:cs typeface="Arial" panose="020B0604020202020204" pitchFamily="34" charset="0"/>
              </a:rPr>
              <a:t>A perícia terá custo de R$ 6,9 milhões, com tempo estimado, segundo o Exército, de 2.983 homens-hora. Será realizada pelo Comando do Serviço de Cartografia do Exército Brasileiro e pelo seu Departamento de Ciência e Tecnologia (DCT) a partir de levantamento de modelo digital de elevação a ser feito por empresa privada.</a:t>
            </a:r>
          </a:p>
          <a:p>
            <a:pPr marL="0" indent="0">
              <a:buNone/>
            </a:pPr>
            <a:endParaRPr lang="pt-BR" altLang="pt-BR" sz="2400" dirty="0" smtClean="0"/>
          </a:p>
          <a:p>
            <a:endParaRPr lang="pt-BR" altLang="pt-BR" sz="2400" dirty="0" smtClean="0"/>
          </a:p>
        </p:txBody>
      </p:sp>
    </p:spTree>
    <p:extLst>
      <p:ext uri="{BB962C8B-B14F-4D97-AF65-F5344CB8AC3E}">
        <p14:creationId xmlns:p14="http://schemas.microsoft.com/office/powerpoint/2010/main" val="3101785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a:spLocks noGrp="1"/>
          </p:cNvSpPr>
          <p:nvPr>
            <p:ph type="title"/>
          </p:nvPr>
        </p:nvSpPr>
        <p:spPr bwMode="auto">
          <a:xfrm>
            <a:off x="192211" y="1347254"/>
            <a:ext cx="8759577" cy="1050503"/>
          </a:xfrm>
          <a:noFill/>
          <a:ln>
            <a:solidFill>
              <a:schemeClr val="tx1"/>
            </a:solidFill>
          </a:ln>
        </p:spPr>
        <p:txBody>
          <a:bodyPr>
            <a:noAutofit/>
          </a:bodyPr>
          <a:lstStyle/>
          <a:p>
            <a:pPr algn="ctr">
              <a:defRPr/>
            </a:pPr>
            <a:r>
              <a:rPr lang="de-DE" sz="1800" b="1" cap="none" dirty="0" smtClean="0">
                <a:ln>
                  <a:noFill/>
                </a:ln>
                <a:solidFill>
                  <a:schemeClr val="bg1"/>
                </a:solidFill>
                <a:latin typeface="Arial" panose="020B0604020202020204" pitchFamily="34" charset="0"/>
                <a:cs typeface="Arial" panose="020B0604020202020204" pitchFamily="34" charset="0"/>
              </a:rPr>
              <a:t/>
            </a:r>
            <a:br>
              <a:rPr lang="de-DE" sz="1800" b="1" cap="none" dirty="0" smtClean="0">
                <a:ln>
                  <a:noFill/>
                </a:ln>
                <a:solidFill>
                  <a:schemeClr val="bg1"/>
                </a:solidFill>
                <a:latin typeface="Arial" panose="020B0604020202020204" pitchFamily="34" charset="0"/>
                <a:cs typeface="Arial" panose="020B0604020202020204" pitchFamily="34" charset="0"/>
              </a:rPr>
            </a:br>
            <a:r>
              <a:rPr lang="de-DE" sz="1800" b="1" cap="none" dirty="0" smtClean="0">
                <a:ln>
                  <a:noFill/>
                </a:ln>
                <a:latin typeface="Arial" panose="020B0604020202020204" pitchFamily="34" charset="0"/>
                <a:cs typeface="Arial" panose="020B0604020202020204" pitchFamily="34" charset="0"/>
              </a:rPr>
              <a:t>O CADASTRO MULTIFINALITÁRIO- JÜRGEN PHILIPS</a:t>
            </a:r>
            <a:br>
              <a:rPr lang="de-DE" sz="1800" b="1" cap="none" dirty="0" smtClean="0">
                <a:ln>
                  <a:noFill/>
                </a:ln>
                <a:latin typeface="Arial" panose="020B0604020202020204" pitchFamily="34" charset="0"/>
                <a:cs typeface="Arial" panose="020B0604020202020204" pitchFamily="34" charset="0"/>
              </a:rPr>
            </a:br>
            <a:r>
              <a:rPr lang="de-DE" sz="1800" b="1" cap="none" dirty="0" smtClean="0">
                <a:ln>
                  <a:noFill/>
                </a:ln>
                <a:latin typeface="Arial" panose="020B0604020202020204" pitchFamily="34" charset="0"/>
                <a:cs typeface="Arial" panose="020B0604020202020204" pitchFamily="34" charset="0"/>
              </a:rPr>
              <a:t>PROFESSOR DE CIENCIAS GEODÉSICAS NA </a:t>
            </a:r>
            <a:br>
              <a:rPr lang="de-DE" sz="1800" b="1" cap="none" dirty="0" smtClean="0">
                <a:ln>
                  <a:noFill/>
                </a:ln>
                <a:latin typeface="Arial" panose="020B0604020202020204" pitchFamily="34" charset="0"/>
                <a:cs typeface="Arial" panose="020B0604020202020204" pitchFamily="34" charset="0"/>
              </a:rPr>
            </a:br>
            <a:r>
              <a:rPr lang="de-DE" sz="1800" b="1" cap="none" dirty="0" smtClean="0">
                <a:ln>
                  <a:noFill/>
                </a:ln>
                <a:latin typeface="Arial" panose="020B0604020202020204" pitchFamily="34" charset="0"/>
                <a:cs typeface="Arial" panose="020B0604020202020204" pitchFamily="34" charset="0"/>
              </a:rPr>
              <a:t>UNIVERSIDADE FEDERAL DE SANTA CATARINA - FLORIANÓPOLIS</a:t>
            </a:r>
            <a:r>
              <a:rPr lang="pt-BR" sz="1800" cap="none" dirty="0" smtClean="0">
                <a:ln>
                  <a:noFill/>
                </a:ln>
              </a:rPr>
              <a:t/>
            </a:r>
            <a:br>
              <a:rPr lang="pt-BR" sz="1800" cap="none" dirty="0" smtClean="0">
                <a:ln>
                  <a:noFill/>
                </a:ln>
              </a:rPr>
            </a:br>
            <a:endParaRPr lang="pt-BR" sz="1800" cap="none" dirty="0" smtClean="0">
              <a:ln>
                <a:noFill/>
              </a:ln>
            </a:endParaRPr>
          </a:p>
        </p:txBody>
      </p:sp>
      <p:pic>
        <p:nvPicPr>
          <p:cNvPr id="4" name="Imagem 2"/>
          <p:cNvPicPr>
            <a:picLocks noChangeAspect="1"/>
          </p:cNvPicPr>
          <p:nvPr/>
        </p:nvPicPr>
        <p:blipFill>
          <a:blip r:embed="rId3">
            <a:lum bright="-50000"/>
            <a:extLst>
              <a:ext uri="{28A0092B-C50C-407E-A947-70E740481C1C}">
                <a14:useLocalDpi xmlns:a14="http://schemas.microsoft.com/office/drawing/2010/main" val="0"/>
              </a:ext>
            </a:extLst>
          </a:blip>
          <a:srcRect/>
          <a:stretch>
            <a:fillRect/>
          </a:stretch>
        </p:blipFill>
        <p:spPr bwMode="auto">
          <a:xfrm>
            <a:off x="827584" y="2564904"/>
            <a:ext cx="6953250" cy="360069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979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a:spLocks noChangeArrowheads="1"/>
          </p:cNvSpPr>
          <p:nvPr/>
        </p:nvSpPr>
        <p:spPr bwMode="auto">
          <a:xfrm>
            <a:off x="251520" y="1268760"/>
            <a:ext cx="8640960" cy="400110"/>
          </a:xfrm>
          <a:prstGeom prst="rect">
            <a:avLst/>
          </a:prstGeom>
          <a:noFill/>
          <a:ln w="28575">
            <a:solidFill>
              <a:schemeClr val="tx1"/>
            </a:solidFill>
            <a:miter lim="800000"/>
            <a:headEnd/>
            <a:tailEnd/>
          </a:ln>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pt-BR" sz="2000" b="1" dirty="0" smtClean="0">
                <a:ea typeface="Gungsuh" panose="02030600000101010101" pitchFamily="18" charset="-127"/>
              </a:rPr>
              <a:t>REDE DE GESTÃO INTEGRADA DE INFORMAÇÕES TERRITORIAIS</a:t>
            </a:r>
          </a:p>
        </p:txBody>
      </p:sp>
      <p:sp>
        <p:nvSpPr>
          <p:cNvPr id="4" name="Espaço Reservado para Conteúdo 7"/>
          <p:cNvSpPr>
            <a:spLocks noGrp="1"/>
          </p:cNvSpPr>
          <p:nvPr>
            <p:ph sz="half" idx="4294967295"/>
          </p:nvPr>
        </p:nvSpPr>
        <p:spPr>
          <a:xfrm>
            <a:off x="248937" y="2204864"/>
            <a:ext cx="5619207" cy="3888432"/>
          </a:xfrm>
          <a:prstGeom prst="rect">
            <a:avLst/>
          </a:prstGeom>
        </p:spPr>
        <p:txBody>
          <a:bodyPr/>
          <a:lstStyle/>
          <a:p>
            <a:pPr algn="just">
              <a:lnSpc>
                <a:spcPct val="90000"/>
              </a:lnSpc>
            </a:pPr>
            <a:r>
              <a:rPr lang="pt-BR" altLang="pt-BR" sz="2000" b="1" dirty="0" smtClean="0">
                <a:latin typeface="Arial" panose="020B0604020202020204" pitchFamily="34" charset="0"/>
                <a:cs typeface="Arial" panose="020B0604020202020204" pitchFamily="34" charset="0"/>
              </a:rPr>
              <a:t>SINTER -  Sistema Nacional de Gestão de Informações Territoriais;</a:t>
            </a:r>
          </a:p>
          <a:p>
            <a:pPr algn="just">
              <a:lnSpc>
                <a:spcPct val="90000"/>
              </a:lnSpc>
            </a:pPr>
            <a:r>
              <a:rPr lang="pt-BR" altLang="pt-BR" sz="2000" b="1" dirty="0" smtClean="0">
                <a:latin typeface="Arial" panose="020B0604020202020204" pitchFamily="34" charset="0"/>
                <a:cs typeface="Arial" panose="020B0604020202020204" pitchFamily="34" charset="0"/>
              </a:rPr>
              <a:t>Banco de dados espaciais, equivalente ao livro 2 RGI, produzido pelos Serviços de Registros Públicos- DIREITOS REAIS= REGISTRO JURÍDICO;</a:t>
            </a:r>
          </a:p>
          <a:p>
            <a:pPr algn="just">
              <a:lnSpc>
                <a:spcPct val="90000"/>
              </a:lnSpc>
            </a:pPr>
            <a:r>
              <a:rPr lang="pt-BR" altLang="pt-BR" sz="2000" b="1" dirty="0" smtClean="0">
                <a:latin typeface="Arial" panose="020B0604020202020204" pitchFamily="34" charset="0"/>
                <a:cs typeface="Arial" panose="020B0604020202020204" pitchFamily="34" charset="0"/>
              </a:rPr>
              <a:t>Criar um cadastro </a:t>
            </a:r>
            <a:r>
              <a:rPr lang="pt-BR" altLang="pt-BR" sz="2000" b="1" dirty="0" err="1" smtClean="0">
                <a:latin typeface="Arial" panose="020B0604020202020204" pitchFamily="34" charset="0"/>
                <a:cs typeface="Arial" panose="020B0604020202020204" pitchFamily="34" charset="0"/>
              </a:rPr>
              <a:t>multifinalitário</a:t>
            </a:r>
            <a:r>
              <a:rPr lang="pt-BR" altLang="pt-BR" sz="2000" b="1" dirty="0" smtClean="0">
                <a:latin typeface="Arial" panose="020B0604020202020204" pitchFamily="34" charset="0"/>
                <a:cs typeface="Arial" panose="020B0604020202020204" pitchFamily="34" charset="0"/>
              </a:rPr>
              <a:t> no país- CADASTRO FISCAL;</a:t>
            </a:r>
          </a:p>
          <a:p>
            <a:pPr algn="just">
              <a:lnSpc>
                <a:spcPct val="90000"/>
              </a:lnSpc>
            </a:pPr>
            <a:r>
              <a:rPr lang="pt-BR" altLang="pt-BR" sz="2000" b="1" dirty="0" smtClean="0">
                <a:latin typeface="Arial" panose="020B0604020202020204" pitchFamily="34" charset="0"/>
                <a:cs typeface="Arial" panose="020B0604020202020204" pitchFamily="34" charset="0"/>
              </a:rPr>
              <a:t>Fluxos de dados cadastrais de imóveis urbanos e rurais, produzidos pela União(CNIR) e Municípios (CTM</a:t>
            </a:r>
            <a:r>
              <a:rPr lang="ja-JP" altLang="pt-BR" sz="2000" b="1" dirty="0" smtClean="0">
                <a:latin typeface="Arial" panose="020B0604020202020204" pitchFamily="34" charset="0"/>
                <a:cs typeface="Arial" panose="020B0604020202020204" pitchFamily="34" charset="0"/>
              </a:rPr>
              <a:t>”</a:t>
            </a:r>
            <a:r>
              <a:rPr lang="pt-BR" altLang="ja-JP" sz="2000" b="1" dirty="0" smtClean="0">
                <a:latin typeface="Arial" panose="020B0604020202020204" pitchFamily="34" charset="0"/>
                <a:cs typeface="Arial" panose="020B0604020202020204" pitchFamily="34" charset="0"/>
              </a:rPr>
              <a:t>S- Cadastros Territoriais </a:t>
            </a:r>
            <a:r>
              <a:rPr lang="pt-BR" altLang="ja-JP" sz="2000" b="1" dirty="0" err="1" smtClean="0">
                <a:latin typeface="Arial" panose="020B0604020202020204" pitchFamily="34" charset="0"/>
                <a:cs typeface="Arial" panose="020B0604020202020204" pitchFamily="34" charset="0"/>
              </a:rPr>
              <a:t>Multifinalitários</a:t>
            </a:r>
            <a:r>
              <a:rPr lang="pt-BR" altLang="ja-JP" sz="2000" b="1" dirty="0" smtClean="0">
                <a:latin typeface="Arial" panose="020B0604020202020204" pitchFamily="34" charset="0"/>
                <a:cs typeface="Arial" panose="020B0604020202020204" pitchFamily="34" charset="0"/>
              </a:rPr>
              <a:t>);</a:t>
            </a:r>
            <a:endParaRPr lang="pt-BR" altLang="pt-BR" sz="2000" b="1" dirty="0" smtClean="0">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7092" t="2544" r="9521" b="2065"/>
          <a:stretch>
            <a:fillRect/>
          </a:stretch>
        </p:blipFill>
        <p:spPr bwMode="auto">
          <a:xfrm>
            <a:off x="6196795" y="1988840"/>
            <a:ext cx="2592288" cy="394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4940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1619672" y="1268760"/>
            <a:ext cx="6102424" cy="369332"/>
          </a:xfrm>
          <a:prstGeom prst="rect">
            <a:avLst/>
          </a:prstGeom>
          <a:ln>
            <a:solidFill>
              <a:schemeClr val="tx1"/>
            </a:solidFill>
          </a:ln>
        </p:spPr>
        <p:txBody>
          <a:bodyPr wrap="square">
            <a:spAutoFit/>
          </a:bodyPr>
          <a:lstStyle/>
          <a:p>
            <a:pPr algn="ctr"/>
            <a:r>
              <a:rPr lang="pt-BR" b="1" dirty="0" smtClean="0"/>
              <a:t>SISTEMA DIGITAL DE REGISTRO PARA AMAZÔNIA</a:t>
            </a:r>
            <a:endParaRPr lang="pt-BR" b="1" dirty="0"/>
          </a:p>
        </p:txBody>
      </p:sp>
      <p:sp>
        <p:nvSpPr>
          <p:cNvPr id="3" name="Retângulo 2"/>
          <p:cNvSpPr/>
          <p:nvPr/>
        </p:nvSpPr>
        <p:spPr>
          <a:xfrm>
            <a:off x="971600" y="2276872"/>
            <a:ext cx="7632848" cy="1815882"/>
          </a:xfrm>
          <a:prstGeom prst="rect">
            <a:avLst/>
          </a:prstGeom>
        </p:spPr>
        <p:txBody>
          <a:bodyPr wrap="square">
            <a:spAutoFit/>
          </a:bodyPr>
          <a:lstStyle/>
          <a:p>
            <a:pPr algn="just"/>
            <a:r>
              <a:rPr lang="pt-BR" sz="2800" b="1" dirty="0"/>
              <a:t>O sistema digital deverá respeitar as especificidades da Amazônia Legal “sem abrir mão do registro em papel, que garante a segurança e longevidade dos arquivos”</a:t>
            </a:r>
          </a:p>
        </p:txBody>
      </p:sp>
      <p:sp>
        <p:nvSpPr>
          <p:cNvPr id="4" name="Retângulo 3"/>
          <p:cNvSpPr/>
          <p:nvPr/>
        </p:nvSpPr>
        <p:spPr>
          <a:xfrm>
            <a:off x="467544" y="4653136"/>
            <a:ext cx="7920880" cy="523220"/>
          </a:xfrm>
          <a:prstGeom prst="rect">
            <a:avLst/>
          </a:prstGeom>
        </p:spPr>
        <p:txBody>
          <a:bodyPr wrap="square">
            <a:spAutoFit/>
          </a:bodyPr>
          <a:lstStyle/>
          <a:p>
            <a:r>
              <a:rPr lang="pt-BR" sz="1400" dirty="0" err="1" smtClean="0"/>
              <a:t>FONTE:http</a:t>
            </a:r>
            <a:r>
              <a:rPr lang="pt-BR" sz="1400" dirty="0"/>
              <a:t>://irib.org.br/noticias/detalhes/cnj-visita-cart-oacute-rio-em-sp-para-estudar-sistema-digital-de-registro-para-amaz-ocirc-nia</a:t>
            </a:r>
          </a:p>
        </p:txBody>
      </p:sp>
    </p:spTree>
    <p:extLst>
      <p:ext uri="{BB962C8B-B14F-4D97-AF65-F5344CB8AC3E}">
        <p14:creationId xmlns:p14="http://schemas.microsoft.com/office/powerpoint/2010/main" val="2837419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395536" y="1124744"/>
            <a:ext cx="8676456" cy="523220"/>
          </a:xfrm>
          <a:prstGeom prst="rect">
            <a:avLst/>
          </a:prstGeom>
          <a:no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defRPr/>
            </a:pPr>
            <a:r>
              <a:rPr lang="pt-BR" sz="2800" b="1" dirty="0">
                <a:ea typeface="+mn-ea"/>
              </a:rPr>
              <a:t>PROJETO INICIAL ELABORADO  EM 1995</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3228652" cy="38868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764" y="1988840"/>
            <a:ext cx="3442965" cy="3671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533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124310" y="1191678"/>
            <a:ext cx="8352928" cy="584775"/>
          </a:xfrm>
          <a:prstGeom prst="rect">
            <a:avLst/>
          </a:prstGeom>
          <a:noFill/>
          <a:ln>
            <a:solidFill>
              <a:schemeClr val="tx1">
                <a:lumMod val="85000"/>
                <a:lumOff val="15000"/>
              </a:schemeClr>
            </a:solidFill>
          </a:ln>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pt-BR" sz="1600" b="1" dirty="0" smtClean="0"/>
              <a:t>LOCALIZAÇÃO DO LOTEAMENTO RURAL SEIS LAGOAS NO BANCO DE DADOS DO REGISTRO DE IMÓVEIS DE CAMPO NOVO DO PARECIS</a:t>
            </a:r>
          </a:p>
        </p:txBody>
      </p:sp>
      <p:pic>
        <p:nvPicPr>
          <p:cNvPr id="8" name="Picture 2" descr="C:\Users\PC\AppData\Local\Temp\MATRICULA 10110 LOTEAMENTO SEIS LAGOAS.png"/>
          <p:cNvPicPr>
            <a:picLocks noChangeAspect="1" noChangeArrowheads="1"/>
          </p:cNvPicPr>
          <p:nvPr/>
        </p:nvPicPr>
        <p:blipFill>
          <a:blip r:embed="rId3"/>
          <a:srcRect/>
          <a:stretch>
            <a:fillRect/>
          </a:stretch>
        </p:blipFill>
        <p:spPr bwMode="auto">
          <a:xfrm>
            <a:off x="724118" y="2276872"/>
            <a:ext cx="3706394" cy="3470362"/>
          </a:xfrm>
          <a:prstGeom prst="rect">
            <a:avLst/>
          </a:prstGeom>
          <a:noFill/>
          <a:ln w="38100">
            <a:solidFill>
              <a:schemeClr val="bg1">
                <a:lumMod val="50000"/>
              </a:schemeClr>
            </a:solidFill>
          </a:ln>
          <a:extLst>
            <a:ext uri="{909E8E84-426E-40dd-AFC4-6F175D3DCCD1}"/>
          </a:extLst>
        </p:spPr>
      </p:pic>
      <p:pic>
        <p:nvPicPr>
          <p:cNvPr id="9" name="Picture 2" descr="C:\Users\PC\AppData\Local\Temp\SEIS LAGOAS.png"/>
          <p:cNvPicPr>
            <a:picLocks noChangeAspect="1" noChangeArrowheads="1"/>
          </p:cNvPicPr>
          <p:nvPr/>
        </p:nvPicPr>
        <p:blipFill>
          <a:blip r:embed="rId4"/>
          <a:srcRect/>
          <a:stretch>
            <a:fillRect/>
          </a:stretch>
        </p:blipFill>
        <p:spPr bwMode="auto">
          <a:xfrm>
            <a:off x="5131072" y="2146297"/>
            <a:ext cx="3312368" cy="3614378"/>
          </a:xfrm>
          <a:prstGeom prst="rect">
            <a:avLst/>
          </a:prstGeom>
          <a:noFill/>
          <a:ln w="38100">
            <a:solidFill>
              <a:schemeClr val="bg1">
                <a:lumMod val="50000"/>
              </a:schemeClr>
            </a:solidFill>
          </a:ln>
          <a:extLst>
            <a:ext uri="{909E8E84-426E-40dd-AFC4-6F175D3DCCD1}"/>
          </a:extLst>
        </p:spPr>
      </p:pic>
    </p:spTree>
    <p:extLst>
      <p:ext uri="{BB962C8B-B14F-4D97-AF65-F5344CB8AC3E}">
        <p14:creationId xmlns:p14="http://schemas.microsoft.com/office/powerpoint/2010/main" val="3468891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611560" y="1916832"/>
            <a:ext cx="8229600" cy="1143000"/>
          </a:xfrm>
        </p:spPr>
        <p:txBody>
          <a:bodyPr/>
          <a:lstStyle/>
          <a:p>
            <a:r>
              <a:rPr lang="pt-BR" sz="3200" b="1" dirty="0"/>
              <a:t>PROJETO DE LEI N° 008/2017-LE DE 23 DE OUTUBRO DE 2017.</a:t>
            </a:r>
            <a:r>
              <a:rPr lang="pt-BR" b="1" dirty="0"/>
              <a:t/>
            </a:r>
            <a:br>
              <a:rPr lang="pt-BR" b="1" dirty="0"/>
            </a:br>
            <a:endParaRPr lang="pt-BR" dirty="0"/>
          </a:p>
        </p:txBody>
      </p:sp>
      <p:sp>
        <p:nvSpPr>
          <p:cNvPr id="3" name="Espaço Reservado para Conteúdo 2"/>
          <p:cNvSpPr>
            <a:spLocks noGrp="1"/>
          </p:cNvSpPr>
          <p:nvPr>
            <p:ph idx="1"/>
          </p:nvPr>
        </p:nvSpPr>
        <p:spPr>
          <a:xfrm>
            <a:off x="539552" y="3417983"/>
            <a:ext cx="8229600" cy="4525963"/>
          </a:xfrm>
        </p:spPr>
        <p:txBody>
          <a:bodyPr/>
          <a:lstStyle/>
          <a:p>
            <a:pPr marL="0" indent="0" algn="just">
              <a:buNone/>
            </a:pPr>
            <a:r>
              <a:rPr lang="pt-BR" sz="2400" b="1" dirty="0" smtClean="0"/>
              <a:t>DISPÕE </a:t>
            </a:r>
            <a:r>
              <a:rPr lang="pt-BR" sz="2400" b="1" dirty="0"/>
              <a:t>SOBRE O PARCELAMENTO DE IMÓVEL RURAL PARA </a:t>
            </a:r>
            <a:r>
              <a:rPr lang="pt-BR" sz="2400" b="1" dirty="0" smtClean="0"/>
              <a:t>FINS URBANOS </a:t>
            </a:r>
            <a:r>
              <a:rPr lang="pt-BR" sz="2400" b="1" dirty="0"/>
              <a:t>DE SÍTIOS DE RECREIO NO MUNICÍPIO DE CAMPO NOVO </a:t>
            </a:r>
            <a:r>
              <a:rPr lang="pt-BR" sz="2400" b="1" dirty="0" smtClean="0"/>
              <a:t>DO PARECIS</a:t>
            </a:r>
            <a:r>
              <a:rPr lang="pt-BR" sz="2400" b="1" dirty="0"/>
              <a:t>, E DÁ OUTRAS PROVIDÊNCIAS.</a:t>
            </a:r>
            <a:endParaRPr lang="pt-BR" sz="2400" dirty="0"/>
          </a:p>
        </p:txBody>
      </p:sp>
    </p:spTree>
    <p:extLst>
      <p:ext uri="{BB962C8B-B14F-4D97-AF65-F5344CB8AC3E}">
        <p14:creationId xmlns:p14="http://schemas.microsoft.com/office/powerpoint/2010/main" val="264923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680822" y="1612922"/>
            <a:ext cx="3485866" cy="369332"/>
          </a:xfrm>
        </p:spPr>
        <p:txBody>
          <a:bodyPr>
            <a:normAutofit fontScale="90000"/>
          </a:bodyPr>
          <a:lstStyle/>
          <a:p>
            <a:r>
              <a:rPr lang="pt-BR" b="1" u="sng" dirty="0" smtClean="0">
                <a:latin typeface="Arial" panose="020B0604020202020204" pitchFamily="34" charset="0"/>
                <a:cs typeface="Arial" panose="020B0604020202020204" pitchFamily="34" charset="0"/>
              </a:rPr>
              <a:t>Mato Grosso</a:t>
            </a:r>
            <a:endParaRPr lang="pt-BR" b="1" u="sng"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11561" y="2378869"/>
            <a:ext cx="4277953" cy="702078"/>
          </a:xfrm>
          <a:prstGeom prst="rect">
            <a:avLst/>
          </a:prstGeom>
        </p:spPr>
        <p:txBody>
          <a:bodyPr>
            <a:normAutofit fontScale="92500" lnSpcReduction="10000"/>
          </a:bodyPr>
          <a:lstStyle/>
          <a:p>
            <a:r>
              <a:rPr lang="pt-BR" sz="2400" dirty="0">
                <a:latin typeface="Arial" panose="020B0604020202020204" pitchFamily="34" charset="0"/>
                <a:cs typeface="Arial" panose="020B0604020202020204" pitchFamily="34" charset="0"/>
              </a:rPr>
              <a:t>903.357,908 km2 de extensão</a:t>
            </a:r>
          </a:p>
        </p:txBody>
      </p:sp>
      <p:pic>
        <p:nvPicPr>
          <p:cNvPr id="1026" name="Picture 2" descr="C:\Users\Anoreg adm01\Desktop\m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10" y="1487770"/>
            <a:ext cx="3137988" cy="2484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577343" y="4243509"/>
            <a:ext cx="7920880" cy="1754326"/>
          </a:xfrm>
          <a:prstGeom prst="rect">
            <a:avLst/>
          </a:prstGeom>
          <a:noFill/>
        </p:spPr>
        <p:txBody>
          <a:bodyPr wrap="square" rtlCol="0">
            <a:spAutoFit/>
          </a:bodyPr>
          <a:lstStyle/>
          <a:p>
            <a:pPr marL="214313" indent="-214313" algn="just">
              <a:buFont typeface="Arial" panose="020B0604020202020204" pitchFamily="34" charset="0"/>
              <a:buChar char="•"/>
            </a:pPr>
            <a:r>
              <a:rPr lang="pt-BR" b="1" dirty="0">
                <a:cs typeface="Arial" panose="020B0604020202020204" pitchFamily="34" charset="0"/>
              </a:rPr>
              <a:t>Mato Grosso possui 3.035.122 habitantes, o que representa 1,59% da população brasileira. Vivem na zona urbana 81,9% da população, contra 18,1% da zona rural.</a:t>
            </a:r>
          </a:p>
          <a:p>
            <a:pPr marL="214313" indent="-214313" algn="just">
              <a:buFont typeface="Arial" panose="020B0604020202020204" pitchFamily="34" charset="0"/>
              <a:buChar char="•"/>
            </a:pPr>
            <a:endParaRPr lang="pt-BR" b="1" dirty="0">
              <a:cs typeface="Arial" panose="020B0604020202020204" pitchFamily="34" charset="0"/>
            </a:endParaRPr>
          </a:p>
          <a:p>
            <a:pPr marL="214313" indent="-214313" algn="just">
              <a:buFont typeface="Arial" panose="020B0604020202020204" pitchFamily="34" charset="0"/>
              <a:buChar char="•"/>
            </a:pPr>
            <a:r>
              <a:rPr lang="pt-BR" b="1" dirty="0">
                <a:cs typeface="Arial" panose="020B0604020202020204" pitchFamily="34" charset="0"/>
              </a:rPr>
              <a:t>Imóveis certificados  em MT:  42.380.00  (FONTE SIGEF)</a:t>
            </a:r>
          </a:p>
          <a:p>
            <a:pPr marL="214313" indent="-214313" algn="just">
              <a:buFont typeface="Arial" panose="020B0604020202020204" pitchFamily="34" charset="0"/>
              <a:buChar char="•"/>
            </a:pPr>
            <a:r>
              <a:rPr lang="pt-BR" b="1" dirty="0">
                <a:cs typeface="Arial" panose="020B0604020202020204" pitchFamily="34" charset="0"/>
              </a:rPr>
              <a:t>Quantidade de HA certificadas: 31.677.892,21 (FONTE SIGEF)</a:t>
            </a:r>
          </a:p>
        </p:txBody>
      </p:sp>
    </p:spTree>
    <p:extLst>
      <p:ext uri="{BB962C8B-B14F-4D97-AF65-F5344CB8AC3E}">
        <p14:creationId xmlns:p14="http://schemas.microsoft.com/office/powerpoint/2010/main" val="518931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3240360" cy="5046886"/>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sp>
        <p:nvSpPr>
          <p:cNvPr id="4" name="Pentágono 3">
            <a:extLst>
              <a:ext uri="{FF2B5EF4-FFF2-40B4-BE49-F238E27FC236}"/>
            </a:extLst>
          </p:cNvPr>
          <p:cNvSpPr/>
          <p:nvPr/>
        </p:nvSpPr>
        <p:spPr>
          <a:xfrm flipH="1">
            <a:off x="3347864" y="1485448"/>
            <a:ext cx="2986088" cy="328613"/>
          </a:xfrm>
          <a:prstGeom prst="homePlat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bg1"/>
                </a:solidFill>
                <a:latin typeface="Arial Black" panose="020B0A04020102020204" pitchFamily="34" charset="0"/>
              </a:rPr>
              <a:t>363.231,60 ha</a:t>
            </a:r>
          </a:p>
        </p:txBody>
      </p:sp>
      <p:sp>
        <p:nvSpPr>
          <p:cNvPr id="6" name="CaixaDeTexto 5"/>
          <p:cNvSpPr txBox="1">
            <a:spLocks noChangeArrowheads="1"/>
          </p:cNvSpPr>
          <p:nvPr/>
        </p:nvSpPr>
        <p:spPr bwMode="auto">
          <a:xfrm>
            <a:off x="6659476" y="1485448"/>
            <a:ext cx="2159000" cy="307975"/>
          </a:xfrm>
          <a:prstGeom prst="rect">
            <a:avLst/>
          </a:prstGeom>
          <a:solidFill>
            <a:schemeClr val="bg2"/>
          </a:solidFill>
          <a:ln w="19050">
            <a:solidFill>
              <a:schemeClr val="tx1"/>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altLang="pt-BR" sz="1400" b="1">
                <a:latin typeface="Arial Black" panose="020B0A04020102020204" pitchFamily="34" charset="0"/>
              </a:rPr>
              <a:t>Dados de 26/05/19</a:t>
            </a:r>
          </a:p>
        </p:txBody>
      </p:sp>
      <p:sp>
        <p:nvSpPr>
          <p:cNvPr id="8" name="CaixaDeTexto 9">
            <a:extLst>
              <a:ext uri="{FF2B5EF4-FFF2-40B4-BE49-F238E27FC236}"/>
            </a:extLst>
          </p:cNvPr>
          <p:cNvSpPr txBox="1">
            <a:spLocks noChangeArrowheads="1"/>
          </p:cNvSpPr>
          <p:nvPr/>
        </p:nvSpPr>
        <p:spPr bwMode="auto">
          <a:xfrm>
            <a:off x="2378075" y="1928609"/>
            <a:ext cx="6765925" cy="1016000"/>
          </a:xfrm>
          <a:prstGeom prst="rect">
            <a:avLst/>
          </a:prstGeom>
          <a:solidFill>
            <a:schemeClr val="bg2"/>
          </a:solidFill>
          <a:ln w="9525">
            <a:solidFill>
              <a:schemeClr val="bg1"/>
            </a:solidFill>
            <a:miter lim="800000"/>
            <a:headEnd/>
            <a:tailEnd/>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pt-BR" sz="2000" b="1" dirty="0" smtClean="0">
                <a:effectLst>
                  <a:outerShdw blurRad="38100" dist="38100" dir="2700000" algn="tl">
                    <a:srgbClr val="000000"/>
                  </a:outerShdw>
                </a:effectLst>
              </a:rPr>
              <a:t>ÁREAS COM CERTIFICAÇÃO DE GEORREFEERENCIAMENTO AVERBADAS EM MATRÍCULAS NO SRI DE CAMPO NOVO DO PARECIS</a:t>
            </a:r>
          </a:p>
        </p:txBody>
      </p:sp>
      <p:sp>
        <p:nvSpPr>
          <p:cNvPr id="9" name="CaixaDeTexto 4"/>
          <p:cNvSpPr txBox="1">
            <a:spLocks noChangeArrowheads="1"/>
          </p:cNvSpPr>
          <p:nvPr/>
        </p:nvSpPr>
        <p:spPr bwMode="auto">
          <a:xfrm>
            <a:off x="3633900" y="3126958"/>
            <a:ext cx="518457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pt-BR" altLang="pt-BR" sz="2000" dirty="0"/>
              <a:t>A partir das áreas Georreferenciadas certificadas lançadas no SIGEF, averbadas em matrícula ou não, identifica-se as outras áreas elaborando seu polígono através da análise das informações dos confrontantes, memoriais descritivos das respectivas matrículas assim elaborando polígonos para identificação e localização de todas as áreas rurais do território do município.</a:t>
            </a:r>
          </a:p>
        </p:txBody>
      </p:sp>
    </p:spTree>
    <p:extLst>
      <p:ext uri="{BB962C8B-B14F-4D97-AF65-F5344CB8AC3E}">
        <p14:creationId xmlns:p14="http://schemas.microsoft.com/office/powerpoint/2010/main" val="3562773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a:blip r:embed="rId3"/>
          <a:stretch>
            <a:fillRect/>
          </a:stretch>
        </p:blipFill>
        <p:spPr>
          <a:xfrm>
            <a:off x="0" y="1124744"/>
            <a:ext cx="9144000" cy="5328592"/>
          </a:xfrm>
          <a:prstGeom prst="rect">
            <a:avLst/>
          </a:prstGeom>
        </p:spPr>
      </p:pic>
    </p:spTree>
    <p:extLst>
      <p:ext uri="{BB962C8B-B14F-4D97-AF65-F5344CB8AC3E}">
        <p14:creationId xmlns:p14="http://schemas.microsoft.com/office/powerpoint/2010/main" val="474989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a:extLst>
              <a:ext uri="{FF2B5EF4-FFF2-40B4-BE49-F238E27FC236}"/>
            </a:extLst>
          </p:cNvPr>
          <p:cNvSpPr>
            <a:spLocks noGrp="1"/>
          </p:cNvSpPr>
          <p:nvPr>
            <p:ph type="title"/>
          </p:nvPr>
        </p:nvSpPr>
        <p:spPr>
          <a:xfrm>
            <a:off x="161764" y="1124744"/>
            <a:ext cx="8820472" cy="720179"/>
          </a:xfrm>
          <a:noFill/>
          <a:ln w="9525">
            <a:solidFill>
              <a:schemeClr val="tx1"/>
            </a:solidFill>
          </a:ln>
        </p:spPr>
        <p:txBody>
          <a:bodyPr rtlCol="0"/>
          <a:lstStyle/>
          <a:p>
            <a:pPr algn="ctr">
              <a:defRPr/>
            </a:pPr>
            <a:r>
              <a:rPr lang="pt-BR" sz="2800" b="1" dirty="0">
                <a:latin typeface="Arial" panose="020B0604020202020204" pitchFamily="34" charset="0"/>
                <a:ea typeface="+mj-ea"/>
                <a:cs typeface="Arial" panose="020B0604020202020204" pitchFamily="34" charset="0"/>
              </a:rPr>
              <a:t>MATO </a:t>
            </a:r>
            <a:r>
              <a:rPr lang="pt-BR" sz="2800" b="1" dirty="0" smtClean="0">
                <a:latin typeface="Arial" panose="020B0604020202020204" pitchFamily="34" charset="0"/>
                <a:ea typeface="+mj-ea"/>
                <a:cs typeface="Arial" panose="020B0604020202020204" pitchFamily="34" charset="0"/>
              </a:rPr>
              <a:t>GROSSO: EXEMPLOS </a:t>
            </a:r>
            <a:r>
              <a:rPr lang="pt-BR" sz="2800" b="1" dirty="0">
                <a:latin typeface="Arial" panose="020B0604020202020204" pitchFamily="34" charset="0"/>
                <a:ea typeface="+mj-ea"/>
                <a:cs typeface="Arial" panose="020B0604020202020204" pitchFamily="34" charset="0"/>
              </a:rPr>
              <a:t>E REALIDADE</a:t>
            </a:r>
          </a:p>
        </p:txBody>
      </p:sp>
      <p:pic>
        <p:nvPicPr>
          <p:cNvPr id="4" name="Image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4" y="2132856"/>
            <a:ext cx="4236392" cy="403319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Image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028" y="1830424"/>
            <a:ext cx="2962275"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983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a:spLocks noGrp="1"/>
          </p:cNvSpPr>
          <p:nvPr>
            <p:ph type="title"/>
          </p:nvPr>
        </p:nvSpPr>
        <p:spPr bwMode="auto">
          <a:xfrm>
            <a:off x="179512" y="1124744"/>
            <a:ext cx="8388424" cy="648171"/>
          </a:xfrm>
          <a:noFill/>
          <a:ln w="12700">
            <a:solidFill>
              <a:schemeClr val="tx1"/>
            </a:solidFill>
          </a:ln>
        </p:spPr>
        <p:txBody>
          <a:bodyPr/>
          <a:lstStyle/>
          <a:p>
            <a:r>
              <a:rPr lang="pt-BR" altLang="pt-BR" b="1" cap="none" dirty="0" smtClean="0">
                <a:ln>
                  <a:noFill/>
                </a:ln>
                <a:latin typeface="Arial" panose="020B0604020202020204" pitchFamily="34" charset="0"/>
                <a:cs typeface="Arial" panose="020B0604020202020204" pitchFamily="34" charset="0"/>
              </a:rPr>
              <a:t>     </a:t>
            </a:r>
            <a:r>
              <a:rPr lang="pt-BR" altLang="pt-BR" sz="2400" b="1" cap="none" dirty="0" smtClean="0">
                <a:ln>
                  <a:noFill/>
                </a:ln>
                <a:latin typeface="Arial" panose="020B0604020202020204" pitchFamily="34" charset="0"/>
                <a:cs typeface="Arial" panose="020B0604020202020204" pitchFamily="34" charset="0"/>
              </a:rPr>
              <a:t>PROJETO TERRA A LIMPO – MATO GROSSO</a:t>
            </a:r>
          </a:p>
        </p:txBody>
      </p:sp>
      <p:sp>
        <p:nvSpPr>
          <p:cNvPr id="4" name="Espaço Reservado para Conteúdo 2"/>
          <p:cNvSpPr>
            <a:spLocks noGrp="1"/>
          </p:cNvSpPr>
          <p:nvPr>
            <p:ph idx="1"/>
          </p:nvPr>
        </p:nvSpPr>
        <p:spPr>
          <a:xfrm>
            <a:off x="473038" y="2060848"/>
            <a:ext cx="8275426" cy="3887788"/>
          </a:xfrm>
        </p:spPr>
        <p:txBody>
          <a:bodyPr/>
          <a:lstStyle/>
          <a:p>
            <a:pPr algn="just"/>
            <a:r>
              <a:rPr lang="pt-BR" altLang="pt-BR" sz="1400" b="1" dirty="0" smtClean="0">
                <a:latin typeface="Arial" panose="020B0604020202020204" pitchFamily="34" charset="0"/>
                <a:cs typeface="Arial" panose="020B0604020202020204" pitchFamily="34" charset="0"/>
              </a:rPr>
              <a:t>Prevê a regularização fundiária de 31 mil famílias do bioma Amazônia em Mato Grosso. A proposta visa, nesta primeira fase, contemplar glebas e assentamentos localizados em 86 municípios do Estado;</a:t>
            </a:r>
          </a:p>
          <a:p>
            <a:pPr algn="just"/>
            <a:r>
              <a:rPr lang="pt-BR" altLang="pt-BR" sz="1400" b="1" dirty="0" smtClean="0">
                <a:latin typeface="Arial" panose="020B0604020202020204" pitchFamily="34" charset="0"/>
                <a:cs typeface="Arial" panose="020B0604020202020204" pitchFamily="34" charset="0"/>
              </a:rPr>
              <a:t>Os recursos são (R$ 72.900 milhões e novecentos mil reais) provenientes do Fundo Amazônia/BNDES, recursos não reembolsáveis, oriundos de doações feitas pelo Governo da Noruega, do Banco de Desenvolvimento da Alemanha (KFW) e da Petrobras. Todos os projetos desse fundo não são reembolsáveis, ou seja, não exigem um pagamento de volta, nem de juros, o que não significa que o beneficiário do projeto não tenha suas responsabilidades contratuais.</a:t>
            </a:r>
          </a:p>
          <a:p>
            <a:pPr algn="just"/>
            <a:r>
              <a:rPr lang="pt-BR" altLang="pt-BR" sz="1400" b="1" dirty="0" smtClean="0">
                <a:latin typeface="Arial" panose="020B0604020202020204" pitchFamily="34" charset="0"/>
                <a:cs typeface="Arial" panose="020B0604020202020204" pitchFamily="34" charset="0"/>
              </a:rPr>
              <a:t>O projeto conta com o apoio da Assembleia Legislativa, Tribunal de Justiça, Incra, </a:t>
            </a:r>
            <a:r>
              <a:rPr lang="pt-BR" altLang="pt-BR" sz="1400" b="1" dirty="0" err="1" smtClean="0">
                <a:latin typeface="Arial" panose="020B0604020202020204" pitchFamily="34" charset="0"/>
                <a:cs typeface="Arial" panose="020B0604020202020204" pitchFamily="34" charset="0"/>
              </a:rPr>
              <a:t>Intermat</a:t>
            </a:r>
            <a:r>
              <a:rPr lang="pt-BR" altLang="pt-BR" sz="1400" b="1" dirty="0" smtClean="0">
                <a:latin typeface="Arial" panose="020B0604020202020204" pitchFamily="34" charset="0"/>
                <a:cs typeface="Arial" panose="020B0604020202020204" pitchFamily="34" charset="0"/>
              </a:rPr>
              <a:t>, Amam (Associação Mato-Grossense de Magistrados) e </a:t>
            </a:r>
            <a:r>
              <a:rPr lang="pt-BR" altLang="pt-BR" sz="1400" b="1" dirty="0" err="1" smtClean="0">
                <a:latin typeface="Arial" panose="020B0604020202020204" pitchFamily="34" charset="0"/>
                <a:cs typeface="Arial" panose="020B0604020202020204" pitchFamily="34" charset="0"/>
              </a:rPr>
              <a:t>Anoreg</a:t>
            </a:r>
            <a:r>
              <a:rPr lang="pt-BR" altLang="pt-BR" sz="1400" b="1" dirty="0" smtClean="0">
                <a:latin typeface="Arial" panose="020B0604020202020204" pitchFamily="34" charset="0"/>
                <a:cs typeface="Arial" panose="020B0604020202020204" pitchFamily="34" charset="0"/>
              </a:rPr>
              <a:t>-MT (Associação dos Notários e Registradores de Mato Grosso). Também participaram da reunião membros da Área de Gestão Pública e Socioambiental e Assessoria Jurídica do BNDES.</a:t>
            </a:r>
          </a:p>
          <a:p>
            <a:pPr marL="0" indent="0" algn="just">
              <a:buNone/>
            </a:pPr>
            <a:endParaRPr lang="pt-BR" altLang="pt-BR" sz="1400" b="1" dirty="0" smtClean="0">
              <a:latin typeface="Arial" panose="020B0604020202020204" pitchFamily="34" charset="0"/>
              <a:cs typeface="Arial" panose="020B0604020202020204" pitchFamily="34" charset="0"/>
            </a:endParaRPr>
          </a:p>
          <a:p>
            <a:pPr algn="just">
              <a:buFont typeface="Wingdings 3" panose="05040102010807070707" pitchFamily="18" charset="2"/>
              <a:buNone/>
            </a:pPr>
            <a:r>
              <a:rPr lang="pt-BR" altLang="pt-BR" sz="1400" dirty="0" smtClean="0">
                <a:latin typeface="Arial" panose="020B0604020202020204" pitchFamily="34" charset="0"/>
                <a:cs typeface="Arial" panose="020B0604020202020204" pitchFamily="34" charset="0"/>
              </a:rPr>
              <a:t>	</a:t>
            </a:r>
            <a:r>
              <a:rPr lang="pt-BR" altLang="pt-BR" sz="1400" dirty="0" err="1" smtClean="0">
                <a:latin typeface="Arial" panose="020B0604020202020204" pitchFamily="34" charset="0"/>
                <a:cs typeface="Arial" panose="020B0604020202020204" pitchFamily="34" charset="0"/>
              </a:rPr>
              <a:t>Fonte:http</a:t>
            </a:r>
            <a:r>
              <a:rPr lang="pt-BR" altLang="pt-BR" sz="1400" dirty="0" smtClean="0">
                <a:latin typeface="Arial" panose="020B0604020202020204" pitchFamily="34" charset="0"/>
                <a:cs typeface="Arial" panose="020B0604020202020204" pitchFamily="34" charset="0"/>
              </a:rPr>
              <a:t>://anoreg.org.br/</a:t>
            </a:r>
            <a:r>
              <a:rPr lang="pt-BR" altLang="pt-BR" sz="1400" dirty="0" err="1" smtClean="0">
                <a:latin typeface="Arial" panose="020B0604020202020204" pitchFamily="34" charset="0"/>
                <a:cs typeface="Arial" panose="020B0604020202020204" pitchFamily="34" charset="0"/>
              </a:rPr>
              <a:t>index.php?option</a:t>
            </a:r>
            <a:r>
              <a:rPr lang="pt-BR" altLang="pt-BR" sz="1400" dirty="0" smtClean="0">
                <a:latin typeface="Arial" panose="020B0604020202020204" pitchFamily="34" charset="0"/>
                <a:cs typeface="Arial" panose="020B0604020202020204" pitchFamily="34" charset="0"/>
              </a:rPr>
              <a:t>=</a:t>
            </a:r>
            <a:r>
              <a:rPr lang="pt-BR" altLang="pt-BR" sz="1400" dirty="0" err="1" smtClean="0">
                <a:latin typeface="Arial" panose="020B0604020202020204" pitchFamily="34" charset="0"/>
                <a:cs typeface="Arial" panose="020B0604020202020204" pitchFamily="34" charset="0"/>
              </a:rPr>
              <a:t>com_content&amp;view</a:t>
            </a:r>
            <a:r>
              <a:rPr lang="pt-BR" altLang="pt-BR" sz="1400" dirty="0" smtClean="0">
                <a:latin typeface="Arial" panose="020B0604020202020204" pitchFamily="34" charset="0"/>
                <a:cs typeface="Arial" panose="020B0604020202020204" pitchFamily="34" charset="0"/>
              </a:rPr>
              <a:t>=</a:t>
            </a:r>
            <a:r>
              <a:rPr lang="pt-BR" altLang="pt-BR" sz="1400" dirty="0" err="1" smtClean="0">
                <a:latin typeface="Arial" panose="020B0604020202020204" pitchFamily="34" charset="0"/>
                <a:cs typeface="Arial" panose="020B0604020202020204" pitchFamily="34" charset="0"/>
              </a:rPr>
              <a:t>article&amp;id</a:t>
            </a:r>
            <a:r>
              <a:rPr lang="pt-BR" altLang="pt-BR" sz="1400" dirty="0" smtClean="0">
                <a:latin typeface="Arial" panose="020B0604020202020204" pitchFamily="34" charset="0"/>
                <a:cs typeface="Arial" panose="020B0604020202020204" pitchFamily="34" charset="0"/>
              </a:rPr>
              <a:t>=28510&amp;Itemid=999/acesso em 01/03/17 </a:t>
            </a:r>
          </a:p>
          <a:p>
            <a:pPr algn="just">
              <a:buFont typeface="Wingdings 3" panose="05040102010807070707" pitchFamily="18" charset="2"/>
              <a:buNone/>
            </a:pPr>
            <a:endParaRPr lang="pt-BR" altLang="pt-BR"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002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Conteúdo 2"/>
          <p:cNvSpPr>
            <a:spLocks noGrp="1"/>
          </p:cNvSpPr>
          <p:nvPr>
            <p:ph idx="1"/>
          </p:nvPr>
        </p:nvSpPr>
        <p:spPr>
          <a:xfrm>
            <a:off x="457200" y="1943100"/>
            <a:ext cx="8229600" cy="3771900"/>
          </a:xfrm>
        </p:spPr>
        <p:txBody>
          <a:bodyPr>
            <a:normAutofit lnSpcReduction="10000"/>
          </a:bodyPr>
          <a:lstStyle/>
          <a:p>
            <a:pPr marL="0" indent="0" algn="just">
              <a:buNone/>
            </a:pPr>
            <a:r>
              <a:rPr lang="pt-BR" sz="1600" b="1" cap="all" dirty="0">
                <a:latin typeface="Arial" panose="020B0604020202020204" pitchFamily="34" charset="0"/>
                <a:cs typeface="Arial" panose="020B0604020202020204" pitchFamily="34" charset="0"/>
              </a:rPr>
              <a:t>OBJETIVOS</a:t>
            </a:r>
          </a:p>
          <a:p>
            <a:pPr marL="0" indent="0" algn="just">
              <a:buNone/>
            </a:pPr>
            <a:r>
              <a:rPr lang="pt-BR" sz="1600" dirty="0">
                <a:latin typeface="Arial" panose="020B0604020202020204" pitchFamily="34" charset="0"/>
                <a:cs typeface="Arial" panose="020B0604020202020204" pitchFamily="34" charset="0"/>
              </a:rPr>
              <a:t>Modernizar a gestão fundiária no estado e contribuir para a regularização fundiária de glebas públicas e assentamentos, estaduais e federais</a:t>
            </a:r>
          </a:p>
          <a:p>
            <a:pPr algn="just"/>
            <a:endParaRPr lang="pt-BR" sz="1600" dirty="0" smtClean="0">
              <a:latin typeface="Arial" panose="020B0604020202020204" pitchFamily="34" charset="0"/>
              <a:cs typeface="Arial" panose="020B0604020202020204" pitchFamily="34" charset="0"/>
            </a:endParaRPr>
          </a:p>
          <a:p>
            <a:pPr marL="0" indent="0" algn="just">
              <a:buNone/>
            </a:pPr>
            <a:r>
              <a:rPr lang="pt-BR" sz="1600" b="1" cap="all" dirty="0">
                <a:latin typeface="Arial" panose="020B0604020202020204" pitchFamily="34" charset="0"/>
                <a:cs typeface="Arial" panose="020B0604020202020204" pitchFamily="34" charset="0"/>
              </a:rPr>
              <a:t>O PROJETO</a:t>
            </a:r>
          </a:p>
          <a:p>
            <a:pPr marL="0" indent="0" algn="just">
              <a:buNone/>
            </a:pPr>
            <a:r>
              <a:rPr lang="pt-BR" sz="1600" dirty="0">
                <a:latin typeface="Arial" panose="020B0604020202020204" pitchFamily="34" charset="0"/>
                <a:cs typeface="Arial" panose="020B0604020202020204" pitchFamily="34" charset="0"/>
              </a:rPr>
              <a:t>O Terra a Limpo se propõe a contribuir para reduzir os conflitos de terra e os desmatamentos ilegais, e fortalecer a agricultura familiar nos municípios da Amazônia </a:t>
            </a:r>
            <a:r>
              <a:rPr lang="pt-BR" sz="1600" dirty="0" err="1">
                <a:latin typeface="Arial" panose="020B0604020202020204" pitchFamily="34" charset="0"/>
                <a:cs typeface="Arial" panose="020B0604020202020204" pitchFamily="34" charset="0"/>
              </a:rPr>
              <a:t>matogrossense</a:t>
            </a:r>
            <a:r>
              <a:rPr lang="pt-BR" sz="1600" dirty="0">
                <a:latin typeface="Arial" panose="020B0604020202020204" pitchFamily="34" charset="0"/>
                <a:cs typeface="Arial" panose="020B0604020202020204" pitchFamily="34" charset="0"/>
              </a:rPr>
              <a:t>, mediante a regularização fundiária de assentamentos e glebas públicas, estaduais e federais, e da modernização da gestão fundiária na esfera estadual, articulando-a com a da esfera federal.</a:t>
            </a:r>
          </a:p>
          <a:p>
            <a:pPr marL="0" indent="0" algn="just">
              <a:buNone/>
            </a:pPr>
            <a:r>
              <a:rPr lang="pt-BR" sz="1600" dirty="0">
                <a:latin typeface="Arial" panose="020B0604020202020204" pitchFamily="34" charset="0"/>
                <a:cs typeface="Arial" panose="020B0604020202020204" pitchFamily="34" charset="0"/>
              </a:rPr>
              <a:t>O projeto integra o Programa </a:t>
            </a:r>
            <a:r>
              <a:rPr lang="pt-BR" sz="1600" dirty="0" err="1">
                <a:latin typeface="Arial" panose="020B0604020202020204" pitchFamily="34" charset="0"/>
                <a:cs typeface="Arial" panose="020B0604020202020204" pitchFamily="34" charset="0"/>
              </a:rPr>
              <a:t>Matogrossense</a:t>
            </a:r>
            <a:r>
              <a:rPr lang="pt-BR" sz="1600" dirty="0">
                <a:latin typeface="Arial" panose="020B0604020202020204" pitchFamily="34" charset="0"/>
                <a:cs typeface="Arial" panose="020B0604020202020204" pitchFamily="34" charset="0"/>
              </a:rPr>
              <a:t> de Municípios Sustentáveis (PMS), cujo objetivo é promover o desenvolvimento sustentável dos municípios por meio do fortalecimento da economia local, da melhoria da governança pública municipal, da promoção da segurança jurídica, da conservação dos recursos naturais, da recuperação ambiental e redução das desigualdades sociais.</a:t>
            </a:r>
          </a:p>
          <a:p>
            <a:pPr marL="0" indent="0">
              <a:buNone/>
            </a:pPr>
            <a:endParaRPr lang="pt-BR" sz="1500" dirty="0"/>
          </a:p>
          <a:p>
            <a:pPr marL="0" indent="0">
              <a:buNone/>
            </a:pPr>
            <a:endParaRPr lang="pt-BR" sz="1500" dirty="0"/>
          </a:p>
        </p:txBody>
      </p:sp>
      <p:sp>
        <p:nvSpPr>
          <p:cNvPr id="6" name="object 4"/>
          <p:cNvSpPr txBox="1">
            <a:spLocks noGrp="1"/>
          </p:cNvSpPr>
          <p:nvPr>
            <p:ph type="title"/>
          </p:nvPr>
        </p:nvSpPr>
        <p:spPr>
          <a:xfrm>
            <a:off x="1835696" y="1124744"/>
            <a:ext cx="4971098" cy="564096"/>
          </a:xfrm>
          <a:prstGeom prst="rect">
            <a:avLst/>
          </a:prstGeom>
        </p:spPr>
        <p:txBody>
          <a:bodyPr vert="horz" wrap="square" lIns="0" tIns="10001" rIns="0" bIns="0" numCol="1" rtlCol="0" anchor="ctr" anchorCtr="0" compatLnSpc="1">
            <a:prstTxWarp prst="textNoShape">
              <a:avLst/>
            </a:prstTxWarp>
            <a:spAutoFit/>
          </a:bodyPr>
          <a:lstStyle/>
          <a:p>
            <a:pPr marL="9525">
              <a:spcBef>
                <a:spcPts val="79"/>
              </a:spcBef>
            </a:pPr>
            <a:r>
              <a:rPr lang="pt-BR" sz="3600" b="1" u="sng" spc="-4" dirty="0">
                <a:latin typeface="Arial" panose="020B0604020202020204" pitchFamily="34" charset="0"/>
                <a:cs typeface="Arial" panose="020B0604020202020204" pitchFamily="34" charset="0"/>
              </a:rPr>
              <a:t>Terra a Limpo</a:t>
            </a:r>
            <a:endParaRPr sz="36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9543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a:spLocks noGrp="1"/>
          </p:cNvSpPr>
          <p:nvPr>
            <p:ph type="title"/>
          </p:nvPr>
        </p:nvSpPr>
        <p:spPr bwMode="auto">
          <a:xfrm>
            <a:off x="801092" y="1124745"/>
            <a:ext cx="7764412" cy="864096"/>
          </a:xfrm>
          <a:noFill/>
          <a:ln>
            <a:solidFill>
              <a:schemeClr val="tx1"/>
            </a:solidFill>
          </a:ln>
        </p:spPr>
        <p:txBody>
          <a:bodyPr/>
          <a:lstStyle/>
          <a:p>
            <a:pPr algn="ctr"/>
            <a:r>
              <a:rPr lang="pt-BR" altLang="pt-BR" sz="2000" b="1" cap="none" dirty="0" smtClean="0">
                <a:ln>
                  <a:noFill/>
                </a:ln>
                <a:latin typeface="Arial" panose="020B0604020202020204" pitchFamily="34" charset="0"/>
                <a:cs typeface="Arial" panose="020B0604020202020204" pitchFamily="34" charset="0"/>
              </a:rPr>
              <a:t/>
            </a:r>
            <a:br>
              <a:rPr lang="pt-BR" altLang="pt-BR" sz="2000" b="1" cap="none" dirty="0" smtClean="0">
                <a:ln>
                  <a:noFill/>
                </a:ln>
                <a:latin typeface="Arial" panose="020B0604020202020204" pitchFamily="34" charset="0"/>
                <a:cs typeface="Arial" panose="020B0604020202020204" pitchFamily="34" charset="0"/>
              </a:rPr>
            </a:br>
            <a:r>
              <a:rPr lang="pt-BR" altLang="pt-BR" sz="2000" b="1" cap="none" dirty="0" smtClean="0">
                <a:ln>
                  <a:noFill/>
                </a:ln>
                <a:latin typeface="Arial" panose="020B0604020202020204" pitchFamily="34" charset="0"/>
                <a:cs typeface="Arial" panose="020B0604020202020204" pitchFamily="34" charset="0"/>
              </a:rPr>
              <a:t>PROJETO UNICAMP</a:t>
            </a:r>
            <a:br>
              <a:rPr lang="pt-BR" altLang="pt-BR" sz="2000" b="1" cap="none" dirty="0" smtClean="0">
                <a:ln>
                  <a:noFill/>
                </a:ln>
                <a:latin typeface="Arial" panose="020B0604020202020204" pitchFamily="34" charset="0"/>
                <a:cs typeface="Arial" panose="020B0604020202020204" pitchFamily="34" charset="0"/>
              </a:rPr>
            </a:br>
            <a:r>
              <a:rPr lang="pt-BR" altLang="pt-BR" sz="2000" b="1" cap="none" dirty="0" smtClean="0">
                <a:ln>
                  <a:noFill/>
                </a:ln>
                <a:latin typeface="Arial" panose="020B0604020202020204" pitchFamily="34" charset="0"/>
                <a:cs typeface="Arial" panose="020B0604020202020204" pitchFamily="34" charset="0"/>
              </a:rPr>
              <a:t/>
            </a:r>
            <a:br>
              <a:rPr lang="pt-BR" altLang="pt-BR" sz="2000" b="1" cap="none" dirty="0" smtClean="0">
                <a:ln>
                  <a:noFill/>
                </a:ln>
                <a:latin typeface="Arial" panose="020B0604020202020204" pitchFamily="34" charset="0"/>
                <a:cs typeface="Arial" panose="020B0604020202020204" pitchFamily="34" charset="0"/>
              </a:rPr>
            </a:br>
            <a:r>
              <a:rPr lang="pt-BR" altLang="pt-BR" sz="1600" b="1" cap="none" dirty="0" smtClean="0">
                <a:ln>
                  <a:noFill/>
                </a:ln>
                <a:latin typeface="Arial" panose="020B0604020202020204" pitchFamily="34" charset="0"/>
                <a:cs typeface="Arial" panose="020B0604020202020204" pitchFamily="34" charset="0"/>
              </a:rPr>
              <a:t>PROJETO PILOTO </a:t>
            </a:r>
            <a:r>
              <a:rPr lang="ja-JP" altLang="pt-BR" sz="1600" b="1" cap="none" dirty="0" smtClean="0">
                <a:ln>
                  <a:noFill/>
                </a:ln>
                <a:latin typeface="Arial" panose="020B0604020202020204" pitchFamily="34" charset="0"/>
                <a:cs typeface="Arial" panose="020B0604020202020204" pitchFamily="34" charset="0"/>
              </a:rPr>
              <a:t>“</a:t>
            </a:r>
            <a:r>
              <a:rPr lang="pt-BR" altLang="ja-JP" sz="1600" b="1" cap="none" dirty="0" smtClean="0">
                <a:ln>
                  <a:noFill/>
                </a:ln>
                <a:latin typeface="Arial" panose="020B0604020202020204" pitchFamily="34" charset="0"/>
                <a:cs typeface="Arial" panose="020B0604020202020204" pitchFamily="34" charset="0"/>
              </a:rPr>
              <a:t>FIT FOR PURPOSE</a:t>
            </a:r>
            <a:r>
              <a:rPr lang="ja-JP" altLang="pt-BR" sz="1600" b="1" cap="none" dirty="0" smtClean="0">
                <a:ln>
                  <a:noFill/>
                </a:ln>
                <a:latin typeface="Arial" panose="020B0604020202020204" pitchFamily="34" charset="0"/>
                <a:cs typeface="Arial" panose="020B0604020202020204" pitchFamily="34" charset="0"/>
              </a:rPr>
              <a:t>”</a:t>
            </a:r>
            <a:r>
              <a:rPr lang="pt-BR" altLang="ja-JP" sz="1600" b="1" cap="none" dirty="0" smtClean="0">
                <a:ln>
                  <a:noFill/>
                </a:ln>
                <a:latin typeface="Arial" panose="020B0604020202020204" pitchFamily="34" charset="0"/>
                <a:cs typeface="Arial" panose="020B0604020202020204" pitchFamily="34" charset="0"/>
              </a:rPr>
              <a:t> NO ESTADO DO MATO GROSSO </a:t>
            </a:r>
            <a:r>
              <a:rPr lang="pt-BR" altLang="ja-JP" sz="1600" b="1" cap="none" dirty="0" smtClean="0">
                <a:ln>
                  <a:noFill/>
                </a:ln>
                <a:solidFill>
                  <a:schemeClr val="bg1"/>
                </a:solidFill>
                <a:latin typeface="Arial" panose="020B0604020202020204" pitchFamily="34" charset="0"/>
                <a:cs typeface="Arial" panose="020B0604020202020204" pitchFamily="34" charset="0"/>
              </a:rPr>
              <a:t>.</a:t>
            </a:r>
            <a:r>
              <a:rPr lang="pt-BR" altLang="ja-JP" sz="1600" cap="none" dirty="0" smtClean="0">
                <a:ln>
                  <a:noFill/>
                </a:ln>
                <a:solidFill>
                  <a:schemeClr val="bg1"/>
                </a:solidFill>
                <a:latin typeface="Arial" panose="020B0604020202020204" pitchFamily="34" charset="0"/>
                <a:cs typeface="Arial" panose="020B0604020202020204" pitchFamily="34" charset="0"/>
              </a:rPr>
              <a:t/>
            </a:r>
            <a:br>
              <a:rPr lang="pt-BR" altLang="ja-JP" sz="1600" cap="none" dirty="0" smtClean="0">
                <a:ln>
                  <a:noFill/>
                </a:ln>
                <a:solidFill>
                  <a:schemeClr val="bg1"/>
                </a:solidFill>
                <a:latin typeface="Arial" panose="020B0604020202020204" pitchFamily="34" charset="0"/>
                <a:cs typeface="Arial" panose="020B0604020202020204" pitchFamily="34" charset="0"/>
              </a:rPr>
            </a:br>
            <a:r>
              <a:rPr lang="pt-BR" altLang="ja-JP" sz="1600" cap="none" dirty="0" smtClean="0">
                <a:ln>
                  <a:noFill/>
                </a:ln>
                <a:solidFill>
                  <a:schemeClr val="bg1"/>
                </a:solidFill>
              </a:rPr>
              <a:t> </a:t>
            </a:r>
            <a:endParaRPr lang="pt-BR" altLang="pt-BR" sz="1600" cap="none" dirty="0" smtClean="0">
              <a:ln>
                <a:noFill/>
              </a:ln>
              <a:solidFill>
                <a:schemeClr val="bg1"/>
              </a:solidFill>
            </a:endParaRPr>
          </a:p>
        </p:txBody>
      </p:sp>
      <p:sp>
        <p:nvSpPr>
          <p:cNvPr id="4" name="Espaço Reservado para Conteúdo 2"/>
          <p:cNvSpPr>
            <a:spLocks noGrp="1"/>
          </p:cNvSpPr>
          <p:nvPr>
            <p:ph idx="1"/>
          </p:nvPr>
        </p:nvSpPr>
        <p:spPr>
          <a:xfrm>
            <a:off x="801092" y="2132856"/>
            <a:ext cx="7764412" cy="4248150"/>
          </a:xfrm>
        </p:spPr>
        <p:txBody>
          <a:bodyPr/>
          <a:lstStyle/>
          <a:p>
            <a:pPr marL="0" indent="0" algn="just">
              <a:buFont typeface="Wingdings 3" panose="05040102010807070707" pitchFamily="18" charset="2"/>
              <a:buNone/>
            </a:pPr>
            <a:r>
              <a:rPr lang="pt-BR" altLang="pt-BR" sz="1800" dirty="0" err="1" smtClean="0">
                <a:latin typeface="Arial" panose="020B0604020202020204" pitchFamily="34" charset="0"/>
                <a:cs typeface="Arial" panose="020B0604020202020204" pitchFamily="34" charset="0"/>
              </a:rPr>
              <a:t>Georreferenciar</a:t>
            </a:r>
            <a:r>
              <a:rPr lang="pt-BR" altLang="pt-BR" sz="1800" dirty="0" smtClean="0">
                <a:latin typeface="Arial" panose="020B0604020202020204" pitchFamily="34" charset="0"/>
                <a:cs typeface="Arial" panose="020B0604020202020204" pitchFamily="34" charset="0"/>
              </a:rPr>
              <a:t> certificar  e  incluir  no  sistema  de  registro  todas  as  propriedades  rurais  com áreas inferiores a 4 Módulos (80 e 320ha).  </a:t>
            </a:r>
          </a:p>
          <a:p>
            <a:pPr marL="0" indent="0" algn="just"/>
            <a:r>
              <a:rPr lang="pt-BR" altLang="pt-BR" sz="1800" dirty="0" smtClean="0">
                <a:latin typeface="Arial" panose="020B0604020202020204" pitchFamily="34" charset="0"/>
                <a:cs typeface="Arial" panose="020B0604020202020204" pitchFamily="34" charset="0"/>
              </a:rPr>
              <a:t> Aplicar o piloto: 12 municípios tendo como parceiros Cartório de Registro de imóveis de Campo Novo de Parecis    e INCRA .</a:t>
            </a:r>
          </a:p>
          <a:p>
            <a:pPr marL="0" indent="0" algn="just">
              <a:buFont typeface="Wingdings 3" panose="05040102010807070707" pitchFamily="18" charset="2"/>
              <a:buNone/>
            </a:pPr>
            <a:endParaRPr lang="pt-BR" altLang="pt-BR" sz="1800" dirty="0" smtClean="0">
              <a:latin typeface="Arial" panose="020B0604020202020204" pitchFamily="34" charset="0"/>
              <a:cs typeface="Arial" panose="020B0604020202020204" pitchFamily="34" charset="0"/>
            </a:endParaRPr>
          </a:p>
          <a:p>
            <a:pPr marL="0" indent="0" algn="just">
              <a:buFont typeface="Wingdings 3" panose="05040102010807070707" pitchFamily="18" charset="2"/>
              <a:buNone/>
            </a:pPr>
            <a:r>
              <a:rPr lang="pt-BR" altLang="pt-BR" sz="1800" b="1" u="sng" dirty="0" smtClean="0">
                <a:latin typeface="Arial" panose="020B0604020202020204" pitchFamily="34" charset="0"/>
                <a:cs typeface="Arial" panose="020B0604020202020204" pitchFamily="34" charset="0"/>
              </a:rPr>
              <a:t>Execução do projeto:</a:t>
            </a:r>
            <a:r>
              <a:rPr lang="pt-BR" altLang="pt-BR" sz="1800" b="1" dirty="0" smtClean="0">
                <a:latin typeface="Arial" panose="020B0604020202020204" pitchFamily="34" charset="0"/>
                <a:cs typeface="Arial" panose="020B0604020202020204" pitchFamily="34" charset="0"/>
              </a:rPr>
              <a:t> </a:t>
            </a:r>
            <a:r>
              <a:rPr lang="pt-BR" altLang="pt-BR" sz="1800" dirty="0" smtClean="0">
                <a:latin typeface="Arial" panose="020B0604020202020204" pitchFamily="34" charset="0"/>
                <a:cs typeface="Arial" panose="020B0604020202020204" pitchFamily="34" charset="0"/>
              </a:rPr>
              <a:t>Prof. </a:t>
            </a:r>
            <a:r>
              <a:rPr lang="pt-BR" altLang="pt-BR" sz="1800" dirty="0" err="1" smtClean="0">
                <a:latin typeface="Arial" panose="020B0604020202020204" pitchFamily="34" charset="0"/>
                <a:cs typeface="Arial" panose="020B0604020202020204" pitchFamily="34" charset="0"/>
              </a:rPr>
              <a:t>Bastiaan</a:t>
            </a:r>
            <a:r>
              <a:rPr lang="pt-BR" altLang="pt-BR" sz="1800" dirty="0" smtClean="0">
                <a:latin typeface="Arial" panose="020B0604020202020204" pitchFamily="34" charset="0"/>
                <a:cs typeface="Arial" panose="020B0604020202020204" pitchFamily="34" charset="0"/>
              </a:rPr>
              <a:t> </a:t>
            </a:r>
            <a:r>
              <a:rPr lang="pt-BR" altLang="pt-BR" sz="1800" dirty="0" err="1" smtClean="0">
                <a:latin typeface="Arial" panose="020B0604020202020204" pitchFamily="34" charset="0"/>
                <a:cs typeface="Arial" panose="020B0604020202020204" pitchFamily="34" charset="0"/>
              </a:rPr>
              <a:t>Reydon</a:t>
            </a:r>
            <a:r>
              <a:rPr lang="pt-BR" altLang="pt-BR" sz="1800" dirty="0" smtClean="0">
                <a:latin typeface="Arial" panose="020B0604020202020204" pitchFamily="34" charset="0"/>
                <a:cs typeface="Arial" panose="020B0604020202020204" pitchFamily="34" charset="0"/>
              </a:rPr>
              <a:t>, coordenador da UNICAMP e equipe de pesquisadores.</a:t>
            </a:r>
          </a:p>
          <a:p>
            <a:pPr marL="0" indent="0" algn="just">
              <a:buFont typeface="Wingdings 3" panose="05040102010807070707" pitchFamily="18" charset="2"/>
              <a:buNone/>
            </a:pPr>
            <a:endParaRPr lang="pt-BR" altLang="pt-BR" sz="1800" b="1" u="sng" dirty="0" smtClean="0">
              <a:latin typeface="Arial" panose="020B0604020202020204" pitchFamily="34" charset="0"/>
              <a:cs typeface="Arial" panose="020B0604020202020204" pitchFamily="34" charset="0"/>
            </a:endParaRPr>
          </a:p>
          <a:p>
            <a:pPr marL="0" indent="0" algn="just">
              <a:buFont typeface="Wingdings 3" panose="05040102010807070707" pitchFamily="18" charset="2"/>
              <a:buNone/>
            </a:pPr>
            <a:r>
              <a:rPr lang="pt-BR" altLang="pt-BR" sz="1800" b="1" u="sng" dirty="0" smtClean="0">
                <a:latin typeface="Arial" panose="020B0604020202020204" pitchFamily="34" charset="0"/>
                <a:cs typeface="Arial" panose="020B0604020202020204" pitchFamily="34" charset="0"/>
              </a:rPr>
              <a:t>Apoio do projeto:</a:t>
            </a:r>
            <a:r>
              <a:rPr lang="pt-BR" altLang="pt-BR" sz="1800" b="1" dirty="0" smtClean="0">
                <a:latin typeface="Arial" panose="020B0604020202020204" pitchFamily="34" charset="0"/>
                <a:cs typeface="Arial" panose="020B0604020202020204" pitchFamily="34" charset="0"/>
              </a:rPr>
              <a:t> </a:t>
            </a:r>
            <a:r>
              <a:rPr lang="pt-BR" altLang="pt-BR" sz="1800" dirty="0" err="1" smtClean="0">
                <a:latin typeface="Arial" panose="020B0604020202020204" pitchFamily="34" charset="0"/>
                <a:cs typeface="Arial" panose="020B0604020202020204" pitchFamily="34" charset="0"/>
              </a:rPr>
              <a:t>Mathiende</a:t>
            </a:r>
            <a:r>
              <a:rPr lang="pt-BR" altLang="pt-BR" sz="1800" dirty="0" smtClean="0">
                <a:latin typeface="Arial" panose="020B0604020202020204" pitchFamily="34" charset="0"/>
                <a:cs typeface="Arial" panose="020B0604020202020204" pitchFamily="34" charset="0"/>
              </a:rPr>
              <a:t> </a:t>
            </a:r>
            <a:r>
              <a:rPr lang="pt-BR" altLang="pt-BR" sz="1800" dirty="0" err="1" smtClean="0">
                <a:latin typeface="Arial" panose="020B0604020202020204" pitchFamily="34" charset="0"/>
                <a:cs typeface="Arial" panose="020B0604020202020204" pitchFamily="34" charset="0"/>
              </a:rPr>
              <a:t>Molenkijk</a:t>
            </a:r>
            <a:r>
              <a:rPr lang="pt-BR" altLang="pt-BR" sz="1800" dirty="0" smtClean="0">
                <a:latin typeface="Arial" panose="020B0604020202020204" pitchFamily="34" charset="0"/>
                <a:cs typeface="Arial" panose="020B0604020202020204" pitchFamily="34" charset="0"/>
              </a:rPr>
              <a:t>, coordenadora do KADASTER (Holanda).</a:t>
            </a:r>
          </a:p>
        </p:txBody>
      </p:sp>
      <p:pic>
        <p:nvPicPr>
          <p:cNvPr id="5" name="Picture 4"/>
          <p:cNvPicPr>
            <a:picLocks noChangeAspect="1" noChangeArrowheads="1"/>
          </p:cNvPicPr>
          <p:nvPr/>
        </p:nvPicPr>
        <p:blipFill>
          <a:blip r:embed="rId3"/>
          <a:srcRect/>
          <a:stretch>
            <a:fillRect/>
          </a:stretch>
        </p:blipFill>
        <p:spPr bwMode="auto">
          <a:xfrm>
            <a:off x="3444081" y="5204232"/>
            <a:ext cx="2255838" cy="1232756"/>
          </a:xfrm>
          <a:prstGeom prst="rect">
            <a:avLst/>
          </a:prstGeom>
          <a:noFill/>
          <a:ln>
            <a:noFill/>
          </a:ln>
          <a:effectLst>
            <a:outerShdw blurRad="107950" dist="12700" dir="54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Resultado de imagem para kadaster"/>
          <p:cNvPicPr>
            <a:picLocks noChangeAspect="1" noChangeArrowheads="1"/>
          </p:cNvPicPr>
          <p:nvPr/>
        </p:nvPicPr>
        <p:blipFill>
          <a:blip r:embed="rId4"/>
          <a:srcRect/>
          <a:stretch>
            <a:fillRect/>
          </a:stretch>
        </p:blipFill>
        <p:spPr bwMode="auto">
          <a:xfrm>
            <a:off x="6012160" y="5204232"/>
            <a:ext cx="2038350" cy="1176774"/>
          </a:xfrm>
          <a:prstGeom prst="rect">
            <a:avLst/>
          </a:prstGeom>
          <a:noFill/>
          <a:ln>
            <a:noFill/>
          </a:ln>
          <a:effectLst>
            <a:outerShdw blurRad="107950" dist="12700" dir="54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2754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a:blip r:embed="rId3"/>
          <a:stretch>
            <a:fillRect/>
          </a:stretch>
        </p:blipFill>
        <p:spPr>
          <a:xfrm>
            <a:off x="0" y="1343024"/>
            <a:ext cx="9036496" cy="4966295"/>
          </a:xfrm>
          <a:prstGeom prst="rect">
            <a:avLst/>
          </a:prstGeom>
        </p:spPr>
      </p:pic>
    </p:spTree>
    <p:extLst>
      <p:ext uri="{BB962C8B-B14F-4D97-AF65-F5344CB8AC3E}">
        <p14:creationId xmlns:p14="http://schemas.microsoft.com/office/powerpoint/2010/main" val="17830141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a:extLst>
              <a:ext uri="{FF2B5EF4-FFF2-40B4-BE49-F238E27FC236}"/>
            </a:extLst>
          </p:cNvPr>
          <p:cNvSpPr>
            <a:spLocks noGrp="1"/>
          </p:cNvSpPr>
          <p:nvPr>
            <p:ph type="title"/>
          </p:nvPr>
        </p:nvSpPr>
        <p:spPr>
          <a:xfrm>
            <a:off x="293948" y="1124744"/>
            <a:ext cx="8556104" cy="875754"/>
          </a:xfrm>
          <a:noFill/>
          <a:ln w="19050">
            <a:solidFill>
              <a:schemeClr val="tx1"/>
            </a:solidFill>
          </a:ln>
        </p:spPr>
        <p:txBody>
          <a:bodyPr rtlCol="0"/>
          <a:lstStyle/>
          <a:p>
            <a:pPr algn="ctr">
              <a:defRPr/>
            </a:pPr>
            <a:r>
              <a:rPr lang="pt-BR" sz="3600" b="1" dirty="0">
                <a:latin typeface="Arial" panose="020B0604020202020204" pitchFamily="34" charset="0"/>
                <a:ea typeface="+mj-ea"/>
                <a:cs typeface="Arial" panose="020B0604020202020204" pitchFamily="34" charset="0"/>
              </a:rPr>
              <a:t>PROGRAMA TERRA LEGAL</a:t>
            </a:r>
          </a:p>
        </p:txBody>
      </p:sp>
      <p:sp>
        <p:nvSpPr>
          <p:cNvPr id="4" name="Espaço Reservado para Conteúdo 2"/>
          <p:cNvSpPr>
            <a:spLocks noGrp="1"/>
          </p:cNvSpPr>
          <p:nvPr>
            <p:ph idx="1"/>
          </p:nvPr>
        </p:nvSpPr>
        <p:spPr>
          <a:xfrm>
            <a:off x="319489" y="2204864"/>
            <a:ext cx="8670540" cy="4238377"/>
          </a:xfrm>
        </p:spPr>
        <p:txBody>
          <a:bodyPr/>
          <a:lstStyle/>
          <a:p>
            <a:pPr marL="0" indent="0" algn="just">
              <a:buFont typeface="Wingdings 3" panose="05040102010807070707" pitchFamily="18" charset="2"/>
              <a:buNone/>
            </a:pPr>
            <a:r>
              <a:rPr lang="pt-BR" altLang="pt-BR" sz="2000" b="1" dirty="0" smtClean="0">
                <a:latin typeface="Arial" panose="020B0604020202020204" pitchFamily="34" charset="0"/>
                <a:cs typeface="Arial" panose="020B0604020202020204" pitchFamily="34" charset="0"/>
              </a:rPr>
              <a:t>A proposta prevê que a política de regularização fundiária na Amazônia Legal seja conduzida pela Secretaria Especial da Agricultura Familiar e do Desenvolvimento Agrário.</a:t>
            </a:r>
          </a:p>
          <a:p>
            <a:pPr marL="0" indent="0" algn="just">
              <a:buFont typeface="Wingdings 3" panose="05040102010807070707" pitchFamily="18" charset="2"/>
              <a:buNone/>
            </a:pPr>
            <a:r>
              <a:rPr lang="pt-BR" altLang="pt-BR" sz="2000" b="1" dirty="0" smtClean="0">
                <a:latin typeface="Arial" panose="020B0604020202020204" pitchFamily="34" charset="0"/>
                <a:cs typeface="Arial" panose="020B0604020202020204" pitchFamily="34" charset="0"/>
              </a:rPr>
              <a:t>Com seu término previsto para junho de 2017; agora, tratado não mais como polícia de governo, definida como extraordinária, torna-se permanente como  política de Estado, o   programa Terra Legal  passa para a administração definitiva da Secretaria Especial de Agricultura Familiar e Desenvolvimento Agrário.</a:t>
            </a:r>
          </a:p>
          <a:p>
            <a:pPr marL="0" indent="0" algn="just">
              <a:buFont typeface="Wingdings 3" panose="05040102010807070707" pitchFamily="18" charset="2"/>
              <a:buNone/>
            </a:pPr>
            <a:r>
              <a:rPr lang="pt-BR" altLang="pt-BR" sz="2000" b="1" dirty="0" smtClean="0">
                <a:latin typeface="Arial" panose="020B0604020202020204" pitchFamily="34" charset="0"/>
                <a:cs typeface="Arial" panose="020B0604020202020204" pitchFamily="34" charset="0"/>
              </a:rPr>
              <a:t>No atual governo foi encampado pelo Projeto TERRA A LIMPO</a:t>
            </a:r>
          </a:p>
          <a:p>
            <a:pPr marL="0" indent="0" algn="just">
              <a:buFont typeface="Wingdings 3" panose="05040102010807070707" pitchFamily="18" charset="2"/>
              <a:buNone/>
            </a:pPr>
            <a:r>
              <a:rPr lang="pt-BR" altLang="pt-BR" sz="2000" b="1" dirty="0" smtClean="0">
                <a:latin typeface="Arial" panose="020B0604020202020204" pitchFamily="34" charset="0"/>
                <a:cs typeface="Arial" panose="020B0604020202020204" pitchFamily="34" charset="0"/>
              </a:rPr>
              <a:t>Define de forma permanente o agente executor da política de regularização fundiária em terras da União na Amazônia Legal.</a:t>
            </a:r>
          </a:p>
        </p:txBody>
      </p:sp>
    </p:spTree>
    <p:extLst>
      <p:ext uri="{BB962C8B-B14F-4D97-AF65-F5344CB8AC3E}">
        <p14:creationId xmlns:p14="http://schemas.microsoft.com/office/powerpoint/2010/main" val="2863479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a:spLocks noGrp="1"/>
          </p:cNvSpPr>
          <p:nvPr>
            <p:ph type="title"/>
          </p:nvPr>
        </p:nvSpPr>
        <p:spPr>
          <a:xfrm>
            <a:off x="298635" y="1196752"/>
            <a:ext cx="8089789" cy="591468"/>
          </a:xfrm>
          <a:noFill/>
          <a:ln>
            <a:solidFill>
              <a:schemeClr val="tx1"/>
            </a:solidFill>
          </a:ln>
        </p:spPr>
        <p:txBody>
          <a:bodyPr rtlCol="0"/>
          <a:lstStyle/>
          <a:p>
            <a:pPr algn="ctr">
              <a:defRPr/>
            </a:pPr>
            <a:r>
              <a:rPr lang="pt-BR" sz="2400" dirty="0" smtClean="0">
                <a:latin typeface="Arial" panose="020B0604020202020204" pitchFamily="34" charset="0"/>
                <a:ea typeface="+mj-ea"/>
                <a:cs typeface="Arial" panose="020B0604020202020204" pitchFamily="34" charset="0"/>
              </a:rPr>
              <a:t>PROJETO DE ASSENTAMENTO GUAPIRAMA</a:t>
            </a:r>
            <a:endParaRPr lang="pt-BR" sz="2400" dirty="0">
              <a:latin typeface="Arial" panose="020B0604020202020204" pitchFamily="34" charset="0"/>
              <a:ea typeface="+mj-ea"/>
              <a:cs typeface="Arial" panose="020B0604020202020204" pitchFamily="34" charset="0"/>
            </a:endParaRPr>
          </a:p>
        </p:txBody>
      </p:sp>
      <p:sp>
        <p:nvSpPr>
          <p:cNvPr id="4" name="CaixaDeTexto 3"/>
          <p:cNvSpPr txBox="1">
            <a:spLocks noChangeArrowheads="1"/>
          </p:cNvSpPr>
          <p:nvPr/>
        </p:nvSpPr>
        <p:spPr bwMode="auto">
          <a:xfrm>
            <a:off x="4751512" y="6119546"/>
            <a:ext cx="4392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altLang="pt-BR" b="1" dirty="0">
                <a:solidFill>
                  <a:prstClr val="black"/>
                </a:solidFill>
              </a:rPr>
              <a:t>Base de dados Cartório Rui Barbosa</a:t>
            </a:r>
          </a:p>
        </p:txBody>
      </p:sp>
      <p:pic>
        <p:nvPicPr>
          <p:cNvPr id="5" name="Image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10061"/>
            <a:ext cx="4452491" cy="4272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Image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9" y="1910061"/>
            <a:ext cx="3960440" cy="427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92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a:extLst>
              <a:ext uri="{FF2B5EF4-FFF2-40B4-BE49-F238E27FC236}"/>
            </a:extLst>
          </p:cNvPr>
          <p:cNvSpPr>
            <a:spLocks noGrp="1"/>
          </p:cNvSpPr>
          <p:nvPr>
            <p:ph type="title"/>
          </p:nvPr>
        </p:nvSpPr>
        <p:spPr>
          <a:xfrm>
            <a:off x="1025861" y="1268759"/>
            <a:ext cx="6804248" cy="1223615"/>
          </a:xfrm>
          <a:noFill/>
          <a:ln>
            <a:solidFill>
              <a:schemeClr val="tx1"/>
            </a:solidFill>
          </a:ln>
        </p:spPr>
        <p:txBody>
          <a:bodyPr rtlCol="0"/>
          <a:lstStyle/>
          <a:p>
            <a:pPr algn="ctr">
              <a:defRPr/>
            </a:pPr>
            <a:r>
              <a:rPr lang="pt-BR" sz="3200" b="1" dirty="0" smtClean="0">
                <a:latin typeface="Arial" pitchFamily="34" charset="0"/>
                <a:ea typeface="+mj-ea"/>
                <a:cs typeface="Arial" pitchFamily="34" charset="0"/>
              </a:rPr>
              <a:t>Regularização dominial </a:t>
            </a:r>
            <a:r>
              <a:rPr lang="pt-BR" sz="2800" b="1" dirty="0" smtClean="0">
                <a:latin typeface="Arial" pitchFamily="34" charset="0"/>
                <a:ea typeface="+mj-ea"/>
                <a:cs typeface="Arial" pitchFamily="34" charset="0"/>
              </a:rPr>
              <a:t/>
            </a:r>
            <a:br>
              <a:rPr lang="pt-BR" sz="2800" b="1" dirty="0" smtClean="0">
                <a:latin typeface="Arial" pitchFamily="34" charset="0"/>
                <a:ea typeface="+mj-ea"/>
                <a:cs typeface="Arial" pitchFamily="34" charset="0"/>
              </a:rPr>
            </a:br>
            <a:r>
              <a:rPr lang="pt-BR" sz="2800" b="1" dirty="0" smtClean="0">
                <a:latin typeface="Arial" pitchFamily="34" charset="0"/>
                <a:ea typeface="+mj-ea"/>
                <a:cs typeface="Arial" pitchFamily="34" charset="0"/>
              </a:rPr>
              <a:t> </a:t>
            </a:r>
            <a:br>
              <a:rPr lang="pt-BR" sz="2800" b="1" dirty="0" smtClean="0">
                <a:latin typeface="Arial" pitchFamily="34" charset="0"/>
                <a:ea typeface="+mj-ea"/>
                <a:cs typeface="Arial" pitchFamily="34" charset="0"/>
              </a:rPr>
            </a:br>
            <a:r>
              <a:rPr lang="pt-BR" sz="2000" b="1" dirty="0" smtClean="0">
                <a:latin typeface="Arial" pitchFamily="34" charset="0"/>
                <a:ea typeface="+mj-ea"/>
                <a:cs typeface="Arial" pitchFamily="34" charset="0"/>
              </a:rPr>
              <a:t>USUCAPIÃO EXTRAJUDICIAL</a:t>
            </a:r>
            <a:endParaRPr lang="pt-BR" sz="2000" b="1" dirty="0">
              <a:latin typeface="Arial" pitchFamily="34" charset="0"/>
              <a:ea typeface="+mj-ea"/>
              <a:cs typeface="Arial" pitchFamily="34" charset="0"/>
            </a:endParaRPr>
          </a:p>
        </p:txBody>
      </p:sp>
      <p:sp>
        <p:nvSpPr>
          <p:cNvPr id="4" name="Espaço Reservado para Conteúdo 2"/>
          <p:cNvSpPr>
            <a:spLocks noGrp="1"/>
          </p:cNvSpPr>
          <p:nvPr>
            <p:ph idx="1"/>
          </p:nvPr>
        </p:nvSpPr>
        <p:spPr>
          <a:xfrm>
            <a:off x="395537" y="2492375"/>
            <a:ext cx="8064896" cy="2952750"/>
          </a:xfrm>
        </p:spPr>
        <p:txBody>
          <a:bodyPr/>
          <a:lstStyle/>
          <a:p>
            <a:pPr marL="0" indent="0" algn="just">
              <a:buFont typeface="Wingdings 3" panose="05040102010807070707" pitchFamily="18" charset="2"/>
              <a:buNone/>
            </a:pPr>
            <a:r>
              <a:rPr lang="pt-BR" altLang="pt-BR" sz="3200" b="1" dirty="0" smtClean="0">
                <a:solidFill>
                  <a:schemeClr val="bg1"/>
                </a:solidFill>
                <a:latin typeface="Arial" panose="020B0604020202020204" pitchFamily="34" charset="0"/>
                <a:cs typeface="Arial" panose="020B0604020202020204" pitchFamily="34" charset="0"/>
              </a:rPr>
              <a:t> </a:t>
            </a:r>
          </a:p>
          <a:p>
            <a:pPr marL="0" indent="0" algn="just">
              <a:buFont typeface="Wingdings 3" panose="05040102010807070707" pitchFamily="18" charset="2"/>
              <a:buNone/>
            </a:pPr>
            <a:r>
              <a:rPr lang="pt-BR" altLang="pt-BR" sz="3200" b="1" dirty="0" smtClean="0">
                <a:latin typeface="Arial" panose="020B0604020202020204" pitchFamily="34" charset="0"/>
                <a:cs typeface="Arial" panose="020B0604020202020204" pitchFamily="34" charset="0"/>
              </a:rPr>
              <a:t>Aquisição do domínio pela posse continuada </a:t>
            </a:r>
            <a:r>
              <a:rPr lang="pt-BR" altLang="pt-BR" sz="2000" b="1" i="1" dirty="0" smtClean="0">
                <a:latin typeface="Arial" panose="020B0604020202020204" pitchFamily="34" charset="0"/>
                <a:cs typeface="Arial" panose="020B0604020202020204" pitchFamily="34" charset="0"/>
              </a:rPr>
              <a:t>(Clóvis </a:t>
            </a:r>
            <a:r>
              <a:rPr lang="pt-BR" altLang="pt-BR" sz="2000" b="1" i="1" dirty="0" err="1" smtClean="0">
                <a:latin typeface="Arial" panose="020B0604020202020204" pitchFamily="34" charset="0"/>
                <a:cs typeface="Arial" panose="020B0604020202020204" pitchFamily="34" charset="0"/>
              </a:rPr>
              <a:t>Beviláqua</a:t>
            </a:r>
            <a:r>
              <a:rPr lang="pt-BR" altLang="pt-BR" sz="2000" b="1" i="1" dirty="0" smtClean="0">
                <a:latin typeface="Arial" panose="020B0604020202020204" pitchFamily="34" charset="0"/>
                <a:cs typeface="Arial" panose="020B0604020202020204" pitchFamily="34" charset="0"/>
              </a:rPr>
              <a:t> - in Vocabulário Jurídico de Plácido e Silva JR. Ed Forense-2008)</a:t>
            </a:r>
          </a:p>
          <a:p>
            <a:pPr marL="0" indent="0" algn="just">
              <a:buFont typeface="Wingdings 3" panose="05040102010807070707" pitchFamily="18" charset="2"/>
              <a:buNone/>
            </a:pPr>
            <a:endParaRPr lang="pt-BR" altLang="pt-BR" sz="32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334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Anoreg adm01\Desktop\Trabalho de artes ANOREG\G9\G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9044" y="1654543"/>
            <a:ext cx="3443288" cy="3357563"/>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277139" y="1654543"/>
            <a:ext cx="5796581" cy="569200"/>
          </a:xfrm>
        </p:spPr>
        <p:txBody>
          <a:bodyPr>
            <a:normAutofit fontScale="92500" lnSpcReduction="10000"/>
          </a:bodyPr>
          <a:lstStyle/>
          <a:p>
            <a:pPr marL="0" indent="0">
              <a:buNone/>
            </a:pPr>
            <a:r>
              <a:rPr lang="pt-BR" sz="1700" u="sng" dirty="0"/>
              <a:t>AMAZONAS</a:t>
            </a:r>
            <a:r>
              <a:rPr lang="pt-BR" sz="1700" u="sng" dirty="0" smtClean="0"/>
              <a:t>:</a:t>
            </a:r>
          </a:p>
          <a:p>
            <a:pPr marL="0" indent="0">
              <a:buNone/>
            </a:pPr>
            <a:r>
              <a:rPr lang="pt-BR" sz="1500" u="sng" dirty="0"/>
              <a:t>Área: 1.571.000 km² -  Capital: Manaus - População: 4,081 milhões - (2018)  </a:t>
            </a:r>
          </a:p>
          <a:p>
            <a:pPr marL="0" indent="0">
              <a:buNone/>
            </a:pPr>
            <a:endParaRPr lang="pt-BR" sz="1500" u="sng" dirty="0"/>
          </a:p>
        </p:txBody>
      </p:sp>
      <p:sp>
        <p:nvSpPr>
          <p:cNvPr id="5" name="Título 1"/>
          <p:cNvSpPr txBox="1">
            <a:spLocks/>
          </p:cNvSpPr>
          <p:nvPr/>
        </p:nvSpPr>
        <p:spPr>
          <a:xfrm>
            <a:off x="1403648" y="1056589"/>
            <a:ext cx="792088" cy="69148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pt-BR" sz="4950" b="1" dirty="0">
                <a:solidFill>
                  <a:schemeClr val="tx1"/>
                </a:solidFill>
              </a:rPr>
              <a:t>G9</a:t>
            </a:r>
          </a:p>
        </p:txBody>
      </p:sp>
      <p:sp>
        <p:nvSpPr>
          <p:cNvPr id="6" name="Espaço Reservado para Conteúdo 2"/>
          <p:cNvSpPr txBox="1">
            <a:spLocks/>
          </p:cNvSpPr>
          <p:nvPr/>
        </p:nvSpPr>
        <p:spPr>
          <a:xfrm>
            <a:off x="253093" y="2172498"/>
            <a:ext cx="5816098" cy="558190"/>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pt-BR" sz="1800" u="sng" dirty="0"/>
              <a:t>PARÁ</a:t>
            </a:r>
            <a:r>
              <a:rPr lang="pt-BR" sz="1950" u="sng" dirty="0"/>
              <a:t>:</a:t>
            </a:r>
          </a:p>
          <a:p>
            <a:pPr marL="0" indent="0">
              <a:buNone/>
            </a:pPr>
            <a:r>
              <a:rPr lang="pt-BR" sz="1500" u="sng" dirty="0"/>
              <a:t>Área: 1. 247 954,666 km²-  Capital: Belém - População: 8 578 051 milhões</a:t>
            </a:r>
          </a:p>
          <a:p>
            <a:pPr marL="0" indent="0">
              <a:buNone/>
            </a:pPr>
            <a:endParaRPr lang="pt-BR" sz="1500" u="sng" dirty="0"/>
          </a:p>
        </p:txBody>
      </p:sp>
      <p:sp>
        <p:nvSpPr>
          <p:cNvPr id="7" name="Espaço Reservado para Conteúdo 2"/>
          <p:cNvSpPr txBox="1">
            <a:spLocks/>
          </p:cNvSpPr>
          <p:nvPr/>
        </p:nvSpPr>
        <p:spPr>
          <a:xfrm>
            <a:off x="274865" y="2722127"/>
            <a:ext cx="5816098" cy="558190"/>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pt-BR" sz="1800" u="sng" dirty="0"/>
              <a:t>ACRE</a:t>
            </a:r>
            <a:r>
              <a:rPr lang="pt-BR" sz="1950" u="sng" dirty="0"/>
              <a:t>:</a:t>
            </a:r>
          </a:p>
          <a:p>
            <a:pPr marL="0" indent="0">
              <a:buNone/>
            </a:pPr>
            <a:r>
              <a:rPr lang="pt-BR" sz="1500" u="sng" dirty="0"/>
              <a:t>Área: 152.581 km² - Capital: Rio Branco - População: 769.265 (2018)</a:t>
            </a:r>
          </a:p>
        </p:txBody>
      </p:sp>
      <p:sp>
        <p:nvSpPr>
          <p:cNvPr id="8" name="Espaço Reservado para Conteúdo 2"/>
          <p:cNvSpPr txBox="1">
            <a:spLocks/>
          </p:cNvSpPr>
          <p:nvPr/>
        </p:nvSpPr>
        <p:spPr>
          <a:xfrm>
            <a:off x="228600" y="3865127"/>
            <a:ext cx="5816098" cy="558190"/>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pt-BR" sz="1800" u="sng" dirty="0"/>
              <a:t>RORAIMA</a:t>
            </a:r>
            <a:r>
              <a:rPr lang="pt-BR" sz="1950" u="sng" dirty="0"/>
              <a:t>:</a:t>
            </a:r>
          </a:p>
          <a:p>
            <a:pPr marL="0" indent="0">
              <a:buNone/>
            </a:pPr>
            <a:r>
              <a:rPr lang="pt-BR" sz="1500" u="sng" dirty="0"/>
              <a:t>Área: 224.299 km² - Capital: Boa Vista - População: 496.936</a:t>
            </a:r>
          </a:p>
        </p:txBody>
      </p:sp>
      <p:sp>
        <p:nvSpPr>
          <p:cNvPr id="9" name="Espaço Reservado para Conteúdo 2"/>
          <p:cNvSpPr txBox="1">
            <a:spLocks/>
          </p:cNvSpPr>
          <p:nvPr/>
        </p:nvSpPr>
        <p:spPr>
          <a:xfrm>
            <a:off x="281668" y="3293627"/>
            <a:ext cx="5816098" cy="558190"/>
          </a:xfrm>
          <a:prstGeom prst="rect">
            <a:avLst/>
          </a:prstGeom>
        </p:spPr>
        <p:txBody>
          <a:bodyPr vert="horz">
            <a:normAutofit fontScale="7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pt-BR" sz="1800" u="sng" dirty="0"/>
              <a:t>RONDÔNIA</a:t>
            </a:r>
            <a:r>
              <a:rPr lang="pt-BR" sz="1950" u="sng" dirty="0"/>
              <a:t>:</a:t>
            </a:r>
          </a:p>
          <a:p>
            <a:pPr marL="0" indent="0">
              <a:buNone/>
            </a:pPr>
            <a:r>
              <a:rPr lang="pt-BR" sz="1500" u="sng" dirty="0"/>
              <a:t>Área: 237.576 km² - Capital: Porto Velho - População: 1,749 milhão (1 de </a:t>
            </a:r>
            <a:r>
              <a:rPr lang="pt-BR" sz="1500" u="sng" dirty="0" err="1"/>
              <a:t>jul</a:t>
            </a:r>
            <a:r>
              <a:rPr lang="pt-BR" sz="1500" u="sng" dirty="0"/>
              <a:t> de 2014)</a:t>
            </a:r>
          </a:p>
        </p:txBody>
      </p:sp>
      <p:sp>
        <p:nvSpPr>
          <p:cNvPr id="10" name="Espaço Reservado para Conteúdo 2"/>
          <p:cNvSpPr txBox="1">
            <a:spLocks/>
          </p:cNvSpPr>
          <p:nvPr/>
        </p:nvSpPr>
        <p:spPr>
          <a:xfrm>
            <a:off x="253093" y="4386381"/>
            <a:ext cx="5816098" cy="558190"/>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pt-BR" sz="1800" u="sng" dirty="0"/>
              <a:t>AMAPÁ</a:t>
            </a:r>
            <a:r>
              <a:rPr lang="pt-BR" sz="1950" u="sng" dirty="0"/>
              <a:t>:</a:t>
            </a:r>
          </a:p>
          <a:p>
            <a:pPr marL="0" indent="0">
              <a:buNone/>
            </a:pPr>
            <a:r>
              <a:rPr lang="pt-BR" sz="1500" u="sng" dirty="0"/>
              <a:t>Área: 142.815 km² - Capital: Macapá - População: 751.000</a:t>
            </a:r>
          </a:p>
        </p:txBody>
      </p:sp>
      <p:sp>
        <p:nvSpPr>
          <p:cNvPr id="11" name="Espaço Reservado para Conteúdo 2"/>
          <p:cNvSpPr txBox="1">
            <a:spLocks/>
          </p:cNvSpPr>
          <p:nvPr/>
        </p:nvSpPr>
        <p:spPr>
          <a:xfrm>
            <a:off x="228600" y="4930667"/>
            <a:ext cx="5816098" cy="558190"/>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pt-BR" sz="1800" u="sng" dirty="0"/>
              <a:t>MARANHÃO</a:t>
            </a:r>
            <a:r>
              <a:rPr lang="pt-BR" sz="1950" u="sng" dirty="0"/>
              <a:t>:</a:t>
            </a:r>
          </a:p>
          <a:p>
            <a:pPr marL="0" indent="0">
              <a:buNone/>
            </a:pPr>
            <a:r>
              <a:rPr lang="pt-BR" sz="1500" u="sng" dirty="0"/>
              <a:t>Área: 331.983 km² - Capital: São Luís - População: 6,851 milhões</a:t>
            </a:r>
          </a:p>
        </p:txBody>
      </p:sp>
      <p:sp>
        <p:nvSpPr>
          <p:cNvPr id="12" name="Espaço Reservado para Conteúdo 2"/>
          <p:cNvSpPr txBox="1">
            <a:spLocks/>
          </p:cNvSpPr>
          <p:nvPr/>
        </p:nvSpPr>
        <p:spPr>
          <a:xfrm>
            <a:off x="228600" y="5433849"/>
            <a:ext cx="5816098" cy="558190"/>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pt-BR" sz="1800" u="sng" dirty="0"/>
              <a:t>TOCANTINS</a:t>
            </a:r>
            <a:r>
              <a:rPr lang="pt-BR" sz="1950" u="sng" dirty="0"/>
              <a:t>:</a:t>
            </a:r>
          </a:p>
          <a:p>
            <a:pPr marL="0" indent="0">
              <a:buNone/>
            </a:pPr>
            <a:r>
              <a:rPr lang="pt-BR" sz="1500" u="sng" dirty="0"/>
              <a:t>Área: 277 620,914 km²- Capital: Palmas- População: 1,497 milhão</a:t>
            </a:r>
          </a:p>
        </p:txBody>
      </p:sp>
    </p:spTree>
    <p:extLst>
      <p:ext uri="{BB962C8B-B14F-4D97-AF65-F5344CB8AC3E}">
        <p14:creationId xmlns:p14="http://schemas.microsoft.com/office/powerpoint/2010/main" val="2209000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a:spLocks noGrp="1"/>
          </p:cNvSpPr>
          <p:nvPr>
            <p:ph type="title"/>
          </p:nvPr>
        </p:nvSpPr>
        <p:spPr bwMode="auto">
          <a:xfrm>
            <a:off x="240905" y="1254526"/>
            <a:ext cx="8676456" cy="740941"/>
          </a:xfrm>
          <a:noFill/>
          <a:ln>
            <a:solidFill>
              <a:schemeClr val="tx1"/>
            </a:solidFill>
          </a:ln>
        </p:spPr>
        <p:txBody>
          <a:bodyPr/>
          <a:lstStyle/>
          <a:p>
            <a:pPr algn="ctr"/>
            <a:r>
              <a:rPr lang="pt-BR" altLang="pt-BR" sz="2800" b="1" cap="none" dirty="0" smtClean="0">
                <a:ln>
                  <a:noFill/>
                </a:ln>
                <a:latin typeface="Arial" panose="020B0604020202020204" pitchFamily="34" charset="0"/>
                <a:cs typeface="Arial" panose="020B0604020202020204" pitchFamily="34" charset="0"/>
              </a:rPr>
              <a:t>ESPÉCIES DE USUCAPIÃO</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07" y="2188687"/>
            <a:ext cx="4443695" cy="1559749"/>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545" y="2295842"/>
            <a:ext cx="3588816" cy="1394569"/>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CaixaDeTexto 11"/>
          <p:cNvSpPr txBox="1">
            <a:spLocks noChangeArrowheads="1"/>
          </p:cNvSpPr>
          <p:nvPr/>
        </p:nvSpPr>
        <p:spPr bwMode="auto">
          <a:xfrm>
            <a:off x="863942" y="3948283"/>
            <a:ext cx="7627052" cy="1754326"/>
          </a:xfrm>
          <a:prstGeom prst="rect">
            <a:avLst/>
          </a:prstGeom>
          <a:solidFill>
            <a:schemeClr val="bg1"/>
          </a:solidFill>
          <a:ln w="57150">
            <a:solidFill>
              <a:schemeClr val="tx1"/>
            </a:solid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altLang="pt-BR" b="1" dirty="0">
                <a:latin typeface="Arial Black" panose="020B0A04020102020204" pitchFamily="34" charset="0"/>
              </a:rPr>
              <a:t>3. ESPECIAL</a:t>
            </a:r>
          </a:p>
          <a:p>
            <a:r>
              <a:rPr lang="pt-BR" altLang="pt-BR" dirty="0"/>
              <a:t>3.1 Individual </a:t>
            </a:r>
            <a:r>
              <a:rPr lang="pt-BR" altLang="pt-BR" dirty="0">
                <a:solidFill>
                  <a:srgbClr val="C00000"/>
                </a:solidFill>
              </a:rPr>
              <a:t>(</a:t>
            </a:r>
            <a:r>
              <a:rPr lang="pt-BR" altLang="pt-BR" dirty="0" err="1">
                <a:solidFill>
                  <a:srgbClr val="C00000"/>
                </a:solidFill>
              </a:rPr>
              <a:t>arts</a:t>
            </a:r>
            <a:r>
              <a:rPr lang="pt-BR" altLang="pt-BR" dirty="0">
                <a:solidFill>
                  <a:srgbClr val="C00000"/>
                </a:solidFill>
              </a:rPr>
              <a:t>. 183. CF;.1.240, CC; e 9°, L 10.257/01)</a:t>
            </a:r>
          </a:p>
          <a:p>
            <a:r>
              <a:rPr lang="pt-BR" altLang="pt-BR" dirty="0"/>
              <a:t>3.2 Coletiva   </a:t>
            </a:r>
            <a:r>
              <a:rPr lang="pt-BR" altLang="pt-BR" dirty="0">
                <a:solidFill>
                  <a:srgbClr val="C00000"/>
                </a:solidFill>
              </a:rPr>
              <a:t>(art. 10, Lei n° 10.257/01)</a:t>
            </a:r>
          </a:p>
          <a:p>
            <a:r>
              <a:rPr lang="pt-BR" altLang="pt-BR" dirty="0"/>
              <a:t>3.3 Familiar    </a:t>
            </a:r>
            <a:r>
              <a:rPr lang="pt-BR" altLang="pt-BR" dirty="0">
                <a:solidFill>
                  <a:srgbClr val="C00000"/>
                </a:solidFill>
              </a:rPr>
              <a:t>(art. 1.240-A, CC)</a:t>
            </a:r>
          </a:p>
          <a:p>
            <a:r>
              <a:rPr lang="pt-BR" altLang="pt-BR" dirty="0"/>
              <a:t>3.4 Rural        </a:t>
            </a:r>
            <a:r>
              <a:rPr lang="pt-BR" altLang="pt-BR" dirty="0">
                <a:solidFill>
                  <a:srgbClr val="C00000"/>
                </a:solidFill>
              </a:rPr>
              <a:t>(art. 1.239, CC; 191,CF – 50has – 05 anos)</a:t>
            </a:r>
          </a:p>
          <a:p>
            <a:r>
              <a:rPr lang="pt-BR" altLang="pt-BR" dirty="0"/>
              <a:t>3.5 Indígena   </a:t>
            </a:r>
            <a:r>
              <a:rPr lang="pt-BR" altLang="pt-BR" dirty="0">
                <a:solidFill>
                  <a:srgbClr val="C00000"/>
                </a:solidFill>
              </a:rPr>
              <a:t>(art. 33, Lei n°6.001/73)</a:t>
            </a:r>
          </a:p>
        </p:txBody>
      </p:sp>
    </p:spTree>
    <p:extLst>
      <p:ext uri="{BB962C8B-B14F-4D97-AF65-F5344CB8AC3E}">
        <p14:creationId xmlns:p14="http://schemas.microsoft.com/office/powerpoint/2010/main" val="40468276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txBox="1">
            <a:spLocks/>
          </p:cNvSpPr>
          <p:nvPr/>
        </p:nvSpPr>
        <p:spPr bwMode="auto">
          <a:xfrm>
            <a:off x="467544" y="1052736"/>
            <a:ext cx="7980040" cy="908720"/>
          </a:xfrm>
          <a:prstGeom prst="rect">
            <a:avLst/>
          </a:prstGeom>
          <a:noFill/>
          <a:ln w="12700">
            <a:solidFill>
              <a:schemeClr val="tx1"/>
            </a:solidFill>
          </a:ln>
        </p:spPr>
        <p:txBody>
          <a:bodyPr/>
          <a:lstStyle>
            <a:lvl1pPr defTabSz="457200">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ea typeface="MS PGothic" panose="020B0600070205080204" pitchFamily="34" charset="-128"/>
              </a:defRPr>
            </a:lvl1pPr>
            <a:lvl2pPr marL="742950" indent="-285750" defTabSz="45720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ea typeface="MS PGothic" panose="020B0600070205080204" pitchFamily="34" charset="-128"/>
              </a:defRPr>
            </a:lvl2pPr>
            <a:lvl3pPr marL="1143000" indent="-228600" defTabSz="4572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ea typeface="MS PGothic" panose="020B0600070205080204" pitchFamily="34" charset="-128"/>
              </a:defRPr>
            </a:lvl3pPr>
            <a:lvl4pPr marL="16002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4pPr>
            <a:lvl5pPr marL="20574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9pPr>
          </a:lstStyle>
          <a:p>
            <a:pPr algn="ctr" eaLnBrk="1" hangingPunct="1">
              <a:spcBef>
                <a:spcPct val="0"/>
              </a:spcBef>
              <a:spcAft>
                <a:spcPct val="0"/>
              </a:spcAft>
              <a:buClrTx/>
              <a:buSzTx/>
              <a:buFontTx/>
              <a:buNone/>
            </a:pPr>
            <a:r>
              <a:rPr lang="pt-BR" altLang="pt-BR" sz="2400" b="1" dirty="0">
                <a:solidFill>
                  <a:schemeClr val="tx1"/>
                </a:solidFill>
                <a:latin typeface="Arial" panose="020B0604020202020204" pitchFamily="34" charset="0"/>
                <a:cs typeface="Arial" panose="020B0604020202020204" pitchFamily="34" charset="0"/>
              </a:rPr>
              <a:t>CONTRATO DE RENDA DE OCUPAÇÃO DE </a:t>
            </a:r>
          </a:p>
          <a:p>
            <a:pPr algn="ctr" eaLnBrk="1" hangingPunct="1">
              <a:spcBef>
                <a:spcPct val="0"/>
              </a:spcBef>
              <a:spcAft>
                <a:spcPct val="0"/>
              </a:spcAft>
              <a:buClrTx/>
              <a:buSzTx/>
              <a:buFontTx/>
              <a:buNone/>
            </a:pPr>
            <a:r>
              <a:rPr lang="pt-BR" altLang="pt-BR" sz="2400" b="1" dirty="0">
                <a:solidFill>
                  <a:schemeClr val="tx1"/>
                </a:solidFill>
                <a:latin typeface="Arial" panose="020B0604020202020204" pitchFamily="34" charset="0"/>
                <a:cs typeface="Arial" panose="020B0604020202020204" pitchFamily="34" charset="0"/>
              </a:rPr>
              <a:t>TERRA DEVOLUTA</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05472"/>
            <a:ext cx="3943351" cy="4405055"/>
          </a:xfrm>
          <a:prstGeom prst="roundRect">
            <a:avLst>
              <a:gd name="adj" fmla="val 4167"/>
            </a:avLst>
          </a:prstGeom>
          <a:solidFill>
            <a:srgbClr val="FFFFFF"/>
          </a:solidFill>
          <a:ln w="76200" cap="sq">
            <a:noFill/>
            <a:miter lim="800000"/>
          </a:ln>
          <a:effectLst>
            <a:outerShdw blurRad="107950" dist="12700" dir="5400000" algn="ctr">
              <a:srgbClr val="000000"/>
            </a:outerShdw>
            <a:reflection blurRad="12700" stA="33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4457564" y="2134807"/>
            <a:ext cx="4290900" cy="43757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extLst>
        </p:spPr>
      </p:pic>
    </p:spTree>
    <p:extLst>
      <p:ext uri="{BB962C8B-B14F-4D97-AF65-F5344CB8AC3E}">
        <p14:creationId xmlns:p14="http://schemas.microsoft.com/office/powerpoint/2010/main" val="27778884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p:cNvSpPr>
            <a:spLocks noGrp="1"/>
          </p:cNvSpPr>
          <p:nvPr>
            <p:ph type="title"/>
          </p:nvPr>
        </p:nvSpPr>
        <p:spPr bwMode="auto">
          <a:xfrm>
            <a:off x="1619672" y="980728"/>
            <a:ext cx="5688632" cy="547836"/>
          </a:xfrm>
          <a:noFill/>
          <a:ln w="12700">
            <a:solidFill>
              <a:schemeClr val="tx1"/>
            </a:solidFill>
          </a:ln>
        </p:spPr>
        <p:txBody>
          <a:bodyPr>
            <a:normAutofit fontScale="90000"/>
          </a:bodyPr>
          <a:lstStyle/>
          <a:p>
            <a:pPr algn="ctr">
              <a:defRPr/>
            </a:pPr>
            <a:r>
              <a:rPr lang="pt-BR" sz="1800" cap="none" dirty="0" smtClean="0">
                <a:ln>
                  <a:noFill/>
                </a:ln>
              </a:rPr>
              <a:t/>
            </a:r>
            <a:br>
              <a:rPr lang="pt-BR" sz="1800" cap="none" dirty="0" smtClean="0">
                <a:ln>
                  <a:noFill/>
                </a:ln>
              </a:rPr>
            </a:br>
            <a:r>
              <a:rPr lang="pt-BR" sz="1800" b="1" cap="none" dirty="0" smtClean="0">
                <a:ln>
                  <a:noFill/>
                </a:ln>
                <a:latin typeface="Arial" panose="020B0604020202020204" pitchFamily="34" charset="0"/>
                <a:cs typeface="Arial" panose="020B0604020202020204" pitchFamily="34" charset="0"/>
              </a:rPr>
              <a:t>LEGITIMAÇÃO DE TERRAS RURAL – MINAS GERAIS</a:t>
            </a:r>
            <a:r>
              <a:rPr lang="pt-BR" sz="1800" cap="none" dirty="0" smtClean="0">
                <a:ln>
                  <a:noFill/>
                </a:ln>
                <a:solidFill>
                  <a:schemeClr val="bg1"/>
                </a:solidFill>
              </a:rPr>
              <a:t/>
            </a:r>
            <a:br>
              <a:rPr lang="pt-BR" sz="1800" cap="none" dirty="0" smtClean="0">
                <a:ln>
                  <a:noFill/>
                </a:ln>
                <a:solidFill>
                  <a:schemeClr val="bg1"/>
                </a:solidFill>
              </a:rPr>
            </a:br>
            <a:endParaRPr lang="pt-BR" sz="1800" cap="none" dirty="0" smtClean="0">
              <a:ln>
                <a:noFill/>
              </a:ln>
              <a:solidFill>
                <a:schemeClr val="bg1"/>
              </a:solidFill>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628800"/>
            <a:ext cx="4248472" cy="4701273"/>
          </a:xfrm>
          <a:prstGeom prst="rect">
            <a:avLst/>
          </a:prstGeom>
          <a:ln w="88900" cap="sq" cmpd="thickThin">
            <a:noFill/>
            <a:prstDash val="solid"/>
            <a:miter lim="800000"/>
          </a:ln>
          <a:effectLst>
            <a:innerShdw blurRad="76200">
              <a:srgbClr val="000000"/>
            </a:innerShdw>
          </a:effectLst>
        </p:spPr>
      </p:pic>
      <p:pic>
        <p:nvPicPr>
          <p:cNvPr id="6" name="Espaço Reservado para Conteúdo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88024" y="1700808"/>
            <a:ext cx="3398476" cy="4713072"/>
          </a:xfrm>
          <a:ln w="88900" cap="sq" cmpd="thickThin">
            <a:noFill/>
            <a:miter lim="800000"/>
          </a:ln>
          <a:effectLst>
            <a:innerShdw blurRad="76200">
              <a:srgbClr val="000000"/>
            </a:innerShdw>
          </a:effectLst>
        </p:spPr>
      </p:pic>
    </p:spTree>
    <p:extLst>
      <p:ext uri="{BB962C8B-B14F-4D97-AF65-F5344CB8AC3E}">
        <p14:creationId xmlns:p14="http://schemas.microsoft.com/office/powerpoint/2010/main" val="470217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ítulo 1"/>
          <p:cNvSpPr>
            <a:spLocks noGrp="1"/>
          </p:cNvSpPr>
          <p:nvPr>
            <p:ph type="title"/>
          </p:nvPr>
        </p:nvSpPr>
        <p:spPr>
          <a:xfrm>
            <a:off x="1187624" y="1268760"/>
            <a:ext cx="5918026" cy="720080"/>
          </a:xfrm>
        </p:spPr>
        <p:txBody>
          <a:bodyPr>
            <a:noAutofit/>
          </a:bodyPr>
          <a:lstStyle/>
          <a:p>
            <a:pPr>
              <a:defRPr/>
            </a:pPr>
            <a:r>
              <a:rPr lang="pt-BR" sz="2400" b="1" dirty="0" smtClean="0">
                <a:solidFill>
                  <a:schemeClr val="tx1"/>
                </a:solidFill>
                <a:latin typeface="Arial" panose="020B0604020202020204" pitchFamily="34" charset="0"/>
                <a:cs typeface="Arial" panose="020B0604020202020204" pitchFamily="34" charset="0"/>
              </a:rPr>
              <a:t>EXEMPLO </a:t>
            </a:r>
            <a:r>
              <a:rPr lang="pt-BR" sz="2400" b="1" dirty="0">
                <a:solidFill>
                  <a:schemeClr val="tx1"/>
                </a:solidFill>
                <a:latin typeface="Arial" panose="020B0604020202020204" pitchFamily="34" charset="0"/>
                <a:cs typeface="Arial" panose="020B0604020202020204" pitchFamily="34" charset="0"/>
              </a:rPr>
              <a:t>Q</a:t>
            </a:r>
            <a:r>
              <a:rPr lang="pt-BR" sz="2400" b="1" dirty="0" smtClean="0">
                <a:solidFill>
                  <a:schemeClr val="tx1"/>
                </a:solidFill>
                <a:latin typeface="Arial" panose="020B0604020202020204" pitchFamily="34" charset="0"/>
                <a:cs typeface="Arial" panose="020B0604020202020204" pitchFamily="34" charset="0"/>
              </a:rPr>
              <a:t>UE VEM DE RONDONIA</a:t>
            </a:r>
            <a:br>
              <a:rPr lang="pt-BR" sz="2400" b="1" dirty="0" smtClean="0">
                <a:solidFill>
                  <a:schemeClr val="tx1"/>
                </a:solidFill>
                <a:latin typeface="Arial" panose="020B0604020202020204" pitchFamily="34" charset="0"/>
                <a:cs typeface="Arial" panose="020B0604020202020204" pitchFamily="34" charset="0"/>
              </a:rPr>
            </a:br>
            <a:endParaRPr lang="pt-BR" sz="2400" b="1" dirty="0" smtClean="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39552" y="1988840"/>
            <a:ext cx="7416824" cy="3240360"/>
          </a:xfrm>
        </p:spPr>
        <p:txBody>
          <a:bodyPr>
            <a:noAutofit/>
          </a:bodyPr>
          <a:lstStyle/>
          <a:p>
            <a:pPr marL="0" indent="0" algn="just">
              <a:lnSpc>
                <a:spcPct val="150000"/>
              </a:lnSpc>
              <a:buNone/>
              <a:defRPr/>
            </a:pPr>
            <a:r>
              <a:rPr lang="pt-BR" sz="2000" dirty="0">
                <a:latin typeface="Arial" panose="020B0604020202020204" pitchFamily="34" charset="0"/>
                <a:cs typeface="Arial" panose="020B0604020202020204" pitchFamily="34" charset="0"/>
              </a:rPr>
              <a:t>As ações da colonização oficial, as regularizações fundiárias e outras ações reformularam a estrutura fundiária que predominou até a década de 60, dos seringais, com grandes extensões de terras nas mãos de poucos (possuindo ou não títulos de propriedade, os seringalistas se intitulavam donos das terras e usaram de todos os meios para se perpetuarem no domínio</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a:p>
            <a:pPr marL="0" indent="0" algn="just">
              <a:buNone/>
              <a:defRPr/>
            </a:pPr>
            <a:r>
              <a:rPr lang="pt-BR" sz="1400" b="1" i="1" dirty="0" smtClean="0">
                <a:latin typeface="Arial" panose="020B0604020202020204" pitchFamily="34" charset="0"/>
                <a:cs typeface="Arial" panose="020B0604020202020204" pitchFamily="34" charset="0"/>
              </a:rPr>
              <a:t>Fonte</a:t>
            </a:r>
            <a:r>
              <a:rPr lang="pt-BR" sz="1400" i="1" dirty="0">
                <a:latin typeface="Arial" panose="020B0604020202020204" pitchFamily="34" charset="0"/>
                <a:cs typeface="Arial" panose="020B0604020202020204" pitchFamily="34" charset="0"/>
              </a:rPr>
              <a:t>: </a:t>
            </a:r>
            <a:r>
              <a:rPr lang="pt-BR" sz="1400" b="1" i="1" dirty="0">
                <a:latin typeface="Arial" panose="020B0604020202020204" pitchFamily="34" charset="0"/>
                <a:cs typeface="Arial" panose="020B0604020202020204" pitchFamily="34" charset="0"/>
              </a:rPr>
              <a:t>Relatório da CPI da Ocupação da Amazônia-2001. – Assis Canuto- Eng. Executor do Incra- história viva- ainda habita em Rondônia- cidade de </a:t>
            </a:r>
            <a:r>
              <a:rPr lang="pt-BR" sz="1400" b="1" i="1" dirty="0" smtClean="0">
                <a:latin typeface="Arial" panose="020B0604020202020204" pitchFamily="34" charset="0"/>
                <a:cs typeface="Arial" panose="020B0604020202020204" pitchFamily="34" charset="0"/>
              </a:rPr>
              <a:t>Ji-Paraná</a:t>
            </a:r>
            <a:r>
              <a:rPr lang="pt-BR" sz="1400" b="1" i="1" dirty="0">
                <a:latin typeface="Arial" panose="020B0604020202020204" pitchFamily="34" charset="0"/>
                <a:cs typeface="Arial" panose="020B0604020202020204" pitchFamily="34" charset="0"/>
              </a:rPr>
              <a:t>.</a:t>
            </a:r>
          </a:p>
          <a:p>
            <a:pPr marL="0" indent="0" algn="just">
              <a:buNone/>
              <a:defRPr/>
            </a:pPr>
            <a:endParaRPr lang="pt-BR" sz="1400" b="1" dirty="0">
              <a:latin typeface="Arial" panose="020B0604020202020204" pitchFamily="34" charset="0"/>
              <a:cs typeface="Arial" panose="020B0604020202020204" pitchFamily="34" charset="0"/>
            </a:endParaRPr>
          </a:p>
          <a:p>
            <a:endParaRPr lang="pt-BR" sz="1400" b="1" dirty="0">
              <a:latin typeface="Arial" panose="020B0604020202020204" pitchFamily="34" charset="0"/>
              <a:cs typeface="Arial" panose="020B0604020202020204" pitchFamily="34" charset="0"/>
            </a:endParaRPr>
          </a:p>
          <a:p>
            <a:pPr algn="just">
              <a:defRPr/>
            </a:pP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968538"/>
      </p:ext>
    </p:extLst>
  </p:cSld>
  <p:clrMapOvr>
    <a:masterClrMapping/>
  </p:clrMapOvr>
  <p:transition spd="slow"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2" y="1280088"/>
            <a:ext cx="6693795" cy="4935830"/>
          </a:xfrm>
          <a:prstGeom prst="rect">
            <a:avLst/>
          </a:prstGeom>
          <a:ln w="38100">
            <a:solidFill>
              <a:schemeClr val="bg2">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0963" name="Picture 2" descr="Resultado de imagem para mapa rondo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5632" y="1834015"/>
            <a:ext cx="1950244"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txBox="1">
            <a:spLocks/>
          </p:cNvSpPr>
          <p:nvPr/>
        </p:nvSpPr>
        <p:spPr>
          <a:xfrm>
            <a:off x="6916998" y="1259415"/>
            <a:ext cx="2173309" cy="45398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pt-BR" sz="2700" b="1" dirty="0">
                <a:latin typeface="Arial" panose="020B0604020202020204" pitchFamily="34" charset="0"/>
                <a:cs typeface="Arial" panose="020B0604020202020204" pitchFamily="34" charset="0"/>
              </a:rPr>
              <a:t>RONDÔNIA</a:t>
            </a:r>
          </a:p>
        </p:txBody>
      </p:sp>
      <p:pic>
        <p:nvPicPr>
          <p:cNvPr id="40967" name="Picture 2" descr="http://ebvadmin.com.br/public/images/manager/Minha%20Rua%20Fala/minharuafala.foto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0882" y="3315397"/>
            <a:ext cx="1854994" cy="170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125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67544" y="1052736"/>
            <a:ext cx="7992888" cy="864096"/>
          </a:xfrm>
        </p:spPr>
        <p:txBody>
          <a:bodyPr>
            <a:normAutofit/>
          </a:bodyPr>
          <a:lstStyle/>
          <a:p>
            <a:r>
              <a:rPr lang="pt-BR" sz="2400" dirty="0" smtClean="0">
                <a:latin typeface="Arial" panose="020B0604020202020204" pitchFamily="34" charset="0"/>
                <a:cs typeface="Arial" panose="020B0604020202020204" pitchFamily="34" charset="0"/>
              </a:rPr>
              <a:t>   MINISTERIO DO DESENVOLVIMENTO REGIONAL </a:t>
            </a:r>
            <a:endParaRPr lang="pt-BR" sz="2400" dirty="0">
              <a:latin typeface="Arial" panose="020B0604020202020204" pitchFamily="34" charset="0"/>
              <a:cs typeface="Arial" panose="020B0604020202020204" pitchFamily="34" charset="0"/>
            </a:endParaRP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37471" y="2060848"/>
            <a:ext cx="2469058" cy="4389437"/>
          </a:xfrm>
        </p:spPr>
      </p:pic>
    </p:spTree>
    <p:extLst>
      <p:ext uri="{BB962C8B-B14F-4D97-AF65-F5344CB8AC3E}">
        <p14:creationId xmlns:p14="http://schemas.microsoft.com/office/powerpoint/2010/main" val="3126635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5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2"/>
          <p:cNvSpPr txBox="1">
            <a:spLocks/>
          </p:cNvSpPr>
          <p:nvPr/>
        </p:nvSpPr>
        <p:spPr bwMode="auto">
          <a:xfrm>
            <a:off x="845840" y="1052736"/>
            <a:ext cx="7452320" cy="864319"/>
          </a:xfrm>
          <a:prstGeom prst="rect">
            <a:avLst/>
          </a:prstGeom>
          <a:noFill/>
          <a:ln w="3175">
            <a:solidFill>
              <a:schemeClr val="tx1"/>
            </a:solidFill>
            <a:miter lim="800000"/>
            <a:headEnd/>
            <a:tailEnd/>
          </a:ln>
        </p:spPr>
        <p:txBody>
          <a:bodyPr anchor="ctr"/>
          <a:lstStyle>
            <a:lvl1pPr defTabSz="457200">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ea typeface="MS PGothic" panose="020B0600070205080204" pitchFamily="34" charset="-128"/>
              </a:defRPr>
            </a:lvl1pPr>
            <a:lvl2pPr marL="742950" indent="-285750" defTabSz="45720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ea typeface="MS PGothic" panose="020B0600070205080204" pitchFamily="34" charset="-128"/>
              </a:defRPr>
            </a:lvl2pPr>
            <a:lvl3pPr marL="1143000" indent="-228600" defTabSz="4572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ea typeface="MS PGothic" panose="020B0600070205080204" pitchFamily="34" charset="-128"/>
              </a:defRPr>
            </a:lvl3pPr>
            <a:lvl4pPr marL="16002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4pPr>
            <a:lvl5pPr marL="2057400" indent="-228600" defTabSz="4572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ea typeface="MS PGothic" panose="020B0600070205080204" pitchFamily="34" charset="-128"/>
              </a:defRPr>
            </a:lvl9pPr>
          </a:lstStyle>
          <a:p>
            <a:pPr algn="ctr">
              <a:spcBef>
                <a:spcPct val="0"/>
              </a:spcBef>
              <a:spcAft>
                <a:spcPct val="0"/>
              </a:spcAft>
              <a:buClrTx/>
              <a:buSzTx/>
              <a:buFontTx/>
              <a:buNone/>
            </a:pPr>
            <a:r>
              <a:rPr lang="pt-BR" altLang="pt-BR" b="1" dirty="0">
                <a:solidFill>
                  <a:schemeClr val="tx1"/>
                </a:solidFill>
                <a:latin typeface="Arial" panose="020B0604020202020204" pitchFamily="34" charset="0"/>
                <a:cs typeface="Arial" panose="020B0604020202020204" pitchFamily="34" charset="0"/>
              </a:rPr>
              <a:t>PROPOSTA: DESCENTRALIZAÇÃO DO PODER E FORTALECIMENTO DOS MUNICÍPIOS</a:t>
            </a:r>
          </a:p>
        </p:txBody>
      </p:sp>
      <p:sp>
        <p:nvSpPr>
          <p:cNvPr id="4" name="Rectangle 1"/>
          <p:cNvSpPr>
            <a:spLocks noGrp="1" noChangeArrowheads="1"/>
          </p:cNvSpPr>
          <p:nvPr>
            <p:ph idx="1"/>
          </p:nvPr>
        </p:nvSpPr>
        <p:spPr>
          <a:xfrm>
            <a:off x="509712" y="2132856"/>
            <a:ext cx="8124576" cy="34163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just" defTabSz="914400">
              <a:spcBef>
                <a:spcPct val="0"/>
              </a:spcBef>
              <a:spcAft>
                <a:spcPct val="0"/>
              </a:spcAft>
              <a:buClrTx/>
              <a:buSzTx/>
              <a:buFontTx/>
              <a:buNone/>
            </a:pPr>
            <a:r>
              <a:rPr lang="pt-BR" altLang="pt-BR" sz="1000" dirty="0" smtClean="0">
                <a:solidFill>
                  <a:schemeClr val="bg1"/>
                </a:solidFill>
                <a:latin typeface="Times New Roman" panose="02020603050405020304" pitchFamily="18" charset="0"/>
                <a:cs typeface="Times New Roman" panose="02020603050405020304" pitchFamily="18" charset="0"/>
              </a:rPr>
              <a:t>	</a:t>
            </a:r>
            <a:r>
              <a:rPr lang="pt-BR" altLang="pt-BR" sz="1800" b="1" dirty="0" smtClean="0">
                <a:latin typeface="Arial" panose="020B0604020202020204" pitchFamily="34" charset="0"/>
                <a:cs typeface="Arial" panose="020B0604020202020204" pitchFamily="34" charset="0"/>
              </a:rPr>
              <a:t>Fim da legislação centralizadora, política tributária condizente; programas constantes de apoio técnico aos Municípios; fim da administração convencional; existência de recursos humanos habilitados em nível local; capacidade de gestão; planejamento participativo na localidade; participação efetiva, real do munícipe, ao reverso de uma participação apenas formal.</a:t>
            </a:r>
          </a:p>
          <a:p>
            <a:pPr marL="0" indent="0" algn="just" defTabSz="914400">
              <a:spcBef>
                <a:spcPct val="0"/>
              </a:spcBef>
              <a:spcAft>
                <a:spcPct val="0"/>
              </a:spcAft>
              <a:buClrTx/>
              <a:buSzTx/>
              <a:buFontTx/>
              <a:buNone/>
            </a:pPr>
            <a:r>
              <a:rPr lang="pt-BR" altLang="pt-BR" sz="1800" b="1" dirty="0" smtClean="0">
                <a:latin typeface="Arial" panose="020B0604020202020204" pitchFamily="34" charset="0"/>
                <a:cs typeface="Arial" panose="020B0604020202020204" pitchFamily="34" charset="0"/>
              </a:rPr>
              <a:t>	Com a existência de tais condições, haverá como consequência: a aproximação do Estado; a certeza de mais racionalidade e economia de recursos, dando certeza de maior articulação e ação interinstitucional no que se espera dos níveis federal, estadual e municipal; à diminuição e simplificação do aparelho estatal.</a:t>
            </a:r>
          </a:p>
          <a:p>
            <a:pPr marL="0" indent="0" algn="just" defTabSz="914400">
              <a:spcBef>
                <a:spcPct val="0"/>
              </a:spcBef>
              <a:spcAft>
                <a:spcPct val="0"/>
              </a:spcAft>
              <a:buClrTx/>
              <a:buSzTx/>
              <a:buFontTx/>
              <a:buNone/>
            </a:pPr>
            <a:r>
              <a:rPr lang="pt-BR" altLang="pt-BR" sz="1800" b="1" dirty="0" smtClean="0">
                <a:latin typeface="Arial" panose="020B0604020202020204" pitchFamily="34" charset="0"/>
                <a:cs typeface="Arial" panose="020B0604020202020204" pitchFamily="34" charset="0"/>
              </a:rPr>
              <a:t>		</a:t>
            </a:r>
            <a:r>
              <a:rPr lang="pt-BR" altLang="pt-BR" sz="1800" b="1" dirty="0" smtClean="0">
                <a:latin typeface="Arial" panose="020B0604020202020204" pitchFamily="34" charset="0"/>
                <a:cs typeface="Times New Roman" panose="02020603050405020304" pitchFamily="18" charset="0"/>
              </a:rPr>
              <a:t> </a:t>
            </a:r>
            <a:endParaRPr lang="pt-BR" altLang="pt-BR" sz="1800" b="1" dirty="0" smtClean="0">
              <a:latin typeface="Arial" panose="020B0604020202020204" pitchFamily="34" charset="0"/>
            </a:endParaRPr>
          </a:p>
        </p:txBody>
      </p:sp>
      <p:sp>
        <p:nvSpPr>
          <p:cNvPr id="5" name="CaixaDeTexto 6"/>
          <p:cNvSpPr txBox="1">
            <a:spLocks noChangeArrowheads="1"/>
          </p:cNvSpPr>
          <p:nvPr/>
        </p:nvSpPr>
        <p:spPr bwMode="auto">
          <a:xfrm>
            <a:off x="1403648" y="5660683"/>
            <a:ext cx="5618163"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altLang="pt-BR">
                <a:cs typeface="Arial" panose="020B0604020202020204" pitchFamily="34" charset="0"/>
              </a:rPr>
              <a:t>Doutrinas de Edésio Fernandes e Mangabeira Unger.</a:t>
            </a:r>
            <a:endParaRPr lang="pt-BR" altLang="pt-BR"/>
          </a:p>
        </p:txBody>
      </p:sp>
    </p:spTree>
    <p:extLst>
      <p:ext uri="{BB962C8B-B14F-4D97-AF65-F5344CB8AC3E}">
        <p14:creationId xmlns:p14="http://schemas.microsoft.com/office/powerpoint/2010/main" val="8800888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Conteúdo 2"/>
          <p:cNvSpPr>
            <a:spLocks noGrp="1"/>
          </p:cNvSpPr>
          <p:nvPr>
            <p:ph idx="1"/>
          </p:nvPr>
        </p:nvSpPr>
        <p:spPr/>
        <p:txBody>
          <a:bodyPr/>
          <a:lstStyle/>
          <a:p>
            <a:r>
              <a:rPr lang="pt-BR" sz="2400" dirty="0"/>
              <a:t>Em 29/04/2019 </a:t>
            </a:r>
            <a:r>
              <a:rPr lang="pt-BR" sz="2400" dirty="0" smtClean="0"/>
              <a:t>- </a:t>
            </a:r>
            <a:r>
              <a:rPr lang="pt-BR" sz="2400" b="1" dirty="0" smtClean="0"/>
              <a:t>Fonte</a:t>
            </a:r>
            <a:r>
              <a:rPr lang="pt-BR" sz="2400" b="1" dirty="0"/>
              <a:t>:</a:t>
            </a:r>
            <a:r>
              <a:rPr lang="pt-BR" sz="2400" dirty="0"/>
              <a:t> Diário do Estado da </a:t>
            </a:r>
            <a:r>
              <a:rPr lang="pt-BR" sz="2400" dirty="0" smtClean="0"/>
              <a:t>Bahia</a:t>
            </a:r>
            <a:r>
              <a:rPr lang="pt-BR" sz="2400" dirty="0"/>
              <a:t/>
            </a:r>
            <a:br>
              <a:rPr lang="pt-BR" sz="2400" dirty="0"/>
            </a:br>
            <a:endParaRPr lang="pt-BR" sz="2400" dirty="0"/>
          </a:p>
          <a:p>
            <a:r>
              <a:rPr lang="pt-BR" sz="2400" b="1" dirty="0"/>
              <a:t>TJ/BA: CGJ publica Portaria Conjunta CGJ/CCI Nº 07 com informações do novo Comitê de Regularização e Conflitos </a:t>
            </a:r>
            <a:r>
              <a:rPr lang="pt-BR" sz="2400" b="1" dirty="0" smtClean="0"/>
              <a:t>Fundiários</a:t>
            </a:r>
            <a:r>
              <a:rPr lang="pt-BR" sz="2400" dirty="0"/>
              <a:t/>
            </a:r>
            <a:br>
              <a:rPr lang="pt-BR" sz="2400" dirty="0"/>
            </a:br>
            <a:endParaRPr lang="pt-BR" sz="2400" dirty="0"/>
          </a:p>
          <a:p>
            <a:r>
              <a:rPr lang="pt-BR" sz="2400" b="1" dirty="0"/>
              <a:t>Cria o Comitê de Regularização e Conflitos Fundiários, estabelece suas atribuições e composição e dá outras providências.</a:t>
            </a:r>
            <a:endParaRPr lang="pt-BR" sz="2400" dirty="0"/>
          </a:p>
          <a:p>
            <a:endParaRPr lang="pt-BR" dirty="0"/>
          </a:p>
        </p:txBody>
      </p:sp>
    </p:spTree>
    <p:extLst>
      <p:ext uri="{BB962C8B-B14F-4D97-AF65-F5344CB8AC3E}">
        <p14:creationId xmlns:p14="http://schemas.microsoft.com/office/powerpoint/2010/main" val="8454454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ítulo 1"/>
          <p:cNvSpPr>
            <a:spLocks noGrp="1"/>
          </p:cNvSpPr>
          <p:nvPr>
            <p:ph type="title"/>
          </p:nvPr>
        </p:nvSpPr>
        <p:spPr>
          <a:xfrm>
            <a:off x="269677" y="1512093"/>
            <a:ext cx="3671888" cy="1026319"/>
          </a:xfrm>
          <a:noFill/>
          <a:ln w="28575">
            <a:noFill/>
          </a:ln>
        </p:spPr>
        <p:txBody>
          <a:bodyPr>
            <a:normAutofit/>
          </a:bodyPr>
          <a:lstStyle/>
          <a:p>
            <a:pPr algn="ctr" eaLnBrk="1" hangingPunct="1">
              <a:defRPr/>
            </a:pPr>
            <a:r>
              <a:rPr lang="pt-BR" sz="1800" b="1" dirty="0">
                <a:latin typeface="Arial" panose="020B0604020202020204" pitchFamily="34" charset="0"/>
                <a:cs typeface="Arial" panose="020B0604020202020204" pitchFamily="34" charset="0"/>
              </a:rPr>
              <a:t>Parecer da oficiala de registros de imóveis da comarca de santa rosa de viterbo-sp</a:t>
            </a:r>
          </a:p>
        </p:txBody>
      </p:sp>
      <p:sp>
        <p:nvSpPr>
          <p:cNvPr id="101379" name="Espaço Reservado para Conteúdo 2"/>
          <p:cNvSpPr>
            <a:spLocks noGrp="1"/>
          </p:cNvSpPr>
          <p:nvPr>
            <p:ph idx="1"/>
          </p:nvPr>
        </p:nvSpPr>
        <p:spPr>
          <a:xfrm>
            <a:off x="3977879" y="1052512"/>
            <a:ext cx="4968478" cy="4948238"/>
          </a:xfrm>
        </p:spPr>
        <p:txBody>
          <a:bodyPr/>
          <a:lstStyle/>
          <a:p>
            <a:pPr marL="0" indent="0" algn="just" eaLnBrk="1" hangingPunct="1">
              <a:buNone/>
            </a:pPr>
            <a:r>
              <a:rPr lang="pt-BR" sz="2800" dirty="0" smtClean="0">
                <a:latin typeface="Arial" panose="020B0604020202020204" pitchFamily="34" charset="0"/>
                <a:cs typeface="Arial" panose="020B0604020202020204" pitchFamily="34" charset="0"/>
              </a:rPr>
              <a:t>Cecilia da Costa Luiz Lourenço Pacheco,</a:t>
            </a:r>
            <a:r>
              <a:rPr lang="pt-BR" sz="2800" dirty="0" smtClean="0">
                <a:solidFill>
                  <a:schemeClr val="bg1"/>
                </a:solidFill>
                <a:latin typeface="Arial" panose="020B0604020202020204" pitchFamily="34" charset="0"/>
                <a:cs typeface="Arial" panose="020B0604020202020204" pitchFamily="34" charset="0"/>
              </a:rPr>
              <a:t> </a:t>
            </a:r>
            <a:r>
              <a:rPr lang="pt-BR" sz="2800" dirty="0" err="1" smtClean="0">
                <a:latin typeface="Arial" panose="020B0604020202020204" pitchFamily="34" charset="0"/>
                <a:cs typeface="Arial" panose="020B0604020202020204" pitchFamily="34" charset="0"/>
              </a:rPr>
              <a:t>oficiala</a:t>
            </a:r>
            <a:r>
              <a:rPr lang="pt-BR" sz="2800" dirty="0" smtClean="0">
                <a:latin typeface="Arial" panose="020B0604020202020204" pitchFamily="34" charset="0"/>
                <a:cs typeface="Arial" panose="020B0604020202020204" pitchFamily="34" charset="0"/>
              </a:rPr>
              <a:t> de registro de imóveis, títulos e documentos da Comarca de Santa Rosa de Viterbo-SP em 27 de janeiro do corrente ano, enviou oficio ao Prefeito Municipal e Chefe da Procuradoria do município em questão. Oficio este objetivando </a:t>
            </a:r>
            <a:r>
              <a:rPr lang="pt-BR" sz="2800" dirty="0" smtClean="0">
                <a:solidFill>
                  <a:schemeClr val="bg1"/>
                </a:solidFill>
                <a:latin typeface="Arial" panose="020B0604020202020204" pitchFamily="34" charset="0"/>
                <a:cs typeface="Arial" panose="020B0604020202020204" pitchFamily="34" charset="0"/>
              </a:rPr>
              <a:t>apresentação de um </a:t>
            </a:r>
            <a:r>
              <a:rPr lang="pt-BR" dirty="0" smtClean="0">
                <a:solidFill>
                  <a:schemeClr val="bg1"/>
                </a:solidFill>
                <a:latin typeface="Arial" panose="020B0604020202020204" pitchFamily="34" charset="0"/>
                <a:cs typeface="Arial" panose="020B0604020202020204" pitchFamily="34" charset="0"/>
              </a:rPr>
              <a:t>parecer onde a </a:t>
            </a:r>
            <a:r>
              <a:rPr lang="pt-BR" dirty="0" err="1" smtClean="0">
                <a:solidFill>
                  <a:schemeClr val="bg1"/>
                </a:solidFill>
                <a:latin typeface="Arial" panose="020B0604020202020204" pitchFamily="34" charset="0"/>
                <a:cs typeface="Arial" panose="020B0604020202020204" pitchFamily="34" charset="0"/>
              </a:rPr>
              <a:t>oficiala</a:t>
            </a:r>
            <a:r>
              <a:rPr lang="pt-BR" dirty="0" smtClean="0">
                <a:solidFill>
                  <a:schemeClr val="bg1"/>
                </a:solidFill>
                <a:latin typeface="Arial" panose="020B0604020202020204" pitchFamily="34" charset="0"/>
                <a:cs typeface="Arial" panose="020B0604020202020204" pitchFamily="34" charset="0"/>
              </a:rPr>
              <a:t>  relata a viabilidade jurídica de regularização fundiária de chácaras localizadas em zona rural mas que não exercem mais atividades características de áreas de fins rurais. Áreas estas cadastradas como imóveis rurais mas através da MP 759/16 podem ser consideradas como áreas urbanas, de expansão urbana e/ou urbanização específica.</a:t>
            </a:r>
          </a:p>
          <a:p>
            <a:pPr marL="0" indent="0" algn="just" eaLnBrk="1" hangingPunct="1">
              <a:buNone/>
            </a:pPr>
            <a:r>
              <a:rPr lang="pt-BR" dirty="0" smtClean="0">
                <a:solidFill>
                  <a:schemeClr val="bg1"/>
                </a:solidFill>
                <a:latin typeface="Arial" panose="020B0604020202020204" pitchFamily="34" charset="0"/>
                <a:cs typeface="Arial" panose="020B0604020202020204" pitchFamily="34" charset="0"/>
              </a:rPr>
              <a:t>A </a:t>
            </a:r>
            <a:r>
              <a:rPr lang="pt-BR" dirty="0" err="1" smtClean="0">
                <a:solidFill>
                  <a:schemeClr val="bg1"/>
                </a:solidFill>
                <a:latin typeface="Arial" panose="020B0604020202020204" pitchFamily="34" charset="0"/>
                <a:cs typeface="Arial" panose="020B0604020202020204" pitchFamily="34" charset="0"/>
              </a:rPr>
              <a:t>oficiala</a:t>
            </a:r>
            <a:r>
              <a:rPr lang="pt-BR" dirty="0" smtClean="0">
                <a:solidFill>
                  <a:schemeClr val="bg1"/>
                </a:solidFill>
                <a:latin typeface="Arial" panose="020B0604020202020204" pitchFamily="34" charset="0"/>
                <a:cs typeface="Arial" panose="020B0604020202020204" pitchFamily="34" charset="0"/>
              </a:rPr>
              <a:t> conclui que com a lei 11.799/97 já era possível mas o executivo ficava na dependência do legislativo municipal, mas agora com a publicação da MP 759/16 o executivo municipal tem autonomia para esta regularização, visto que ele tem competência constitucional para tratar do parcelamento  de solo urbano conforme previsto no art. 35, paragrafo 2° da MP.</a:t>
            </a:r>
          </a:p>
        </p:txBody>
      </p:sp>
      <p:pic>
        <p:nvPicPr>
          <p:cNvPr id="1013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07" y="2682923"/>
            <a:ext cx="3349229" cy="350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7133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Conteúdo 2"/>
          <p:cNvSpPr>
            <a:spLocks noGrp="1"/>
          </p:cNvSpPr>
          <p:nvPr>
            <p:ph idx="1"/>
          </p:nvPr>
        </p:nvSpPr>
        <p:spPr>
          <a:xfrm>
            <a:off x="457200" y="1155001"/>
            <a:ext cx="8229600" cy="4525963"/>
          </a:xfrm>
        </p:spPr>
        <p:txBody>
          <a:bodyPr/>
          <a:lstStyle/>
          <a:p>
            <a:pPr marL="0" indent="0" algn="just" eaLnBrk="1" hangingPunct="1">
              <a:buFont typeface="Wingdings 3" panose="05040102010807070707" pitchFamily="18" charset="2"/>
              <a:buNone/>
            </a:pPr>
            <a:r>
              <a:rPr lang="pt-BR" sz="2000" dirty="0">
                <a:latin typeface="Arial" panose="020B0604020202020204" pitchFamily="34" charset="0"/>
                <a:cs typeface="Arial" panose="020B0604020202020204" pitchFamily="34" charset="0"/>
              </a:rPr>
              <a:t>Cecilia da Costa Luiz Lourenço Pacheco, </a:t>
            </a:r>
            <a:r>
              <a:rPr lang="pt-BR" sz="2000" dirty="0" err="1">
                <a:latin typeface="Arial" panose="020B0604020202020204" pitchFamily="34" charset="0"/>
                <a:cs typeface="Arial" panose="020B0604020202020204" pitchFamily="34" charset="0"/>
              </a:rPr>
              <a:t>oficiala</a:t>
            </a:r>
            <a:r>
              <a:rPr lang="pt-BR" sz="2000" dirty="0">
                <a:latin typeface="Arial" panose="020B0604020202020204" pitchFamily="34" charset="0"/>
                <a:cs typeface="Arial" panose="020B0604020202020204" pitchFamily="34" charset="0"/>
              </a:rPr>
              <a:t> de registro de imóveis, títulos e documentos da Comarca de Santa Rosa de Viterbo-SP em 27 de janeiro do corrente ano, enviou oficio ao Prefeito Municipal e Chefe da Procuradoria do município em questão. Oficio este objetivando apresentação de um parecer onde a </a:t>
            </a:r>
            <a:r>
              <a:rPr lang="pt-BR" sz="2000" dirty="0" err="1">
                <a:latin typeface="Arial" panose="020B0604020202020204" pitchFamily="34" charset="0"/>
                <a:cs typeface="Arial" panose="020B0604020202020204" pitchFamily="34" charset="0"/>
              </a:rPr>
              <a:t>oficiala</a:t>
            </a:r>
            <a:r>
              <a:rPr lang="pt-BR" sz="2000" dirty="0">
                <a:latin typeface="Arial" panose="020B0604020202020204" pitchFamily="34" charset="0"/>
                <a:cs typeface="Arial" panose="020B0604020202020204" pitchFamily="34" charset="0"/>
              </a:rPr>
              <a:t>  relata a viabilidade jurídica de regularização fundiária de chácaras localizadas em zona rural mas que não exercem mais atividades características de áreas de fins rurais. Áreas estas cadastradas como imóveis rurais mas através da MP 759/16 podem ser consideradas como áreas urbanas, de expansão urbana e/ou urbanização específica.</a:t>
            </a:r>
          </a:p>
          <a:p>
            <a:pPr marL="0" indent="0" algn="just" eaLnBrk="1" hangingPunct="1">
              <a:buFont typeface="Wingdings 3" panose="05040102010807070707" pitchFamily="18" charset="2"/>
              <a:buNone/>
            </a:pPr>
            <a:r>
              <a:rPr lang="pt-BR" sz="2000" dirty="0">
                <a:latin typeface="Arial" panose="020B0604020202020204" pitchFamily="34" charset="0"/>
                <a:cs typeface="Arial" panose="020B0604020202020204" pitchFamily="34" charset="0"/>
              </a:rPr>
              <a:t>A </a:t>
            </a:r>
            <a:r>
              <a:rPr lang="pt-BR" sz="2000" dirty="0" err="1">
                <a:latin typeface="Arial" panose="020B0604020202020204" pitchFamily="34" charset="0"/>
                <a:cs typeface="Arial" panose="020B0604020202020204" pitchFamily="34" charset="0"/>
              </a:rPr>
              <a:t>oficiala</a:t>
            </a:r>
            <a:r>
              <a:rPr lang="pt-BR" sz="2000" dirty="0">
                <a:latin typeface="Arial" panose="020B0604020202020204" pitchFamily="34" charset="0"/>
                <a:cs typeface="Arial" panose="020B0604020202020204" pitchFamily="34" charset="0"/>
              </a:rPr>
              <a:t> conclui que com a lei 11.799/97 já era possível mas o executivo ficava na dependência do legislativo municipal, mas agora com a publicação da MP 759/16 o executivo municipal tem autonomia para esta regularização, visto que ele tem competência constitucional para tratar do parcelamento  de solo urbano conforme previsto no art. 35, paragrafo 2° da MP.</a:t>
            </a:r>
          </a:p>
          <a:p>
            <a:endParaRPr lang="pt-BR" sz="2000" dirty="0"/>
          </a:p>
        </p:txBody>
      </p:sp>
    </p:spTree>
    <p:extLst>
      <p:ext uri="{BB962C8B-B14F-4D97-AF65-F5344CB8AC3E}">
        <p14:creationId xmlns:p14="http://schemas.microsoft.com/office/powerpoint/2010/main" val="2580064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a:spLocks noGrp="1"/>
          </p:cNvSpPr>
          <p:nvPr>
            <p:ph type="title"/>
          </p:nvPr>
        </p:nvSpPr>
        <p:spPr bwMode="auto">
          <a:xfrm>
            <a:off x="177639" y="1268761"/>
            <a:ext cx="8788722" cy="1152128"/>
          </a:xfrm>
          <a:noFill/>
          <a:ln>
            <a:solidFill>
              <a:schemeClr val="tx1"/>
            </a:solidFill>
          </a:ln>
        </p:spPr>
        <p:txBody>
          <a:bodyPr>
            <a:normAutofit fontScale="90000"/>
          </a:bodyPr>
          <a:lstStyle/>
          <a:p>
            <a:pPr algn="ctr">
              <a:defRPr/>
            </a:pPr>
            <a:r>
              <a:rPr lang="pt-BR" sz="3200" b="1" cap="none" dirty="0" smtClean="0">
                <a:ln>
                  <a:noFill/>
                </a:ln>
                <a:latin typeface="Arial" panose="020B0604020202020204" pitchFamily="34" charset="0"/>
                <a:cs typeface="Arial" panose="020B0604020202020204" pitchFamily="34" charset="0"/>
              </a:rPr>
              <a:t/>
            </a:r>
            <a:br>
              <a:rPr lang="pt-BR" sz="3200" b="1" cap="none" dirty="0" smtClean="0">
                <a:ln>
                  <a:noFill/>
                </a:ln>
                <a:latin typeface="Arial" panose="020B0604020202020204" pitchFamily="34" charset="0"/>
                <a:cs typeface="Arial" panose="020B0604020202020204" pitchFamily="34" charset="0"/>
              </a:rPr>
            </a:br>
            <a:r>
              <a:rPr lang="pt-BR" sz="4000" b="1" cap="none" dirty="0" smtClean="0">
                <a:ln>
                  <a:noFill/>
                </a:ln>
                <a:latin typeface="Arial" panose="020B0604020202020204" pitchFamily="34" charset="0"/>
                <a:cs typeface="Arial" panose="020B0604020202020204" pitchFamily="34" charset="0"/>
              </a:rPr>
              <a:t>REGULARIZAÇÃO FUNDIÁRIA RURAL</a:t>
            </a:r>
            <a:br>
              <a:rPr lang="pt-BR" sz="4000" b="1" cap="none" dirty="0" smtClean="0">
                <a:ln>
                  <a:noFill/>
                </a:ln>
                <a:latin typeface="Arial" panose="020B0604020202020204" pitchFamily="34" charset="0"/>
                <a:cs typeface="Arial" panose="020B0604020202020204" pitchFamily="34" charset="0"/>
              </a:rPr>
            </a:br>
            <a:r>
              <a:rPr lang="pt-BR" sz="1600" b="1" cap="none" dirty="0" err="1" smtClean="0">
                <a:ln>
                  <a:noFill/>
                </a:ln>
                <a:latin typeface="Arial" panose="020B0604020202020204" pitchFamily="34" charset="0"/>
                <a:cs typeface="Arial" panose="020B0604020202020204" pitchFamily="34" charset="0"/>
              </a:rPr>
              <a:t>Arts</a:t>
            </a:r>
            <a:r>
              <a:rPr lang="pt-BR" sz="1600" b="1" cap="none" dirty="0" smtClean="0">
                <a:ln>
                  <a:noFill/>
                </a:ln>
                <a:latin typeface="Arial" panose="020B0604020202020204" pitchFamily="34" charset="0"/>
                <a:cs typeface="Arial" panose="020B0604020202020204" pitchFamily="34" charset="0"/>
              </a:rPr>
              <a:t>. 1º ao 7º da Lei 13.465/17- Regulamentada pelos Decretos 9.309/9.311/18</a:t>
            </a:r>
            <a:r>
              <a:rPr lang="pt-BR" sz="3200" b="1" cap="none" dirty="0" smtClean="0">
                <a:ln>
                  <a:noFill/>
                </a:ln>
              </a:rPr>
              <a:t/>
            </a:r>
            <a:br>
              <a:rPr lang="pt-BR" sz="3200" b="1" cap="none" dirty="0" smtClean="0">
                <a:ln>
                  <a:noFill/>
                </a:ln>
              </a:rPr>
            </a:br>
            <a:r>
              <a:rPr lang="pt-BR" sz="2500" b="1" cap="none" dirty="0" smtClean="0">
                <a:ln>
                  <a:noFill/>
                </a:ln>
                <a:solidFill>
                  <a:schemeClr val="bg1"/>
                </a:solidFill>
              </a:rPr>
              <a:t/>
            </a:r>
            <a:br>
              <a:rPr lang="pt-BR" sz="2500" b="1" cap="none" dirty="0" smtClean="0">
                <a:ln>
                  <a:noFill/>
                </a:ln>
                <a:solidFill>
                  <a:schemeClr val="bg1"/>
                </a:solidFill>
              </a:rPr>
            </a:br>
            <a:endParaRPr lang="pt-BR" sz="2500" b="1" cap="none" dirty="0" smtClean="0">
              <a:ln>
                <a:noFill/>
              </a:ln>
              <a:solidFill>
                <a:schemeClr val="bg1"/>
              </a:solidFill>
            </a:endParaRPr>
          </a:p>
        </p:txBody>
      </p:sp>
      <p:sp>
        <p:nvSpPr>
          <p:cNvPr id="4" name="Retângulo 4"/>
          <p:cNvSpPr>
            <a:spLocks noChangeArrowheads="1"/>
          </p:cNvSpPr>
          <p:nvPr/>
        </p:nvSpPr>
        <p:spPr bwMode="auto">
          <a:xfrm>
            <a:off x="275431" y="2420888"/>
            <a:ext cx="845286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pt-BR" altLang="pt-BR" b="1" dirty="0" smtClean="0"/>
              <a:t>- O que é rural e urbano para os fins da REURB ?</a:t>
            </a:r>
            <a:r>
              <a:rPr lang="pt-BR" altLang="pt-BR" dirty="0" smtClean="0"/>
              <a:t> </a:t>
            </a:r>
          </a:p>
          <a:p>
            <a:pPr algn="just"/>
            <a:r>
              <a:rPr lang="pt-BR" altLang="pt-BR" b="1" dirty="0" smtClean="0"/>
              <a:t>- Parâmetros para fixação do preço da terra fixados em lei;</a:t>
            </a:r>
          </a:p>
          <a:p>
            <a:pPr algn="just"/>
            <a:r>
              <a:rPr lang="pt-BR" altLang="pt-BR" b="1" dirty="0" smtClean="0"/>
              <a:t>- Simplificação das cláusulas resolutivas e modernização dos instrumentos de fiscalização;</a:t>
            </a:r>
          </a:p>
          <a:p>
            <a:pPr algn="just"/>
            <a:r>
              <a:rPr lang="pt-BR" altLang="pt-BR" b="1" dirty="0" smtClean="0"/>
              <a:t>- Previsão de TAC e liberação antecipada das condições resolutivas;</a:t>
            </a:r>
          </a:p>
          <a:p>
            <a:pPr algn="just"/>
            <a:r>
              <a:rPr lang="pt-BR" altLang="pt-BR" b="1" dirty="0" smtClean="0"/>
              <a:t>- Possibilidade de negociação de títulos;</a:t>
            </a:r>
            <a:endParaRPr lang="pt-BR" altLang="pt-BR" dirty="0" smtClean="0"/>
          </a:p>
          <a:p>
            <a:pPr algn="just"/>
            <a:r>
              <a:rPr lang="pt-BR" altLang="pt-BR" b="1" dirty="0" smtClean="0"/>
              <a:t>- </a:t>
            </a:r>
            <a:r>
              <a:rPr lang="pt-BR" altLang="pt-BR" dirty="0" smtClean="0"/>
              <a:t>Usucapião- artigo 1.071 do CPC- Provimento 65/17CNJ</a:t>
            </a:r>
          </a:p>
          <a:p>
            <a:pPr algn="just"/>
            <a:r>
              <a:rPr lang="pt-BR" altLang="pt-BR" dirty="0" smtClean="0"/>
              <a:t>- Venda direta = Aumento do limite constitucional para aquisição de terras publicas (</a:t>
            </a:r>
            <a:r>
              <a:rPr lang="pt-BR" altLang="pt-BR" sz="1100" b="1" dirty="0" smtClean="0"/>
              <a:t>2.500 hectares -</a:t>
            </a:r>
            <a:r>
              <a:rPr lang="pt-BR" altLang="pt-BR" sz="1100" dirty="0" smtClean="0"/>
              <a:t> a</a:t>
            </a:r>
            <a:r>
              <a:rPr lang="pt-BR" altLang="pt-BR" sz="1100" b="1" dirty="0" smtClean="0"/>
              <a:t>rt. 188  c/c § 1º artigo 184 e seguintes da CF/88</a:t>
            </a:r>
            <a:r>
              <a:rPr lang="pt-BR" altLang="pt-BR" sz="1100" dirty="0" smtClean="0"/>
              <a:t>);</a:t>
            </a:r>
          </a:p>
          <a:p>
            <a:pPr algn="just">
              <a:buFont typeface="Wingdings 3" panose="05040102010807070707" pitchFamily="18" charset="2"/>
              <a:buNone/>
            </a:pPr>
            <a:r>
              <a:rPr lang="pt-BR" altLang="pt-BR" dirty="0" smtClean="0"/>
              <a:t>- Liberação da condição resolutiva (</a:t>
            </a:r>
            <a:r>
              <a:rPr lang="pt-BR" altLang="pt-BR" sz="1100" b="1" dirty="0" smtClean="0"/>
              <a:t>averbação- art. 46</a:t>
            </a:r>
            <a:r>
              <a:rPr lang="pt-BR" altLang="pt-BR" dirty="0" smtClean="0"/>
              <a:t>).</a:t>
            </a:r>
          </a:p>
          <a:p>
            <a:pPr algn="just">
              <a:buFont typeface="Wingdings 3" panose="05040102010807070707" pitchFamily="18" charset="2"/>
              <a:buNone/>
            </a:pPr>
            <a:r>
              <a:rPr lang="pt-BR" altLang="pt-BR" dirty="0" smtClean="0"/>
              <a:t>- Em MT, o INTERMAT busca equiparar-se ao INCRA </a:t>
            </a:r>
            <a:r>
              <a:rPr lang="pt-BR" altLang="pt-BR" dirty="0" smtClean="0"/>
              <a:t>,quanto </a:t>
            </a:r>
            <a:r>
              <a:rPr lang="pt-BR" altLang="pt-BR" dirty="0" smtClean="0"/>
              <a:t>a venda direta de terras, nos limites constitucionais </a:t>
            </a:r>
            <a:r>
              <a:rPr lang="pt-BR" altLang="pt-BR" b="1" dirty="0" smtClean="0"/>
              <a:t>(Parecer </a:t>
            </a:r>
            <a:r>
              <a:rPr lang="pt-BR" altLang="pt-BR" b="1" dirty="0" smtClean="0"/>
              <a:t>206/2017-INTERMAT/Lei Estadual nº. 10.863/19</a:t>
            </a:r>
            <a:endParaRPr lang="pt-BR" altLang="pt-BR" b="1" dirty="0"/>
          </a:p>
        </p:txBody>
      </p:sp>
    </p:spTree>
    <p:extLst>
      <p:ext uri="{BB962C8B-B14F-4D97-AF65-F5344CB8AC3E}">
        <p14:creationId xmlns:p14="http://schemas.microsoft.com/office/powerpoint/2010/main" val="13802955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2">
            <a:extLst>
              <a:ext uri="{FF2B5EF4-FFF2-40B4-BE49-F238E27FC236}"/>
            </a:extLst>
          </p:cNvPr>
          <p:cNvSpPr txBox="1">
            <a:spLocks/>
          </p:cNvSpPr>
          <p:nvPr/>
        </p:nvSpPr>
        <p:spPr>
          <a:xfrm>
            <a:off x="1043608" y="1052736"/>
            <a:ext cx="6804248" cy="575394"/>
          </a:xfrm>
          <a:prstGeom prst="rect">
            <a:avLst/>
          </a:prstGeom>
          <a:noFill/>
          <a:ln w="57150">
            <a:solidFill>
              <a:schemeClr val="tx1"/>
            </a:solidFill>
          </a:ln>
          <a:effectLst/>
        </p:spPr>
        <p:txBody>
          <a:bodyPr anchor="ctr">
            <a:normAutofit/>
          </a:bodyPr>
          <a:lst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itchFamily="34" charset="0"/>
              </a:defRPr>
            </a:lvl2pPr>
            <a:lvl3pPr algn="l" defTabSz="457200" rtl="0" eaLnBrk="0" fontAlgn="base" hangingPunct="0">
              <a:spcBef>
                <a:spcPct val="0"/>
              </a:spcBef>
              <a:spcAft>
                <a:spcPct val="0"/>
              </a:spcAft>
              <a:defRPr sz="3600">
                <a:solidFill>
                  <a:schemeClr val="tx1"/>
                </a:solidFill>
                <a:latin typeface="Century Gothic" pitchFamily="34" charset="0"/>
              </a:defRPr>
            </a:lvl3pPr>
            <a:lvl4pPr algn="l" defTabSz="457200" rtl="0" eaLnBrk="0" fontAlgn="base" hangingPunct="0">
              <a:spcBef>
                <a:spcPct val="0"/>
              </a:spcBef>
              <a:spcAft>
                <a:spcPct val="0"/>
              </a:spcAft>
              <a:defRPr sz="3600">
                <a:solidFill>
                  <a:schemeClr val="tx1"/>
                </a:solidFill>
                <a:latin typeface="Century Gothic" pitchFamily="34" charset="0"/>
              </a:defRPr>
            </a:lvl4pPr>
            <a:lvl5pPr algn="l" defTabSz="457200" rtl="0" eaLnBrk="0" fontAlgn="base" hangingPunct="0">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pt-BR" sz="2400" b="1" dirty="0">
                <a:latin typeface="Arial" panose="020B0604020202020204" pitchFamily="34" charset="0"/>
                <a:cs typeface="Arial" panose="020B0604020202020204" pitchFamily="34" charset="0"/>
              </a:rPr>
              <a:t>conclusão</a:t>
            </a:r>
          </a:p>
        </p:txBody>
      </p:sp>
      <p:sp>
        <p:nvSpPr>
          <p:cNvPr id="4" name="CaixaDeTexto 3"/>
          <p:cNvSpPr txBox="1">
            <a:spLocks noChangeArrowheads="1"/>
          </p:cNvSpPr>
          <p:nvPr/>
        </p:nvSpPr>
        <p:spPr bwMode="auto">
          <a:xfrm>
            <a:off x="1475656" y="1772816"/>
            <a:ext cx="5410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altLang="pt-BR" sz="4400" b="1" dirty="0">
                <a:solidFill>
                  <a:srgbClr val="000000"/>
                </a:solidFill>
              </a:rPr>
              <a:t>UNIÃO</a:t>
            </a:r>
          </a:p>
        </p:txBody>
      </p:sp>
      <p:pic>
        <p:nvPicPr>
          <p:cNvPr id="5" name="Imagem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576935"/>
            <a:ext cx="6696075" cy="27933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CaixaDeTexto 4"/>
          <p:cNvSpPr txBox="1">
            <a:spLocks noChangeArrowheads="1"/>
          </p:cNvSpPr>
          <p:nvPr/>
        </p:nvSpPr>
        <p:spPr bwMode="auto">
          <a:xfrm>
            <a:off x="1655589" y="5549630"/>
            <a:ext cx="54721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altLang="pt-BR" sz="4400" b="1" dirty="0">
                <a:solidFill>
                  <a:srgbClr val="000000"/>
                </a:solidFill>
              </a:rPr>
              <a:t>MUNICÍPIOS</a:t>
            </a:r>
          </a:p>
        </p:txBody>
      </p:sp>
    </p:spTree>
    <p:extLst>
      <p:ext uri="{BB962C8B-B14F-4D97-AF65-F5344CB8AC3E}">
        <p14:creationId xmlns:p14="http://schemas.microsoft.com/office/powerpoint/2010/main" val="7539181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de cantos arredondados 2">
            <a:extLst>
              <a:ext uri="{FF2B5EF4-FFF2-40B4-BE49-F238E27FC236}"/>
            </a:extLst>
          </p:cNvPr>
          <p:cNvSpPr/>
          <p:nvPr/>
        </p:nvSpPr>
        <p:spPr>
          <a:xfrm>
            <a:off x="467544" y="1202961"/>
            <a:ext cx="8568952" cy="3240360"/>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schemeClr val="tx1"/>
              </a:solidFill>
            </a:endParaRPr>
          </a:p>
        </p:txBody>
      </p:sp>
      <p:sp>
        <p:nvSpPr>
          <p:cNvPr id="4" name="Retângulo 3"/>
          <p:cNvSpPr>
            <a:spLocks noChangeArrowheads="1"/>
          </p:cNvSpPr>
          <p:nvPr/>
        </p:nvSpPr>
        <p:spPr bwMode="auto">
          <a:xfrm>
            <a:off x="1331640" y="1484312"/>
            <a:ext cx="7272808"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altLang="en-US" sz="3600" b="1" dirty="0">
                <a:latin typeface="Arial Black" panose="020B0A04020102020204" pitchFamily="34" charset="0"/>
              </a:rPr>
              <a:t>“</a:t>
            </a:r>
            <a:r>
              <a:rPr lang="pt-BR" altLang="pt-BR" sz="3600" b="1" dirty="0">
                <a:latin typeface="Arial Black" panose="020B0A04020102020204" pitchFamily="34" charset="0"/>
              </a:rPr>
              <a:t> NINGUÉM VIVE NA UNIÃO OU NOS ESTADOS, TODOS VIVEM NOS MUNICÍPIOS</a:t>
            </a:r>
            <a:r>
              <a:rPr lang="pt-BR" altLang="en-US" sz="3600" b="1" dirty="0">
                <a:latin typeface="Arial Black" panose="020B0A04020102020204" pitchFamily="34" charset="0"/>
              </a:rPr>
              <a:t>”</a:t>
            </a:r>
            <a:endParaRPr lang="pt-BR" altLang="ja-JP" sz="3600" b="1" dirty="0"/>
          </a:p>
          <a:p>
            <a:endParaRPr lang="pt-BR" altLang="pt-BR" sz="2800" b="1" dirty="0"/>
          </a:p>
          <a:p>
            <a:r>
              <a:rPr lang="pt-BR" altLang="pt-BR" sz="2800" b="1" dirty="0"/>
              <a:t>André Franco Montoro (1916-1999)</a:t>
            </a:r>
          </a:p>
        </p:txBody>
      </p:sp>
      <p:sp>
        <p:nvSpPr>
          <p:cNvPr id="5" name="CaixaDeTexto 3"/>
          <p:cNvSpPr txBox="1">
            <a:spLocks noChangeArrowheads="1"/>
          </p:cNvSpPr>
          <p:nvPr/>
        </p:nvSpPr>
        <p:spPr bwMode="auto">
          <a:xfrm>
            <a:off x="539552" y="5013176"/>
            <a:ext cx="7516576" cy="923330"/>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altLang="pt-BR" b="1">
                <a:solidFill>
                  <a:srgbClr val="000000"/>
                </a:solidFill>
              </a:rPr>
              <a:t>Expressão gravada em placa na entrada do Centro de Estudos e Pesquisas da Administração Municipal, dentro do </a:t>
            </a:r>
            <a:r>
              <a:rPr lang="pt-BR" altLang="pt-BR" b="1" i="1">
                <a:solidFill>
                  <a:srgbClr val="000000"/>
                </a:solidFill>
              </a:rPr>
              <a:t>campu</a:t>
            </a:r>
            <a:r>
              <a:rPr lang="pt-BR" altLang="pt-BR" b="1">
                <a:solidFill>
                  <a:srgbClr val="000000"/>
                </a:solidFill>
              </a:rPr>
              <a:t>s da Universidade de São Paulo.</a:t>
            </a:r>
          </a:p>
        </p:txBody>
      </p:sp>
    </p:spTree>
    <p:extLst>
      <p:ext uri="{BB962C8B-B14F-4D97-AF65-F5344CB8AC3E}">
        <p14:creationId xmlns:p14="http://schemas.microsoft.com/office/powerpoint/2010/main" val="19000015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3" y="6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p:cNvSpPr>
            <a:spLocks noGrp="1"/>
          </p:cNvSpPr>
          <p:nvPr>
            <p:ph type="title"/>
          </p:nvPr>
        </p:nvSpPr>
        <p:spPr bwMode="auto">
          <a:xfrm>
            <a:off x="681695" y="980728"/>
            <a:ext cx="7780610" cy="813842"/>
          </a:xfrm>
          <a:noFill/>
          <a:ln>
            <a:solidFill>
              <a:schemeClr val="tx1"/>
            </a:solidFill>
          </a:ln>
        </p:spPr>
        <p:txBody>
          <a:bodyPr/>
          <a:lstStyle/>
          <a:p>
            <a:pPr algn="ctr"/>
            <a:r>
              <a:rPr lang="pt-BR" altLang="pt-BR" sz="2400" b="1" cap="none" smtClean="0">
                <a:ln>
                  <a:noFill/>
                </a:ln>
                <a:latin typeface="Arial" panose="020B0604020202020204" pitchFamily="34" charset="0"/>
                <a:cs typeface="Arial" panose="020B0604020202020204" pitchFamily="34" charset="0"/>
              </a:rPr>
              <a:t>CENTRAL ELETRÔNICA DE INFORMAÇÕES</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132856"/>
            <a:ext cx="5711825" cy="3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Conteúdo 2"/>
          <p:cNvSpPr>
            <a:spLocks noGrp="1"/>
          </p:cNvSpPr>
          <p:nvPr>
            <p:ph idx="1"/>
          </p:nvPr>
        </p:nvSpPr>
        <p:spPr>
          <a:xfrm>
            <a:off x="611560" y="5711628"/>
            <a:ext cx="8282793" cy="504056"/>
          </a:xfrm>
        </p:spPr>
        <p:txBody>
          <a:bodyPr/>
          <a:lstStyle/>
          <a:p>
            <a:r>
              <a:rPr lang="pt-BR" altLang="pt-BR" sz="1800" b="1" dirty="0" smtClean="0">
                <a:solidFill>
                  <a:srgbClr val="0C0727"/>
                </a:solidFill>
                <a:latin typeface="Arial" panose="020B0604020202020204" pitchFamily="34" charset="0"/>
                <a:cs typeface="Arial" panose="020B0604020202020204" pitchFamily="34" charset="0"/>
              </a:rPr>
              <a:t>https://www.youtube.com/watch?time_continue=3&amp;v=unWM3bTt36s</a:t>
            </a:r>
            <a:endParaRPr lang="pt-BR" altLang="pt-BR" sz="1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9466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2">
            <a:extLst>
              <a:ext uri="{FF2B5EF4-FFF2-40B4-BE49-F238E27FC236}"/>
            </a:extLst>
          </p:cNvPr>
          <p:cNvGrpSpPr/>
          <p:nvPr/>
        </p:nvGrpSpPr>
        <p:grpSpPr>
          <a:xfrm>
            <a:off x="1817695" y="1791296"/>
            <a:ext cx="6156684" cy="918102"/>
            <a:chOff x="599519" y="1323989"/>
            <a:chExt cx="7531651" cy="1481497"/>
          </a:xfrm>
          <a:scene3d>
            <a:camera prst="orthographicFront"/>
            <a:lightRig rig="flat" dir="t"/>
          </a:scene3d>
        </p:grpSpPr>
        <p:sp>
          <p:nvSpPr>
            <p:cNvPr id="4" name="Retângulo de cantos arredondados 3">
              <a:extLst>
                <a:ext uri="{FF2B5EF4-FFF2-40B4-BE49-F238E27FC236}"/>
              </a:extLst>
            </p:cNvPr>
            <p:cNvSpPr/>
            <p:nvPr/>
          </p:nvSpPr>
          <p:spPr>
            <a:xfrm>
              <a:off x="706410" y="1323989"/>
              <a:ext cx="7424760" cy="1481497"/>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Retângulo 4">
              <a:extLst>
                <a:ext uri="{FF2B5EF4-FFF2-40B4-BE49-F238E27FC236}"/>
              </a:extLst>
            </p:cNvPr>
            <p:cNvSpPr/>
            <p:nvPr/>
          </p:nvSpPr>
          <p:spPr>
            <a:xfrm>
              <a:off x="599519" y="1453486"/>
              <a:ext cx="7202966" cy="1352000"/>
            </a:xfrm>
            <a:prstGeom prst="rect">
              <a:avLst/>
            </a:prstGeom>
            <a:sp3d/>
          </p:spPr>
          <p:style>
            <a:lnRef idx="0">
              <a:scrgbClr r="0" g="0" b="0"/>
            </a:lnRef>
            <a:fillRef idx="0">
              <a:scrgbClr r="0" g="0" b="0"/>
            </a:fillRef>
            <a:effectRef idx="0">
              <a:scrgbClr r="0" g="0" b="0"/>
            </a:effectRef>
            <a:fontRef idx="minor">
              <a:schemeClr val="lt1"/>
            </a:fontRef>
          </p:style>
          <p:txBody>
            <a:bodyPr lIns="197189" tIns="0" rIns="197189" bIns="0" spcCol="1270" anchor="ctr"/>
            <a:lstStyle/>
            <a:p>
              <a:pPr>
                <a:defRPr/>
              </a:pPr>
              <a:r>
                <a:rPr lang="pt-BR" b="1" dirty="0"/>
                <a:t>           </a:t>
              </a:r>
            </a:p>
            <a:p>
              <a:pPr algn="ctr">
                <a:defRPr/>
              </a:pPr>
              <a:r>
                <a:rPr lang="pt-BR" b="1" dirty="0"/>
                <a:t>      </a:t>
              </a:r>
              <a:r>
                <a:rPr lang="pt-BR" sz="3600" b="1" i="1" dirty="0">
                  <a:latin typeface="Arial" panose="020B0604020202020204" pitchFamily="34" charset="0"/>
                  <a:cs typeface="Arial" panose="020B0604020202020204" pitchFamily="34" charset="0"/>
                </a:rPr>
                <a:t>MUITO OBRIGADO ! !</a:t>
              </a:r>
            </a:p>
            <a:p>
              <a:pPr>
                <a:defRPr/>
              </a:pPr>
              <a:endParaRPr lang="pt-BR" sz="1500" b="1" dirty="0"/>
            </a:p>
            <a:p>
              <a:pPr defTabSz="533400">
                <a:lnSpc>
                  <a:spcPct val="90000"/>
                </a:lnSpc>
                <a:spcAft>
                  <a:spcPct val="35000"/>
                </a:spcAft>
                <a:defRPr/>
              </a:pPr>
              <a:r>
                <a:rPr lang="pt-BR" sz="1200" b="1" i="1" dirty="0"/>
                <a:t>             </a:t>
              </a:r>
              <a:endParaRPr lang="pt-BR" sz="1200" dirty="0"/>
            </a:p>
          </p:txBody>
        </p:sp>
      </p:grpSp>
      <p:pic>
        <p:nvPicPr>
          <p:cNvPr id="6" name="Picture 7" descr="http://plugnews.com.br/site/wp-content/uploads/2017/11/1-10.jpg">
            <a:extLst>
              <a:ext uri="{FF2B5EF4-FFF2-40B4-BE49-F238E27FC236}"/>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3871317"/>
            <a:ext cx="2257425" cy="1914525"/>
          </a:xfrm>
          <a:prstGeom prst="rect">
            <a:avLst/>
          </a:prstGeom>
          <a:no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extLst>
        </p:spPr>
      </p:pic>
      <p:pic>
        <p:nvPicPr>
          <p:cNvPr id="7" name="Picture 5">
            <a:extLst>
              <a:ext uri="{FF2B5EF4-FFF2-40B4-BE49-F238E27FC236}"/>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828579"/>
            <a:ext cx="3250406" cy="628650"/>
          </a:xfrm>
          <a:prstGeom prst="rect">
            <a:avLst/>
          </a:prstGeom>
          <a:noFill/>
          <a:ln w="38100">
            <a:solidFill>
              <a:schemeClr val="bg1"/>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a:extLst>
            <a:ext uri="{909E8E84-426E-40dd-AFC4-6F175D3DCCD1}"/>
          </a:extLst>
        </p:spPr>
      </p:pic>
      <p:sp>
        <p:nvSpPr>
          <p:cNvPr id="8" name="Espaço Reservado para Conteúdo 2">
            <a:extLst>
              <a:ext uri="{FF2B5EF4-FFF2-40B4-BE49-F238E27FC236}"/>
            </a:extLst>
          </p:cNvPr>
          <p:cNvSpPr>
            <a:spLocks noGrp="1"/>
          </p:cNvSpPr>
          <p:nvPr>
            <p:ph idx="1"/>
          </p:nvPr>
        </p:nvSpPr>
        <p:spPr>
          <a:xfrm>
            <a:off x="2109788" y="2824731"/>
            <a:ext cx="5865019" cy="1473425"/>
          </a:xfrm>
        </p:spPr>
        <p:txBody>
          <a:bodyPr>
            <a:normAutofit/>
          </a:bodyPr>
          <a:lstStyle/>
          <a:p>
            <a:pPr algn="ctr" eaLnBrk="1" hangingPunct="1">
              <a:lnSpc>
                <a:spcPct val="80000"/>
              </a:lnSpc>
              <a:defRPr/>
            </a:pPr>
            <a:endParaRPr lang="pt-BR" sz="1425" b="1" dirty="0">
              <a:solidFill>
                <a:srgbClr val="0A304A"/>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1" hangingPunct="1">
              <a:lnSpc>
                <a:spcPct val="80000"/>
              </a:lnSpc>
              <a:defRPr/>
            </a:pPr>
            <a:endParaRPr lang="pt-BR" sz="1425" b="1" dirty="0">
              <a:solidFill>
                <a:srgbClr val="0A304A"/>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1" hangingPunct="1">
              <a:lnSpc>
                <a:spcPct val="80000"/>
              </a:lnSpc>
              <a:buFont typeface="Wingdings 3" panose="05040102010807070707" pitchFamily="18" charset="2"/>
              <a:buNone/>
              <a:defRPr/>
            </a:pPr>
            <a:r>
              <a:rPr lang="en-US" sz="1425" dirty="0">
                <a:solidFill>
                  <a:schemeClr val="bg1"/>
                </a:solidFill>
                <a:latin typeface="Arial" panose="020B0604020202020204" pitchFamily="34" charset="0"/>
                <a:cs typeface="Arial" panose="020B0604020202020204" pitchFamily="34" charset="0"/>
              </a:rPr>
              <a:t>josearimateiabarbosa@gmail.com</a:t>
            </a:r>
          </a:p>
          <a:p>
            <a:pPr algn="ctr" eaLnBrk="1" hangingPunct="1">
              <a:lnSpc>
                <a:spcPct val="80000"/>
              </a:lnSpc>
              <a:buFont typeface="Wingdings 3" panose="05040102010807070707" pitchFamily="18" charset="2"/>
              <a:buNone/>
              <a:defRPr/>
            </a:pPr>
            <a:endParaRPr lang="en-US" sz="1425" dirty="0">
              <a:solidFill>
                <a:schemeClr val="bg1"/>
              </a:solidFill>
              <a:latin typeface="Arial" panose="020B0604020202020204" pitchFamily="34" charset="0"/>
              <a:cs typeface="Arial" panose="020B0604020202020204" pitchFamily="34" charset="0"/>
            </a:endParaRPr>
          </a:p>
          <a:p>
            <a:pPr algn="ctr" eaLnBrk="1" hangingPunct="1">
              <a:lnSpc>
                <a:spcPct val="80000"/>
              </a:lnSpc>
              <a:buFont typeface="Wingdings 3" panose="05040102010807070707" pitchFamily="18" charset="2"/>
              <a:buNone/>
              <a:defRPr/>
            </a:pPr>
            <a:r>
              <a:rPr lang="pt-BR" sz="1425" b="1" dirty="0">
                <a:solidFill>
                  <a:schemeClr val="bg1"/>
                </a:solidFill>
                <a:effectLst>
                  <a:outerShdw blurRad="38100" dist="38100" dir="2700000" algn="tl">
                    <a:srgbClr val="FFFFFF"/>
                  </a:outerShdw>
                </a:effectLst>
                <a:latin typeface="Arial" panose="020B0604020202020204" pitchFamily="34" charset="0"/>
                <a:cs typeface="Arial" panose="020B0604020202020204" pitchFamily="34" charset="0"/>
                <a:hlinkClick r:id="rId5"/>
              </a:rPr>
              <a:t>http://cartorioruibarbosa.com.br/</a:t>
            </a:r>
            <a:endParaRPr lang="pt-BR" sz="1425" b="1" dirty="0">
              <a:solidFill>
                <a:schemeClr val="bg1"/>
              </a:solidFill>
              <a:effectLst>
                <a:outerShdw blurRad="38100" dist="38100" dir="2700000" algn="tl">
                  <a:srgbClr val="FFFFFF"/>
                </a:outerShdw>
              </a:effectLst>
              <a:latin typeface="Arial" panose="020B0604020202020204" pitchFamily="34" charset="0"/>
              <a:cs typeface="Arial" panose="020B0604020202020204" pitchFamily="34" charset="0"/>
            </a:endParaRPr>
          </a:p>
          <a:p>
            <a:pPr algn="ctr" eaLnBrk="1" hangingPunct="1">
              <a:lnSpc>
                <a:spcPct val="80000"/>
              </a:lnSpc>
              <a:buFont typeface="Wingdings 3" panose="05040102010807070707" pitchFamily="18" charset="2"/>
              <a:buNone/>
              <a:defRPr/>
            </a:pPr>
            <a:r>
              <a:rPr lang="pt-BR" sz="1425" b="1" dirty="0">
                <a:solidFill>
                  <a:schemeClr val="bg1"/>
                </a:solidFill>
                <a:effectLst>
                  <a:outerShdw blurRad="38100" dist="38100" dir="2700000" algn="tl">
                    <a:srgbClr val="FFFFFF"/>
                  </a:outerShdw>
                </a:effectLst>
                <a:latin typeface="Arial" panose="020B0604020202020204" pitchFamily="34" charset="0"/>
                <a:cs typeface="Arial" panose="020B0604020202020204" pitchFamily="34" charset="0"/>
              </a:rPr>
              <a:t>065-33824316 / 984682320</a:t>
            </a:r>
          </a:p>
        </p:txBody>
      </p:sp>
    </p:spTree>
    <p:extLst>
      <p:ext uri="{BB962C8B-B14F-4D97-AF65-F5344CB8AC3E}">
        <p14:creationId xmlns:p14="http://schemas.microsoft.com/office/powerpoint/2010/main" val="2901316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bwMode="auto">
          <a:xfrm>
            <a:off x="35719" y="1238256"/>
            <a:ext cx="9108281" cy="871236"/>
          </a:xfrm>
          <a:noFill/>
          <a:ln>
            <a:noFill/>
          </a:ln>
          <a:effectLst>
            <a:outerShdw blurRad="107950" dist="12700" dir="5400000" algn="ctr" rotWithShape="0">
              <a:srgbClr val="000000"/>
            </a:outerShdw>
          </a:effectLst>
        </p:spPr>
        <p:txBody>
          <a:bodyPr/>
          <a:lstStyle/>
          <a:p>
            <a:pPr algn="ctr">
              <a:defRPr/>
            </a:pPr>
            <a:r>
              <a:rPr lang="pt-BR" sz="2800" b="1" cap="none" dirty="0" smtClean="0">
                <a:ln>
                  <a:noFill/>
                </a:ln>
                <a:latin typeface="Arial" panose="020B0604020202020204" pitchFamily="34" charset="0"/>
                <a:cs typeface="Arial" panose="020B0604020202020204" pitchFamily="34" charset="0"/>
              </a:rPr>
              <a:t>EXEMPLO DE ÁREA INEXISTENTE-</a:t>
            </a:r>
            <a:r>
              <a:rPr lang="pt-BR" b="1" cap="none" dirty="0" smtClean="0">
                <a:ln>
                  <a:noFill/>
                </a:ln>
                <a:latin typeface="Arial" panose="020B0604020202020204" pitchFamily="34" charset="0"/>
                <a:cs typeface="Arial" panose="020B0604020202020204" pitchFamily="34" charset="0"/>
              </a:rPr>
              <a:t/>
            </a:r>
            <a:br>
              <a:rPr lang="pt-BR" b="1" cap="none" dirty="0" smtClean="0">
                <a:ln>
                  <a:noFill/>
                </a:ln>
                <a:latin typeface="Arial" panose="020B0604020202020204" pitchFamily="34" charset="0"/>
                <a:cs typeface="Arial" panose="020B0604020202020204" pitchFamily="34" charset="0"/>
              </a:rPr>
            </a:br>
            <a:r>
              <a:rPr lang="pt-BR" b="1" cap="none" dirty="0" smtClean="0">
                <a:ln>
                  <a:noFill/>
                </a:ln>
                <a:latin typeface="Arial" panose="020B0604020202020204" pitchFamily="34" charset="0"/>
                <a:cs typeface="Arial" panose="020B0604020202020204" pitchFamily="34" charset="0"/>
              </a:rPr>
              <a:t> </a:t>
            </a:r>
            <a:r>
              <a:rPr lang="pt-BR" sz="825" b="1" dirty="0">
                <a:latin typeface="Arial" panose="020B0604020202020204" pitchFamily="34" charset="0"/>
                <a:cs typeface="Arial" panose="020B0604020202020204" pitchFamily="34" charset="0"/>
              </a:rPr>
              <a:t>MATRICULADO NO SRI –TANGARÁ SERRA- CERTIDÃO POR NOSSO OFICIAL DE JUSTIÇA DÉCIO </a:t>
            </a:r>
          </a:p>
        </p:txBody>
      </p:sp>
      <p:pic>
        <p:nvPicPr>
          <p:cNvPr id="39939"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01588" y="2348880"/>
            <a:ext cx="3608785" cy="3823097"/>
          </a:xfrm>
          <a:ln>
            <a:solidFill>
              <a:schemeClr val="bg1"/>
            </a:solidFill>
            <a:miter lim="800000"/>
            <a:headEnd/>
            <a:tailEnd/>
          </a:ln>
        </p:spPr>
      </p:pic>
      <p:pic>
        <p:nvPicPr>
          <p:cNvPr id="39940" name="Imagem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2348880"/>
            <a:ext cx="4382691"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03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F70837B-8E84-45C1-80D4-305598B3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ítulo 1"/>
          <p:cNvSpPr>
            <a:spLocks noGrp="1"/>
          </p:cNvSpPr>
          <p:nvPr>
            <p:ph type="title"/>
          </p:nvPr>
        </p:nvSpPr>
        <p:spPr bwMode="auto">
          <a:xfrm>
            <a:off x="15077" y="980728"/>
            <a:ext cx="9144000" cy="1326921"/>
          </a:xfrm>
          <a:noFill/>
          <a:ln>
            <a:noFill/>
          </a:ln>
          <a:extLst/>
        </p:spPr>
        <p:txBody>
          <a:bodyPr/>
          <a:lstStyle/>
          <a:p>
            <a:pPr algn="ctr"/>
            <a:r>
              <a:rPr lang="pt-BR" sz="2400" b="1" dirty="0"/>
              <a:t>A </a:t>
            </a:r>
            <a:r>
              <a:rPr lang="pt-BR" sz="2400" b="1" dirty="0">
                <a:latin typeface="Arial" panose="020B0604020202020204" pitchFamily="34" charset="0"/>
                <a:cs typeface="Arial" panose="020B0604020202020204" pitchFamily="34" charset="0"/>
              </a:rPr>
              <a:t>AVERBAÇÃO DE CERTIFICAÇÃO DE GEORREFERENCIAMENTO PARA TÍTULOS DESLOCADOS </a:t>
            </a:r>
            <a:endParaRPr lang="pt-BR" sz="2400" b="1" dirty="0"/>
          </a:p>
        </p:txBody>
      </p:sp>
      <p:sp>
        <p:nvSpPr>
          <p:cNvPr id="56323" name="Espaço Reservado para Conteúdo 2"/>
          <p:cNvSpPr>
            <a:spLocks noGrp="1"/>
          </p:cNvSpPr>
          <p:nvPr>
            <p:ph idx="1"/>
          </p:nvPr>
        </p:nvSpPr>
        <p:spPr>
          <a:xfrm>
            <a:off x="323528" y="2204865"/>
            <a:ext cx="8280919" cy="3888432"/>
          </a:xfrm>
        </p:spPr>
        <p:txBody>
          <a:bodyPr/>
          <a:lstStyle/>
          <a:p>
            <a:pPr algn="just"/>
            <a:r>
              <a:rPr lang="pt-BR" sz="2400" b="1" dirty="0">
                <a:latin typeface="Arial" panose="020B0604020202020204" pitchFamily="34" charset="0"/>
                <a:cs typeface="Arial" panose="020B0604020202020204" pitchFamily="34" charset="0"/>
              </a:rPr>
              <a:t>Proprietários que possuem títulos deslocados e/ou sobrepostos, em MT, podem fazer a averbação da Certificação do georreferenciamento do imóvel rural no SRI.</a:t>
            </a:r>
          </a:p>
          <a:p>
            <a:pPr algn="just"/>
            <a:r>
              <a:rPr lang="pt-BR" sz="2400" b="1" dirty="0">
                <a:latin typeface="Arial" panose="020B0604020202020204" pitchFamily="34" charset="0"/>
                <a:cs typeface="Arial" panose="020B0604020202020204" pitchFamily="34" charset="0"/>
              </a:rPr>
              <a:t>No SRI da Comarca de Campo Novo do Parecis, até este mês de junho de 2019, foram averbadas certificações de 10 títulos deslocados.</a:t>
            </a:r>
          </a:p>
          <a:p>
            <a:pPr algn="just"/>
            <a:r>
              <a:rPr lang="pt-BR" sz="2400" b="1" u="sng" dirty="0">
                <a:latin typeface="Arial" panose="020B0604020202020204" pitchFamily="34" charset="0"/>
                <a:cs typeface="Arial" panose="020B0604020202020204" pitchFamily="34" charset="0"/>
              </a:rPr>
              <a:t>Provimento nº 031/18 da </a:t>
            </a:r>
            <a:r>
              <a:rPr lang="pt-BR" sz="2400" b="1" u="sng" dirty="0" smtClean="0">
                <a:latin typeface="Arial" panose="020B0604020202020204" pitchFamily="34" charset="0"/>
                <a:cs typeface="Arial" panose="020B0604020202020204" pitchFamily="34" charset="0"/>
              </a:rPr>
              <a:t>CGJMT</a:t>
            </a:r>
            <a:r>
              <a:rPr lang="pt-BR" sz="2100" b="1" dirty="0">
                <a:latin typeface="Arial" panose="020B0604020202020204" pitchFamily="34" charset="0"/>
                <a:cs typeface="Arial" panose="020B0604020202020204" pitchFamily="34" charset="0"/>
              </a:rPr>
              <a:t>.</a:t>
            </a:r>
            <a:endParaRPr lang="pt-BR" sz="2100" b="1" dirty="0" smtClean="0">
              <a:latin typeface="Arial" panose="020B0604020202020204" pitchFamily="34" charset="0"/>
              <a:cs typeface="Arial" panose="020B0604020202020204" pitchFamily="34" charset="0"/>
            </a:endParaRPr>
          </a:p>
          <a:p>
            <a:pPr marL="0" indent="0" algn="just">
              <a:buNone/>
            </a:pPr>
            <a:endParaRPr lang="pt-BR" sz="1200" b="1" dirty="0">
              <a:latin typeface="Arial" panose="020B0604020202020204" pitchFamily="34" charset="0"/>
              <a:cs typeface="Arial" panose="020B0604020202020204" pitchFamily="34" charset="0"/>
            </a:endParaRPr>
          </a:p>
          <a:p>
            <a:pPr marL="0" indent="0">
              <a:buNone/>
            </a:pPr>
            <a:endParaRPr lang="pt-BR" dirty="0" smtClean="0"/>
          </a:p>
        </p:txBody>
      </p:sp>
      <p:sp>
        <p:nvSpPr>
          <p:cNvPr id="56324" name="CaixaDeTexto 4"/>
          <p:cNvSpPr txBox="1">
            <a:spLocks noChangeArrowheads="1"/>
          </p:cNvSpPr>
          <p:nvPr/>
        </p:nvSpPr>
        <p:spPr bwMode="auto">
          <a:xfrm>
            <a:off x="3275856" y="5661248"/>
            <a:ext cx="51309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pt-BR" sz="1050" dirty="0"/>
              <a:t>Fonte: </a:t>
            </a:r>
            <a:r>
              <a:rPr lang="pt-BR" sz="1050" u="sng" dirty="0">
                <a:hlinkClick r:id="rId3"/>
              </a:rPr>
              <a:t>ht</a:t>
            </a:r>
            <a:r>
              <a:rPr lang="pt-BR" sz="1050" dirty="0">
                <a:hlinkClick r:id="rId3"/>
              </a:rPr>
              <a:t>tp://www.tjmt.jus.br/noticias/35863#.WX6FZbZv </a:t>
            </a:r>
            <a:r>
              <a:rPr lang="pt-BR" sz="1050" dirty="0" smtClean="0">
                <a:hlinkClick r:id="rId3"/>
              </a:rPr>
              <a:t>IU</a:t>
            </a:r>
            <a:r>
              <a:rPr lang="pt-BR" sz="1050" dirty="0" smtClean="0"/>
              <a:t>  </a:t>
            </a:r>
            <a:r>
              <a:rPr lang="pt-BR" sz="1050" dirty="0"/>
              <a:t>acesso em 30/05/19</a:t>
            </a:r>
          </a:p>
        </p:txBody>
      </p:sp>
    </p:spTree>
    <p:extLst>
      <p:ext uri="{BB962C8B-B14F-4D97-AF65-F5344CB8AC3E}">
        <p14:creationId xmlns:p14="http://schemas.microsoft.com/office/powerpoint/2010/main" val="3526819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3879</TotalTime>
  <Words>4183</Words>
  <Application>Microsoft Office PowerPoint</Application>
  <PresentationFormat>Apresentação na tela (4:3)</PresentationFormat>
  <Paragraphs>292</Paragraphs>
  <Slides>73</Slides>
  <Notes>6</Notes>
  <HiddenSlides>1</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73</vt:i4>
      </vt:variant>
    </vt:vector>
  </HeadingPairs>
  <TitlesOfParts>
    <vt:vector size="86" baseType="lpstr">
      <vt:lpstr>Gungsuh</vt:lpstr>
      <vt:lpstr>Malgun Gothic</vt:lpstr>
      <vt:lpstr>MS PGothic</vt:lpstr>
      <vt:lpstr>Arial</vt:lpstr>
      <vt:lpstr>Arial Black</vt:lpstr>
      <vt:lpstr>Calibri</vt:lpstr>
      <vt:lpstr>Century Gothic</vt:lpstr>
      <vt:lpstr>Times New Roman</vt:lpstr>
      <vt:lpstr>Wingdings</vt:lpstr>
      <vt:lpstr>Wingdings 2</vt:lpstr>
      <vt:lpstr>Wingdings 3</vt:lpstr>
      <vt:lpstr>ヒラギノ角ゴ Pro W3</vt:lpstr>
      <vt:lpstr>Tema do Office</vt:lpstr>
      <vt:lpstr>Apresentação do PowerPoint</vt:lpstr>
      <vt:lpstr>Regularização Fundiária de Imóveis Rurais na  Lei 13.465/17</vt:lpstr>
      <vt:lpstr> </vt:lpstr>
      <vt:lpstr>Apresentação do PowerPoint</vt:lpstr>
      <vt:lpstr>Mato Grosso</vt:lpstr>
      <vt:lpstr>Apresentação do PowerPoint</vt:lpstr>
      <vt:lpstr> REGULARIZAÇÃO FUNDIÁRIA RURAL Arts. 1º ao 7º da Lei 13.465/17- Regulamentada pelos Decretos 9.309/9.311/18  </vt:lpstr>
      <vt:lpstr>EXEMPLO DE ÁREA INEXISTENTE-  MATRICULADO NO SRI –TANGARÁ SERRA- CERTIDÃO POR NOSSO OFICIAL DE JUSTIÇA DÉCIO </vt:lpstr>
      <vt:lpstr>A AVERBAÇÃO DE CERTIFICAÇÃO DE GEORREFERENCIAMENTO PARA TÍTULOS DESLOCADOS </vt:lpstr>
      <vt:lpstr>Apresentação do PowerPoint</vt:lpstr>
      <vt:lpstr>CPI DAS TERRAS PÚBLICAS DA AMAZÔNIA</vt:lpstr>
      <vt:lpstr>POR QUE É QUASE IMPOSSÍVEL REGULARIZAR  O QUE ESTA NA INFORMALIDADE ?</vt:lpstr>
      <vt:lpstr>CARTA DE BRASÍLIA -  ACÓRDÃO 1.942 DO  TCU/2015</vt:lpstr>
      <vt:lpstr>Apresentação do PowerPoint</vt:lpstr>
      <vt:lpstr>RUMOS DA POLITICA NACIONAL DE REGULARIZAÇÃO  FUNDIÁRIA</vt:lpstr>
      <vt:lpstr>GTRPNRF – MINISTÉRIO DAS CIDADES  PORTARIA 326, DE 18/07/2016, PRORROGADA PELA PORTARIA 569 DE 05/12</vt:lpstr>
      <vt:lpstr>Apresentação do PowerPoint</vt:lpstr>
      <vt:lpstr>COOPERAÇÃO TÉCNICA PARA AÇÕES DE REGULARIZAÇÃO FUNDIÁRIA ENTRE INCRA, ESTADO DE MT, ANOREG-MT, CONSÓRCIOS MUNICIPAIS , TJMT ENTRE OUTROS OBJETIVANDO ATENDER ASSENTAMENTOS RURAIS, GLEBAS DO ESTADO E UNIÃO NO ESTADO DE MT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LIMITAÇÃO PARA ALIENAÇÃO DE TERRAS PÚBLICAS - AUTORIZAÇÃO DO SENADO DA REPÚBLICA: </vt:lpstr>
      <vt:lpstr>Apresentação do PowerPoint</vt:lpstr>
      <vt:lpstr>Apresentação do PowerPoint</vt:lpstr>
      <vt:lpstr> FATOR DE INSEGURANÇA JURÍDICA NAS TRANSAÇÕES IMOBILIÁRIAS REALIZADAS  </vt:lpstr>
      <vt:lpstr>Apresentação do PowerPoint</vt:lpstr>
      <vt:lpstr>STF JULGA, EM 15/03/12 - CAUSA MAIS ANTIGA NA CORTE E MANTÉM VALIDADE DE ALIENAÇÃO DE TERRAS EM MT</vt:lpstr>
      <vt:lpstr>EMENTA: ATO ADMINISTRATIVO.  TERRAS PÚBLICAS ESTADUAIS. CONCESSÃO DE DOMÍNIO PARA FINS DE COLONIZAÇÃO</vt:lpstr>
      <vt:lpstr>TÍTULO DE PROPRIEDADE EM RO  EXPEDIDO PELO EXTINTO  MDA</vt:lpstr>
      <vt:lpstr>SENTENÇA - JUÍZA FEDERAL - NULIDADE DE TÍTULOS</vt:lpstr>
      <vt:lpstr>ÁREA DE FRONTEIRA E ÁREA À MARGEM DAS BRS</vt:lpstr>
      <vt:lpstr>Apresentação do PowerPoint</vt:lpstr>
      <vt:lpstr>REGISTRO E O CADASTRO RURAL</vt:lpstr>
      <vt:lpstr>       XXI CONGRESSO DE DIREITO REGISTRAL  EM CARTAGENA – COLÔMBIA- 2018</vt:lpstr>
      <vt:lpstr>SEGURANÇA JURÍDICA - CADASTRO</vt:lpstr>
      <vt:lpstr>Apresentação do PowerPoint</vt:lpstr>
      <vt:lpstr>Apresentação do PowerPoint</vt:lpstr>
      <vt:lpstr>Apresentação do PowerPoint</vt:lpstr>
      <vt:lpstr>Apresentação do PowerPoint</vt:lpstr>
      <vt:lpstr> O CADASTRO MULTIFINALITÁRIO- JÜRGEN PHILIPS PROFESSOR DE CIENCIAS GEODÉSICAS NA  UNIVERSIDADE FEDERAL DE SANTA CATARINA - FLORIANÓPOLIS </vt:lpstr>
      <vt:lpstr>Apresentação do PowerPoint</vt:lpstr>
      <vt:lpstr>Apresentação do PowerPoint</vt:lpstr>
      <vt:lpstr>Apresentação do PowerPoint</vt:lpstr>
      <vt:lpstr>Apresentação do PowerPoint</vt:lpstr>
      <vt:lpstr>PROJETO DE LEI N° 008/2017-LE DE 23 DE OUTUBRO DE 2017. </vt:lpstr>
      <vt:lpstr>Apresentação do PowerPoint</vt:lpstr>
      <vt:lpstr>Apresentação do PowerPoint</vt:lpstr>
      <vt:lpstr>MATO GROSSO: EXEMPLOS E REALIDADE</vt:lpstr>
      <vt:lpstr>     PROJETO TERRA A LIMPO – MATO GROSSO</vt:lpstr>
      <vt:lpstr>Terra a Limpo</vt:lpstr>
      <vt:lpstr> PROJETO UNICAMP  PROJETO PILOTO “FIT FOR PURPOSE” NO ESTADO DO MATO GROSSO .  </vt:lpstr>
      <vt:lpstr>Apresentação do PowerPoint</vt:lpstr>
      <vt:lpstr>PROGRAMA TERRA LEGAL</vt:lpstr>
      <vt:lpstr>PROJETO DE ASSENTAMENTO GUAPIRAMA</vt:lpstr>
      <vt:lpstr>Regularização dominial    USUCAPIÃO EXTRAJUDICIAL</vt:lpstr>
      <vt:lpstr>ESPÉCIES DE USUCAPIÃO</vt:lpstr>
      <vt:lpstr>Apresentação do PowerPoint</vt:lpstr>
      <vt:lpstr> LEGITIMAÇÃO DE TERRAS RURAL – MINAS GERAIS </vt:lpstr>
      <vt:lpstr>EXEMPLO QUE VEM DE RONDONIA </vt:lpstr>
      <vt:lpstr>Apresentação do PowerPoint</vt:lpstr>
      <vt:lpstr>   MINISTERIO DO DESENVOLVIMENTO REGIONAL </vt:lpstr>
      <vt:lpstr>Apresentação do PowerPoint</vt:lpstr>
      <vt:lpstr>Apresentação do PowerPoint</vt:lpstr>
      <vt:lpstr>Parecer da oficiala de registros de imóveis da comarca de santa rosa de viterbo-sp</vt:lpstr>
      <vt:lpstr>Apresentação do PowerPoint</vt:lpstr>
      <vt:lpstr>Apresentação do PowerPoint</vt:lpstr>
      <vt:lpstr>Apresentação do PowerPoint</vt:lpstr>
      <vt:lpstr>CENTRAL ELETRÔNICA DE INFORMAÇÕES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José de Arimatéia Barbosa</cp:lastModifiedBy>
  <cp:revision>96</cp:revision>
  <dcterms:created xsi:type="dcterms:W3CDTF">2016-07-22T14:42:14Z</dcterms:created>
  <dcterms:modified xsi:type="dcterms:W3CDTF">2019-06-21T17:53:26Z</dcterms:modified>
</cp:coreProperties>
</file>