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media/image5.jpg" ContentType="image/jpg"/>
  <Override PartName="/ppt/media/image6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notesMasterIdLst>
    <p:notesMasterId r:id="rId36"/>
  </p:notesMasterIdLst>
  <p:sldIdLst>
    <p:sldId id="801" r:id="rId2"/>
    <p:sldId id="803" r:id="rId3"/>
    <p:sldId id="804" r:id="rId4"/>
    <p:sldId id="374" r:id="rId5"/>
    <p:sldId id="805" r:id="rId6"/>
    <p:sldId id="261" r:id="rId7"/>
    <p:sldId id="806" r:id="rId8"/>
    <p:sldId id="807" r:id="rId9"/>
    <p:sldId id="300" r:id="rId10"/>
    <p:sldId id="808" r:id="rId11"/>
    <p:sldId id="383" r:id="rId12"/>
    <p:sldId id="286" r:id="rId13"/>
    <p:sldId id="799" r:id="rId14"/>
    <p:sldId id="800" r:id="rId15"/>
    <p:sldId id="298" r:id="rId16"/>
    <p:sldId id="809" r:id="rId17"/>
    <p:sldId id="810" r:id="rId18"/>
    <p:sldId id="811" r:id="rId19"/>
    <p:sldId id="812" r:id="rId20"/>
    <p:sldId id="813" r:id="rId21"/>
    <p:sldId id="814" r:id="rId22"/>
    <p:sldId id="815" r:id="rId23"/>
    <p:sldId id="816" r:id="rId24"/>
    <p:sldId id="817" r:id="rId25"/>
    <p:sldId id="306" r:id="rId26"/>
    <p:sldId id="391" r:id="rId27"/>
    <p:sldId id="307" r:id="rId28"/>
    <p:sldId id="378" r:id="rId29"/>
    <p:sldId id="379" r:id="rId30"/>
    <p:sldId id="308" r:id="rId31"/>
    <p:sldId id="802" r:id="rId32"/>
    <p:sldId id="389" r:id="rId33"/>
    <p:sldId id="309" r:id="rId34"/>
    <p:sldId id="312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Estilo com Tema 1 - Ênfas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74"/>
  </p:normalViewPr>
  <p:slideViewPr>
    <p:cSldViewPr>
      <p:cViewPr varScale="1">
        <p:scale>
          <a:sx n="68" d="100"/>
          <a:sy n="68" d="100"/>
        </p:scale>
        <p:origin x="145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8351A3-41CD-451F-A16C-3F46BF4010F9}" type="datetimeFigureOut">
              <a:rPr lang="pt-BR" smtClean="0"/>
              <a:t>22/07/2019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57130D-48EF-42BE-B305-846F5A5749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7888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Title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9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973" y="1964267"/>
            <a:ext cx="5714228" cy="2421464"/>
          </a:xfrm>
        </p:spPr>
        <p:txBody>
          <a:bodyPr anchor="b">
            <a:normAutofit/>
          </a:bodyPr>
          <a:lstStyle>
            <a:lvl1pPr algn="r">
              <a:defRPr sz="4400">
                <a:effectLst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973" y="4385733"/>
            <a:ext cx="5714228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52311" y="5870576"/>
            <a:ext cx="1212173" cy="377825"/>
          </a:xfrm>
        </p:spPr>
        <p:txBody>
          <a:bodyPr/>
          <a:lstStyle/>
          <a:p>
            <a:pPr>
              <a:defRPr/>
            </a:pPr>
            <a:fld id="{048A8C70-1B80-4C34-B39E-875195CBCD57}" type="datetimeFigureOut">
              <a:rPr lang="pt-BR" altLang="en-US" smtClean="0"/>
              <a:pPr>
                <a:defRPr/>
              </a:pPr>
              <a:t>22/07/2019</a:t>
            </a:fld>
            <a:endParaRPr lang="pt-B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973" y="5870576"/>
            <a:ext cx="3932137" cy="377825"/>
          </a:xfrm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0685" y="5870576"/>
            <a:ext cx="417516" cy="377825"/>
          </a:xfrm>
        </p:spPr>
        <p:txBody>
          <a:bodyPr/>
          <a:lstStyle/>
          <a:p>
            <a:fld id="{832ABFB7-20E2-4621-8F2D-6CEECBEBA22C}" type="slidenum">
              <a:rPr lang="pt-BR" altLang="en-US" smtClean="0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337384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32865"/>
            <a:ext cx="7772400" cy="566738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4401" y="932112"/>
            <a:ext cx="685800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/>
            </a:lvl1pPr>
          </a:lstStyle>
          <a:p>
            <a:pPr marL="0" lvl="0" indent="0" algn="ctr">
              <a:buNone/>
            </a:pPr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5299603"/>
            <a:ext cx="77724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8A8C70-1B80-4C34-B39E-875195CBCD57}" type="datetimeFigureOut">
              <a:rPr lang="pt-BR" altLang="en-US" smtClean="0"/>
              <a:pPr>
                <a:defRPr/>
              </a:pPr>
              <a:t>22/07/2019</a:t>
            </a:fld>
            <a:endParaRPr lang="pt-B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BFB7-20E2-4621-8F2D-6CEECBEBA22C}" type="slidenum">
              <a:rPr lang="pt-BR" altLang="en-US" smtClean="0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399456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609602"/>
            <a:ext cx="7772399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4343400"/>
            <a:ext cx="7772399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8A8C70-1B80-4C34-B39E-875195CBCD57}" type="datetimeFigureOut">
              <a:rPr lang="pt-BR" altLang="en-US" smtClean="0"/>
              <a:pPr>
                <a:defRPr/>
              </a:pPr>
              <a:t>22/07/2019</a:t>
            </a:fld>
            <a:endParaRPr lang="pt-B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BFB7-20E2-4621-8F2D-6CEECBEBA22C}" type="slidenum">
              <a:rPr lang="pt-BR" altLang="en-US" smtClean="0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955599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88671" y="3352800"/>
            <a:ext cx="6876133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266" y="4343400"/>
            <a:ext cx="77724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8A8C70-1B80-4C34-B39E-875195CBCD57}" type="datetimeFigureOut">
              <a:rPr lang="pt-BR" altLang="en-US" smtClean="0"/>
              <a:pPr>
                <a:defRPr/>
              </a:pPr>
              <a:t>22/07/2019</a:t>
            </a:fld>
            <a:endParaRPr lang="pt-B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BFB7-20E2-4621-8F2D-6CEECBEBA22C}" type="slidenum">
              <a:rPr lang="pt-BR" altLang="en-US" smtClean="0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4411211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291648"/>
            <a:ext cx="7772401" cy="1468800"/>
          </a:xfrm>
        </p:spPr>
        <p:txBody>
          <a:bodyPr anchor="b">
            <a:normAutofit/>
          </a:bodyPr>
          <a:lstStyle>
            <a:lvl1pPr algn="l">
              <a:defRPr sz="2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60448"/>
            <a:ext cx="7772402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8A8C70-1B80-4C34-B39E-875195CBCD57}" type="datetimeFigureOut">
              <a:rPr lang="pt-BR" altLang="en-US" smtClean="0"/>
              <a:pPr>
                <a:defRPr/>
              </a:pPr>
              <a:t>22/07/2019</a:t>
            </a:fld>
            <a:endParaRPr lang="pt-B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BFB7-20E2-4621-8F2D-6CEECBEBA22C}" type="slidenum">
              <a:rPr lang="pt-BR" altLang="en-US" smtClean="0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1960058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3886200"/>
            <a:ext cx="7772401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75200"/>
            <a:ext cx="7772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8A8C70-1B80-4C34-B39E-875195CBCD57}" type="datetimeFigureOut">
              <a:rPr lang="pt-BR" altLang="en-US" smtClean="0"/>
              <a:pPr>
                <a:defRPr/>
              </a:pPr>
              <a:t>22/07/2019</a:t>
            </a:fld>
            <a:endParaRPr lang="pt-B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BFB7-20E2-4621-8F2D-6CEECBEBA22C}" type="slidenum">
              <a:rPr lang="pt-BR" altLang="en-US" smtClean="0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5792969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40" y="609602"/>
            <a:ext cx="7772401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440" y="3505200"/>
            <a:ext cx="777240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439" y="4343400"/>
            <a:ext cx="777240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8A8C70-1B80-4C34-B39E-875195CBCD57}" type="datetimeFigureOut">
              <a:rPr lang="pt-BR" altLang="en-US" smtClean="0"/>
              <a:pPr>
                <a:defRPr/>
              </a:pPr>
              <a:t>22/07/2019</a:t>
            </a:fld>
            <a:endParaRPr lang="pt-B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BFB7-20E2-4621-8F2D-6CEECBEBA22C}" type="slidenum">
              <a:rPr lang="pt-BR" altLang="en-US" smtClean="0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8891850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8A8C70-1B80-4C34-B39E-875195CBCD57}" type="datetimeFigureOut">
              <a:rPr lang="pt-BR" altLang="en-US" smtClean="0"/>
              <a:pPr>
                <a:defRPr/>
              </a:pPr>
              <a:t>22/07/2019</a:t>
            </a:fld>
            <a:endParaRPr lang="pt-B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BFB7-20E2-4621-8F2D-6CEECBEBA22C}" type="slidenum">
              <a:rPr lang="pt-BR" altLang="en-US" smtClean="0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8194233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2978" y="609600"/>
            <a:ext cx="1676621" cy="5181601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990184" cy="5181600"/>
          </a:xfrm>
        </p:spPr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8A8C70-1B80-4C34-B39E-875195CBCD57}" type="datetimeFigureOut">
              <a:rPr lang="pt-BR" altLang="en-US" smtClean="0"/>
              <a:pPr>
                <a:defRPr/>
              </a:pPr>
              <a:t>22/07/2019</a:t>
            </a:fld>
            <a:endParaRPr lang="pt-B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BFB7-20E2-4621-8F2D-6CEECBEBA22C}" type="slidenum">
              <a:rPr lang="pt-BR" altLang="en-US" smtClean="0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418470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8A8C70-1B80-4C34-B39E-875195CBCD57}" type="datetimeFigureOut">
              <a:rPr lang="pt-BR" altLang="en-US" smtClean="0"/>
              <a:pPr>
                <a:defRPr/>
              </a:pPr>
              <a:t>22/07/2019</a:t>
            </a:fld>
            <a:endParaRPr lang="pt-B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BFB7-20E2-4621-8F2D-6CEECBEBA22C}" type="slidenum">
              <a:rPr lang="pt-BR" altLang="en-US" smtClean="0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776538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08581"/>
            <a:ext cx="77724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4777381"/>
            <a:ext cx="777240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0E842D-90AF-4758-AD90-3B6CFDE2941F}" type="datetimeFigureOut">
              <a:rPr lang="pt-BR" altLang="en-US" smtClean="0"/>
              <a:pPr>
                <a:defRPr/>
              </a:pPr>
              <a:t>22/07/2019</a:t>
            </a:fld>
            <a:endParaRPr lang="pt-B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00494-B34D-4320-80CC-A1318576CF76}" type="slidenum">
              <a:rPr lang="pt-BR" altLang="en-US" smtClean="0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682775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142068"/>
            <a:ext cx="3813048" cy="3649134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553" y="2142068"/>
            <a:ext cx="3813048" cy="3649133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5DA9D7-0518-4D0C-AEC9-6CF1D55FD568}" type="datetimeFigureOut">
              <a:rPr lang="pt-BR" altLang="en-US" smtClean="0"/>
              <a:pPr>
                <a:defRPr/>
              </a:pPr>
              <a:t>22/07/2019</a:t>
            </a:fld>
            <a:endParaRPr lang="pt-B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5407-3891-4CC6-A89E-BFA654234263}" type="slidenum">
              <a:rPr lang="pt-BR" altLang="en-US" smtClean="0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063289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480" y="2218267"/>
            <a:ext cx="354060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1120" y="2218267"/>
            <a:ext cx="35184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6552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29496C-E080-41EC-BF1C-CDD849CD1EC0}" type="datetimeFigureOut">
              <a:rPr lang="pt-BR" altLang="en-US" smtClean="0"/>
              <a:pPr>
                <a:defRPr/>
              </a:pPr>
              <a:t>22/07/2019</a:t>
            </a:fld>
            <a:endParaRPr lang="pt-B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BE710-D5D0-4FAC-92A6-3190BEC929FE}" type="slidenum">
              <a:rPr lang="pt-BR" altLang="en-US" smtClean="0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4161174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09601"/>
            <a:ext cx="7772400" cy="145626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8A8C70-1B80-4C34-B39E-875195CBCD57}" type="datetimeFigureOut">
              <a:rPr lang="pt-BR" altLang="en-US" smtClean="0"/>
              <a:pPr>
                <a:defRPr/>
              </a:pPr>
              <a:t>22/07/2019</a:t>
            </a:fld>
            <a:endParaRPr lang="pt-B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BFB7-20E2-4621-8F2D-6CEECBEBA22C}" type="slidenum">
              <a:rPr lang="pt-BR" altLang="en-US" smtClean="0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4108908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8A8C70-1B80-4C34-B39E-875195CBCD57}" type="datetimeFigureOut">
              <a:rPr lang="pt-BR" altLang="en-US" smtClean="0"/>
              <a:pPr>
                <a:defRPr/>
              </a:pPr>
              <a:t>22/07/2019</a:t>
            </a:fld>
            <a:endParaRPr lang="pt-B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BFB7-20E2-4621-8F2D-6CEECBEBA22C}" type="slidenum">
              <a:rPr lang="pt-BR" altLang="en-US" smtClean="0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96885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18" y="1557868"/>
            <a:ext cx="2862910" cy="1439332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144" y="609601"/>
            <a:ext cx="4627975" cy="5181600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718" y="2997200"/>
            <a:ext cx="2862910" cy="184573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16B5A5-DF50-4C22-AD06-F2C406F2100A}" type="datetimeFigureOut">
              <a:rPr lang="pt-BR" altLang="en-US" smtClean="0"/>
              <a:pPr>
                <a:defRPr/>
              </a:pPr>
              <a:t>22/07/2019</a:t>
            </a:fld>
            <a:endParaRPr lang="pt-B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5421F-24AF-4A65-9F1A-B8FA9B15B302}" type="slidenum">
              <a:rPr lang="pt-BR" altLang="en-US" smtClean="0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133814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28" y="1735672"/>
            <a:ext cx="4097204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29200" y="914400"/>
            <a:ext cx="3200400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 dirty="0"/>
            </a:lvl1pPr>
          </a:lstStyle>
          <a:p>
            <a:pPr marL="0" lvl="0" indent="0" algn="ctr">
              <a:buNone/>
            </a:pPr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128" y="3107272"/>
            <a:ext cx="409720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020089-F652-4858-8029-A22850C4E219}" type="datetimeFigureOut">
              <a:rPr lang="pt-BR" altLang="en-US" smtClean="0"/>
              <a:pPr>
                <a:defRPr/>
              </a:pPr>
              <a:t>22/07/2019</a:t>
            </a:fld>
            <a:endParaRPr lang="pt-B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7F00A-E924-41CD-9664-203956CB210C}" type="slidenum">
              <a:rPr lang="pt-BR" altLang="en-US" smtClean="0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28319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42068"/>
            <a:ext cx="7772400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048A8C70-1B80-4C34-B39E-875195CBCD57}" type="datetimeFigureOut">
              <a:rPr lang="pt-BR" altLang="en-US" smtClean="0"/>
              <a:pPr>
                <a:defRPr/>
              </a:pPr>
              <a:t>22/07/2019</a:t>
            </a:fld>
            <a:endParaRPr lang="pt-B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32ABFB7-20E2-4621-8F2D-6CEECBEBA22C}" type="slidenum">
              <a:rPr lang="pt-BR" altLang="en-US" smtClean="0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3649045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foescola.com/direito/posse-detencao-e-propriedade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vernoaberto.cgu.gov.br/no-brasil/comite-interministerial" TargetMode="External"/><Relationship Id="rId2" Type="http://schemas.openxmlformats.org/officeDocument/2006/relationships/hyperlink" Target="http://www.governoaberto.cgu.gov.br/noticias/2018/confira-os-4-temas-priorizados-pela-sociedade-para-compor-o-4o-plano-de-acao-do-brasil-na-ogp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overnoaberto.cgu.gov.br/no-brasil/grupo-de-trabalho-da-sociedade-civil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rtorioruibarbosa.com.br/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idades.gov.br/ultimas-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E6D920-156B-4A0B-BB7D-D88F3DB7E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5589240"/>
            <a:ext cx="7772400" cy="1456267"/>
          </a:xfrm>
        </p:spPr>
        <p:txBody>
          <a:bodyPr>
            <a:normAutofit/>
          </a:bodyPr>
          <a:lstStyle/>
          <a:p>
            <a:r>
              <a:rPr lang="pt-BR" b="1" dirty="0">
                <a:latin typeface="Aharoni" panose="02010803020104030203" pitchFamily="2" charset="-79"/>
                <a:cs typeface="Aharoni" panose="02010803020104030203" pitchFamily="2" charset="-79"/>
              </a:rPr>
              <a:t>Ações proativas sobre regularização dominial rural</a:t>
            </a:r>
            <a:br>
              <a:rPr lang="pt-BR" b="1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endParaRPr lang="pt-BR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821257E-C956-4437-B7F5-9761F92F51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49" y="-27384"/>
            <a:ext cx="7691302" cy="53640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53729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1B1FB7-809E-4FF7-90A8-9AEAF4DA3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032" y="-259515"/>
            <a:ext cx="7772400" cy="1456267"/>
          </a:xfrm>
        </p:spPr>
        <p:txBody>
          <a:bodyPr/>
          <a:lstStyle/>
          <a:p>
            <a:r>
              <a:rPr lang="pt-BR" b="1" dirty="0">
                <a:latin typeface="Aharoni" panose="02010803020104030203" pitchFamily="2" charset="-79"/>
                <a:cs typeface="Aharoni" panose="02010803020104030203" pitchFamily="2" charset="-79"/>
              </a:rPr>
              <a:t>AÇÕES PROATIVAS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C04CF821-5278-4FFC-9EDE-248C7F41E1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7340" y="861358"/>
            <a:ext cx="7167028" cy="5906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2401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89" y="1196752"/>
            <a:ext cx="8565622" cy="5105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7057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251520" y="1268760"/>
            <a:ext cx="8640960" cy="40011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pt-BR" sz="2000" b="1" dirty="0">
                <a:ea typeface="Gungsuh" panose="02030600000101010101" pitchFamily="18" charset="-127"/>
              </a:rPr>
              <a:t>REDE DE GESTÃO INTEGRADA DE INFORMAÇÕES TERRITORIAIS</a:t>
            </a:r>
          </a:p>
        </p:txBody>
      </p:sp>
      <p:sp>
        <p:nvSpPr>
          <p:cNvPr id="4" name="Espaço Reservado para Conteúdo 7"/>
          <p:cNvSpPr>
            <a:spLocks noGrp="1"/>
          </p:cNvSpPr>
          <p:nvPr>
            <p:ph idx="1"/>
          </p:nvPr>
        </p:nvSpPr>
        <p:spPr>
          <a:xfrm>
            <a:off x="248937" y="2204864"/>
            <a:ext cx="5619207" cy="3888432"/>
          </a:xfrm>
          <a:prstGeom prst="rect">
            <a:avLst/>
          </a:prstGeo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pt-BR" alt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SINTER -  Sistema Nacional de Gestão de Informações Territoriais;</a:t>
            </a:r>
          </a:p>
          <a:p>
            <a:pPr algn="just">
              <a:lnSpc>
                <a:spcPct val="90000"/>
              </a:lnSpc>
            </a:pPr>
            <a:r>
              <a:rPr lang="pt-BR" alt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Banco de dados espaciais, equivalente ao livro 2 RGI, produzido pelos Serviços de Registros Públicos- DIREITOS REAIS= REGISTRO JURÍDICO;</a:t>
            </a:r>
          </a:p>
          <a:p>
            <a:pPr algn="just">
              <a:lnSpc>
                <a:spcPct val="90000"/>
              </a:lnSpc>
            </a:pPr>
            <a:r>
              <a:rPr lang="pt-BR" alt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Criar um cadastro </a:t>
            </a:r>
            <a:r>
              <a:rPr lang="pt-BR" altLang="pt-B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multifinalitário</a:t>
            </a:r>
            <a:r>
              <a:rPr lang="pt-BR" alt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no país- CADASTRO FISCAL;</a:t>
            </a:r>
          </a:p>
          <a:p>
            <a:pPr algn="just">
              <a:lnSpc>
                <a:spcPct val="90000"/>
              </a:lnSpc>
            </a:pPr>
            <a:r>
              <a:rPr lang="pt-BR" alt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Fluxos de dados cadastrais de imóveis urbanos e rurais, produzidos pela União(CNIR) e Municípios (CTM</a:t>
            </a:r>
            <a:r>
              <a:rPr lang="ja-JP" alt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pt-BR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S- Cadastros Territoriais </a:t>
            </a:r>
            <a:r>
              <a:rPr lang="pt-BR" altLang="ja-JP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Multifinalitários</a:t>
            </a:r>
            <a:r>
              <a:rPr lang="pt-BR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  <a:endParaRPr lang="pt-BR" alt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2" t="2544" r="9521" b="2065"/>
          <a:stretch>
            <a:fillRect/>
          </a:stretch>
        </p:blipFill>
        <p:spPr bwMode="auto">
          <a:xfrm>
            <a:off x="6196795" y="1988840"/>
            <a:ext cx="2592288" cy="3944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94940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D07D30-1E36-4496-A659-FC8B34308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3" name="Título 1">
            <a:extLst>
              <a:ext uri="{FF2B5EF4-FFF2-40B4-BE49-F238E27FC236}">
                <a16:creationId xmlns:a16="http://schemas.microsoft.com/office/drawing/2014/main" id="{1C3458E7-E92B-49F2-A4E0-0BAA217AB63B}"/>
              </a:ext>
            </a:extLst>
          </p:cNvPr>
          <p:cNvSpPr txBox="1">
            <a:spLocks/>
          </p:cNvSpPr>
          <p:nvPr/>
        </p:nvSpPr>
        <p:spPr>
          <a:xfrm>
            <a:off x="432666" y="409249"/>
            <a:ext cx="2411142" cy="860815"/>
          </a:xfrm>
          <a:prstGeom prst="rect">
            <a:avLst/>
          </a:prstGeom>
          <a:solidFill>
            <a:schemeClr val="bg1"/>
          </a:solidFill>
          <a:ln w="57150">
            <a:solidFill>
              <a:srgbClr val="000066"/>
            </a:solidFill>
          </a:ln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pt-BR" sz="2000" b="1" dirty="0">
                <a:latin typeface="Arial" pitchFamily="34" charset="0"/>
                <a:cs typeface="Arial" pitchFamily="34" charset="0"/>
              </a:rPr>
              <a:t>matrículas rurais</a:t>
            </a:r>
          </a:p>
        </p:txBody>
      </p:sp>
      <p:sp>
        <p:nvSpPr>
          <p:cNvPr id="25" name="Pentágono 4">
            <a:extLst>
              <a:ext uri="{FF2B5EF4-FFF2-40B4-BE49-F238E27FC236}">
                <a16:creationId xmlns:a16="http://schemas.microsoft.com/office/drawing/2014/main" id="{97F50690-781D-40EC-9AFC-98553F2EB6B9}"/>
              </a:ext>
            </a:extLst>
          </p:cNvPr>
          <p:cNvSpPr/>
          <p:nvPr/>
        </p:nvSpPr>
        <p:spPr>
          <a:xfrm>
            <a:off x="4186488" y="435833"/>
            <a:ext cx="817560" cy="484061"/>
          </a:xfrm>
          <a:prstGeom prst="homePlat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>
                <a:solidFill>
                  <a:schemeClr val="bg1"/>
                </a:solidFill>
                <a:latin typeface="Arial Black" panose="020B0A04020102020204" pitchFamily="34" charset="0"/>
              </a:rPr>
              <a:t>711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61DA4628-FE02-4523-9396-9CAEF76778AD}"/>
              </a:ext>
            </a:extLst>
          </p:cNvPr>
          <p:cNvSpPr txBox="1"/>
          <p:nvPr/>
        </p:nvSpPr>
        <p:spPr>
          <a:xfrm>
            <a:off x="5519291" y="355692"/>
            <a:ext cx="3363480" cy="646331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b="1" dirty="0">
                <a:solidFill>
                  <a:schemeClr val="bg1"/>
                </a:solidFill>
              </a:rPr>
              <a:t>MATRÍCULAS ATIVAS NO SERVIÇO DE REGISTRO DE IMÓVEIS</a:t>
            </a:r>
          </a:p>
        </p:txBody>
      </p:sp>
      <p:sp>
        <p:nvSpPr>
          <p:cNvPr id="33" name="Pentágono 8">
            <a:extLst>
              <a:ext uri="{FF2B5EF4-FFF2-40B4-BE49-F238E27FC236}">
                <a16:creationId xmlns:a16="http://schemas.microsoft.com/office/drawing/2014/main" id="{5DE1F3B9-8A2A-4C44-A577-44D1292A7326}"/>
              </a:ext>
            </a:extLst>
          </p:cNvPr>
          <p:cNvSpPr/>
          <p:nvPr/>
        </p:nvSpPr>
        <p:spPr>
          <a:xfrm>
            <a:off x="3503285" y="1402620"/>
            <a:ext cx="1569565" cy="484061"/>
          </a:xfrm>
          <a:prstGeom prst="homePlat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>
                <a:solidFill>
                  <a:schemeClr val="bg1"/>
                </a:solidFill>
                <a:latin typeface="Arial Black" panose="020B0A04020102020204" pitchFamily="34" charset="0"/>
              </a:rPr>
              <a:t>469 - </a:t>
            </a:r>
            <a:r>
              <a:rPr lang="pt-BR" sz="1400" b="1" dirty="0">
                <a:solidFill>
                  <a:schemeClr val="bg1"/>
                </a:solidFill>
                <a:latin typeface="Arial Black" panose="020B0A04020102020204" pitchFamily="34" charset="0"/>
              </a:rPr>
              <a:t>(65,96%)</a:t>
            </a: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B596749D-E706-4E18-A213-1B26C61DDA50}"/>
              </a:ext>
            </a:extLst>
          </p:cNvPr>
          <p:cNvSpPr txBox="1"/>
          <p:nvPr/>
        </p:nvSpPr>
        <p:spPr>
          <a:xfrm>
            <a:off x="5548745" y="1193502"/>
            <a:ext cx="3363480" cy="923330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b="1" dirty="0">
                <a:solidFill>
                  <a:schemeClr val="bg1"/>
                </a:solidFill>
                <a:cs typeface="Arial" pitchFamily="34" charset="0"/>
              </a:rPr>
              <a:t>CERTIFICAÇÕES DE GEORREFERENCIAMENTOS AVERBADOS - </a:t>
            </a:r>
            <a:r>
              <a:rPr lang="pt-BR" sz="1400" b="1" dirty="0">
                <a:solidFill>
                  <a:srgbClr val="FF0000"/>
                </a:solidFill>
                <a:cs typeface="Arial" pitchFamily="34" charset="0"/>
              </a:rPr>
              <a:t>425.961,3414ha</a:t>
            </a:r>
            <a:endParaRPr lang="pt-BR" sz="1400" dirty="0">
              <a:solidFill>
                <a:srgbClr val="FF0000"/>
              </a:solidFill>
            </a:endParaRPr>
          </a:p>
        </p:txBody>
      </p:sp>
      <p:sp>
        <p:nvSpPr>
          <p:cNvPr id="36" name="Pentágono 13">
            <a:extLst>
              <a:ext uri="{FF2B5EF4-FFF2-40B4-BE49-F238E27FC236}">
                <a16:creationId xmlns:a16="http://schemas.microsoft.com/office/drawing/2014/main" id="{1CDE0657-D4FD-48CF-A1F2-DFC73B436152}"/>
              </a:ext>
            </a:extLst>
          </p:cNvPr>
          <p:cNvSpPr/>
          <p:nvPr/>
        </p:nvSpPr>
        <p:spPr>
          <a:xfrm>
            <a:off x="4204023" y="4439508"/>
            <a:ext cx="818796" cy="484061"/>
          </a:xfrm>
          <a:prstGeom prst="homePlat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>
                <a:solidFill>
                  <a:schemeClr val="bg1"/>
                </a:solidFill>
                <a:latin typeface="Arial Black" panose="020B0A04020102020204" pitchFamily="34" charset="0"/>
              </a:rPr>
              <a:t>01</a:t>
            </a: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09300922-6D52-49BB-93B4-8A0CA144213D}"/>
              </a:ext>
            </a:extLst>
          </p:cNvPr>
          <p:cNvSpPr txBox="1"/>
          <p:nvPr/>
        </p:nvSpPr>
        <p:spPr>
          <a:xfrm>
            <a:off x="5683544" y="4439508"/>
            <a:ext cx="3342265" cy="400110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000" b="1" dirty="0">
                <a:solidFill>
                  <a:schemeClr val="bg1"/>
                </a:solidFill>
              </a:rPr>
              <a:t>ÁREA INDÍGENA - </a:t>
            </a:r>
            <a:r>
              <a:rPr lang="pt-BR" sz="1400" b="1" dirty="0">
                <a:solidFill>
                  <a:srgbClr val="FF0000"/>
                </a:solidFill>
              </a:rPr>
              <a:t>278.600,4100ha</a:t>
            </a:r>
          </a:p>
        </p:txBody>
      </p:sp>
      <p:sp>
        <p:nvSpPr>
          <p:cNvPr id="38" name="Pentágono 23">
            <a:extLst>
              <a:ext uri="{FF2B5EF4-FFF2-40B4-BE49-F238E27FC236}">
                <a16:creationId xmlns:a16="http://schemas.microsoft.com/office/drawing/2014/main" id="{6354FC7B-93E0-4597-B070-3CB35740B1C6}"/>
              </a:ext>
            </a:extLst>
          </p:cNvPr>
          <p:cNvSpPr/>
          <p:nvPr/>
        </p:nvSpPr>
        <p:spPr>
          <a:xfrm>
            <a:off x="4194426" y="5079270"/>
            <a:ext cx="817559" cy="484061"/>
          </a:xfrm>
          <a:prstGeom prst="homePlat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>
                <a:solidFill>
                  <a:schemeClr val="bg1"/>
                </a:solidFill>
                <a:latin typeface="Arial Black" panose="020B0A04020102020204" pitchFamily="34" charset="0"/>
              </a:rPr>
              <a:t>04</a:t>
            </a:r>
          </a:p>
        </p:txBody>
      </p:sp>
      <p:sp>
        <p:nvSpPr>
          <p:cNvPr id="39" name="Pentágono 25">
            <a:extLst>
              <a:ext uri="{FF2B5EF4-FFF2-40B4-BE49-F238E27FC236}">
                <a16:creationId xmlns:a16="http://schemas.microsoft.com/office/drawing/2014/main" id="{AB384238-FD0E-4914-991E-3A5FE3D262AD}"/>
              </a:ext>
            </a:extLst>
          </p:cNvPr>
          <p:cNvSpPr/>
          <p:nvPr/>
        </p:nvSpPr>
        <p:spPr>
          <a:xfrm>
            <a:off x="4211960" y="5977795"/>
            <a:ext cx="818796" cy="484061"/>
          </a:xfrm>
          <a:prstGeom prst="homePlat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>
                <a:solidFill>
                  <a:schemeClr val="bg1"/>
                </a:solidFill>
                <a:latin typeface="Arial Black" panose="020B0A04020102020204" pitchFamily="34" charset="0"/>
              </a:rPr>
              <a:t>10</a:t>
            </a: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7B518802-3928-4FE9-B600-5A6C59606BA3}"/>
              </a:ext>
            </a:extLst>
          </p:cNvPr>
          <p:cNvSpPr txBox="1"/>
          <p:nvPr/>
        </p:nvSpPr>
        <p:spPr>
          <a:xfrm>
            <a:off x="5794207" y="4976481"/>
            <a:ext cx="2812781" cy="58477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1600" b="1" dirty="0">
                <a:solidFill>
                  <a:schemeClr val="bg1"/>
                </a:solidFill>
              </a:rPr>
              <a:t>ÁREA ARRECADADA PELO INTERMAT</a:t>
            </a:r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F2493975-FEC2-435A-AFF9-D09ED240B870}"/>
              </a:ext>
            </a:extLst>
          </p:cNvPr>
          <p:cNvSpPr txBox="1"/>
          <p:nvPr/>
        </p:nvSpPr>
        <p:spPr>
          <a:xfrm>
            <a:off x="5634329" y="5625896"/>
            <a:ext cx="3440694" cy="1138773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1400" b="1" dirty="0">
                <a:solidFill>
                  <a:schemeClr val="bg1"/>
                </a:solidFill>
                <a:cs typeface="Arial" pitchFamily="34" charset="0"/>
              </a:rPr>
              <a:t>TÍTULOS DESLOCADOS - REGULARIZADOS MEDIANTE AVERBAÇÃO DE GEORREFERENCIAMENTO  NAS RESPECTIVAS MATRÍCULAS -   </a:t>
            </a:r>
            <a:r>
              <a:rPr lang="pt-BR" sz="1200" b="1" dirty="0">
                <a:solidFill>
                  <a:schemeClr val="bg1"/>
                </a:solidFill>
                <a:cs typeface="Arial" pitchFamily="34" charset="0"/>
              </a:rPr>
              <a:t>*PROV. 040/16 CGJ MT</a:t>
            </a:r>
          </a:p>
        </p:txBody>
      </p:sp>
      <p:pic>
        <p:nvPicPr>
          <p:cNvPr id="42" name="Picture 3">
            <a:extLst>
              <a:ext uri="{FF2B5EF4-FFF2-40B4-BE49-F238E27FC236}">
                <a16:creationId xmlns:a16="http://schemas.microsoft.com/office/drawing/2014/main" id="{0D1F0F6F-2AC4-4795-9759-F116D7790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7012" y="1644650"/>
            <a:ext cx="2722664" cy="4053388"/>
          </a:xfrm>
          <a:prstGeom prst="rect">
            <a:avLst/>
          </a:prstGeom>
          <a:noFill/>
          <a:ln w="57150">
            <a:solidFill>
              <a:schemeClr val="bg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CaixaDeTexto 1">
            <a:extLst>
              <a:ext uri="{FF2B5EF4-FFF2-40B4-BE49-F238E27FC236}">
                <a16:creationId xmlns:a16="http://schemas.microsoft.com/office/drawing/2014/main" id="{F3162D2F-D5D1-4A7B-9D74-7EA3404E5F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9512" y="6396335"/>
            <a:ext cx="2643909" cy="46166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1200" b="1" dirty="0"/>
              <a:t>*subseção IV, Art. 1.659 ao Art. 1.669.</a:t>
            </a:r>
          </a:p>
        </p:txBody>
      </p:sp>
      <p:sp>
        <p:nvSpPr>
          <p:cNvPr id="44" name="CaixaDeTexto 43">
            <a:extLst>
              <a:ext uri="{FF2B5EF4-FFF2-40B4-BE49-F238E27FC236}">
                <a16:creationId xmlns:a16="http://schemas.microsoft.com/office/drawing/2014/main" id="{D184132E-E250-486F-BC56-67E827872133}"/>
              </a:ext>
            </a:extLst>
          </p:cNvPr>
          <p:cNvSpPr txBox="1"/>
          <p:nvPr/>
        </p:nvSpPr>
        <p:spPr>
          <a:xfrm>
            <a:off x="5616451" y="3676745"/>
            <a:ext cx="3375165" cy="646331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b="1" dirty="0">
                <a:solidFill>
                  <a:schemeClr val="bg1"/>
                </a:solidFill>
                <a:cs typeface="Arial" pitchFamily="34" charset="0"/>
              </a:rPr>
              <a:t>  ÁREAS IDENTIFICADAS DE POSSE - </a:t>
            </a:r>
            <a:r>
              <a:rPr lang="pt-BR" sz="1400" b="1" dirty="0">
                <a:solidFill>
                  <a:srgbClr val="FF0000"/>
                </a:solidFill>
                <a:cs typeface="Arial" pitchFamily="34" charset="0"/>
              </a:rPr>
              <a:t>10.465,8140ha</a:t>
            </a:r>
          </a:p>
        </p:txBody>
      </p:sp>
      <p:sp>
        <p:nvSpPr>
          <p:cNvPr id="45" name="Pentágono 33">
            <a:extLst>
              <a:ext uri="{FF2B5EF4-FFF2-40B4-BE49-F238E27FC236}">
                <a16:creationId xmlns:a16="http://schemas.microsoft.com/office/drawing/2014/main" id="{1365600C-1D6D-45E4-AA10-C303DDA58C54}"/>
              </a:ext>
            </a:extLst>
          </p:cNvPr>
          <p:cNvSpPr/>
          <p:nvPr/>
        </p:nvSpPr>
        <p:spPr>
          <a:xfrm>
            <a:off x="4113030" y="3740999"/>
            <a:ext cx="891770" cy="447564"/>
          </a:xfrm>
          <a:prstGeom prst="homePlat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>
                <a:solidFill>
                  <a:schemeClr val="bg1"/>
                </a:solidFill>
                <a:latin typeface="Arial Black" panose="020B0A04020102020204" pitchFamily="34" charset="0"/>
              </a:rPr>
              <a:t>20 </a:t>
            </a:r>
            <a:endParaRPr lang="pt-BR" sz="14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46" name="CaixaDeTexto 5">
            <a:extLst>
              <a:ext uri="{FF2B5EF4-FFF2-40B4-BE49-F238E27FC236}">
                <a16:creationId xmlns:a16="http://schemas.microsoft.com/office/drawing/2014/main" id="{01FCECC4-100E-40F1-B2F9-674270F6A9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77" y="6448751"/>
            <a:ext cx="1800744" cy="27699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1200" b="1">
                <a:latin typeface="Arial Black" panose="020B0A04020102020204" pitchFamily="34" charset="0"/>
                <a:cs typeface="Aharoni" panose="02010803020104030203" pitchFamily="2" charset="-79"/>
              </a:rPr>
              <a:t>Dados de 18/07/19</a:t>
            </a:r>
          </a:p>
        </p:txBody>
      </p:sp>
      <p:sp>
        <p:nvSpPr>
          <p:cNvPr id="47" name="CaixaDeTexto 46">
            <a:extLst>
              <a:ext uri="{FF2B5EF4-FFF2-40B4-BE49-F238E27FC236}">
                <a16:creationId xmlns:a16="http://schemas.microsoft.com/office/drawing/2014/main" id="{40954B8A-5766-4855-8982-86E95D90248D}"/>
              </a:ext>
            </a:extLst>
          </p:cNvPr>
          <p:cNvSpPr txBox="1"/>
          <p:nvPr/>
        </p:nvSpPr>
        <p:spPr>
          <a:xfrm>
            <a:off x="5616451" y="2959898"/>
            <a:ext cx="3184236" cy="646331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b="1" dirty="0">
                <a:solidFill>
                  <a:schemeClr val="bg1"/>
                </a:solidFill>
                <a:cs typeface="Arial" pitchFamily="34" charset="0"/>
              </a:rPr>
              <a:t>  ÁREAS NÃO CERTIFICADAS -</a:t>
            </a:r>
            <a:r>
              <a:rPr lang="pt-BR" sz="1400" b="1" dirty="0">
                <a:solidFill>
                  <a:srgbClr val="FF0000"/>
                </a:solidFill>
                <a:cs typeface="Arial" pitchFamily="34" charset="0"/>
              </a:rPr>
              <a:t> 76.352,5699 ha</a:t>
            </a:r>
            <a:r>
              <a:rPr lang="pt-BR" b="1" dirty="0">
                <a:solidFill>
                  <a:schemeClr val="bg1"/>
                </a:solidFill>
                <a:cs typeface="Arial" pitchFamily="34" charset="0"/>
              </a:rPr>
              <a:t>  </a:t>
            </a:r>
          </a:p>
        </p:txBody>
      </p:sp>
      <p:sp>
        <p:nvSpPr>
          <p:cNvPr id="48" name="Pentágono 20">
            <a:extLst>
              <a:ext uri="{FF2B5EF4-FFF2-40B4-BE49-F238E27FC236}">
                <a16:creationId xmlns:a16="http://schemas.microsoft.com/office/drawing/2014/main" id="{058A4EF3-D662-403D-AD04-1A8C4BC8FC34}"/>
              </a:ext>
            </a:extLst>
          </p:cNvPr>
          <p:cNvSpPr/>
          <p:nvPr/>
        </p:nvSpPr>
        <p:spPr>
          <a:xfrm>
            <a:off x="3573064" y="3012773"/>
            <a:ext cx="1513908" cy="534005"/>
          </a:xfrm>
          <a:prstGeom prst="homePlat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>
                <a:solidFill>
                  <a:schemeClr val="bg1"/>
                </a:solidFill>
                <a:latin typeface="Arial Black" panose="020B0A04020102020204" pitchFamily="34" charset="0"/>
              </a:rPr>
              <a:t>104 - </a:t>
            </a:r>
            <a:r>
              <a:rPr lang="pt-BR" sz="1400" b="1" dirty="0">
                <a:solidFill>
                  <a:schemeClr val="bg1"/>
                </a:solidFill>
                <a:latin typeface="Arial Black" panose="020B0A04020102020204" pitchFamily="34" charset="0"/>
              </a:rPr>
              <a:t>(14,62%)</a:t>
            </a:r>
            <a:r>
              <a:rPr lang="pt-BR" b="1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49" name="CaixaDeTexto 48">
            <a:extLst>
              <a:ext uri="{FF2B5EF4-FFF2-40B4-BE49-F238E27FC236}">
                <a16:creationId xmlns:a16="http://schemas.microsoft.com/office/drawing/2014/main" id="{861AA920-5CA8-4D58-9596-56E439C14395}"/>
              </a:ext>
            </a:extLst>
          </p:cNvPr>
          <p:cNvSpPr txBox="1"/>
          <p:nvPr/>
        </p:nvSpPr>
        <p:spPr>
          <a:xfrm>
            <a:off x="5568562" y="2239636"/>
            <a:ext cx="3379932" cy="615553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b="1" dirty="0">
                <a:solidFill>
                  <a:schemeClr val="bg1"/>
                </a:solidFill>
                <a:cs typeface="Arial" pitchFamily="34" charset="0"/>
              </a:rPr>
              <a:t>  </a:t>
            </a:r>
            <a:r>
              <a:rPr lang="pt-BR" sz="1600" b="1" dirty="0">
                <a:solidFill>
                  <a:schemeClr val="bg1"/>
                </a:solidFill>
                <a:cs typeface="Arial" pitchFamily="34" charset="0"/>
              </a:rPr>
              <a:t>ÁREAS CERTIFICADAS SEM AVERBAÇÃO - </a:t>
            </a:r>
            <a:r>
              <a:rPr lang="pt-BR" sz="1400" b="1" dirty="0">
                <a:solidFill>
                  <a:srgbClr val="FF0000"/>
                </a:solidFill>
                <a:cs typeface="Arial" pitchFamily="34" charset="0"/>
              </a:rPr>
              <a:t>165.905,9652ha</a:t>
            </a:r>
          </a:p>
        </p:txBody>
      </p:sp>
      <p:sp>
        <p:nvSpPr>
          <p:cNvPr id="50" name="Pentágono 27">
            <a:extLst>
              <a:ext uri="{FF2B5EF4-FFF2-40B4-BE49-F238E27FC236}">
                <a16:creationId xmlns:a16="http://schemas.microsoft.com/office/drawing/2014/main" id="{DF913559-8990-4641-B029-F8CD649565DA}"/>
              </a:ext>
            </a:extLst>
          </p:cNvPr>
          <p:cNvSpPr/>
          <p:nvPr/>
        </p:nvSpPr>
        <p:spPr>
          <a:xfrm>
            <a:off x="3686715" y="2266220"/>
            <a:ext cx="1421143" cy="484061"/>
          </a:xfrm>
          <a:prstGeom prst="homePlat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>
                <a:solidFill>
                  <a:schemeClr val="bg1"/>
                </a:solidFill>
                <a:latin typeface="Arial Black" panose="020B0A04020102020204" pitchFamily="34" charset="0"/>
              </a:rPr>
              <a:t>125 - </a:t>
            </a:r>
            <a:r>
              <a:rPr lang="pt-BR" sz="1400" b="1" dirty="0">
                <a:solidFill>
                  <a:schemeClr val="bg1"/>
                </a:solidFill>
                <a:latin typeface="Arial Black" panose="020B0A04020102020204" pitchFamily="34" charset="0"/>
              </a:rPr>
              <a:t>(17,58%)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id="{3C9C1961-5703-41EE-A62E-4136F35C14D9}"/>
              </a:ext>
            </a:extLst>
          </p:cNvPr>
          <p:cNvSpPr txBox="1">
            <a:spLocks/>
          </p:cNvSpPr>
          <p:nvPr/>
        </p:nvSpPr>
        <p:spPr>
          <a:xfrm>
            <a:off x="245038" y="298817"/>
            <a:ext cx="6551613" cy="769938"/>
          </a:xfrm>
          <a:prstGeom prst="rect">
            <a:avLst/>
          </a:prstGeom>
          <a:solidFill>
            <a:schemeClr val="bg1"/>
          </a:solidFill>
          <a:ln w="57150">
            <a:solidFill>
              <a:srgbClr val="000066"/>
            </a:solidFill>
          </a:ln>
          <a:effectLst/>
        </p:spPr>
        <p:txBody>
          <a:bodyPr anchor="ctr">
            <a:normAutofit fontScale="97500"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ln w="3175" cmpd="sng">
                  <a:noFill/>
                </a:ln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pt-BR" b="1" dirty="0">
                <a:latin typeface="Arial" pitchFamily="34" charset="0"/>
                <a:cs typeface="Arial" pitchFamily="34" charset="0"/>
              </a:rPr>
              <a:t>matrículas URBANAS</a:t>
            </a:r>
          </a:p>
        </p:txBody>
      </p:sp>
      <p:sp>
        <p:nvSpPr>
          <p:cNvPr id="11" name="Pentágono 5">
            <a:extLst>
              <a:ext uri="{FF2B5EF4-FFF2-40B4-BE49-F238E27FC236}">
                <a16:creationId xmlns:a16="http://schemas.microsoft.com/office/drawing/2014/main" id="{570CF7AB-11BF-4D11-9DFB-F262B76F9CE9}"/>
              </a:ext>
            </a:extLst>
          </p:cNvPr>
          <p:cNvSpPr/>
          <p:nvPr/>
        </p:nvSpPr>
        <p:spPr>
          <a:xfrm>
            <a:off x="3307009" y="2320334"/>
            <a:ext cx="1160463" cy="527050"/>
          </a:xfrm>
          <a:prstGeom prst="homePlat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>
                <a:solidFill>
                  <a:schemeClr val="bg1"/>
                </a:solidFill>
                <a:latin typeface="Arial Black" panose="020B0A04020102020204" pitchFamily="34" charset="0"/>
              </a:rPr>
              <a:t>10.344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3B302369-9BF9-4287-955F-53C3395ECEA4}"/>
              </a:ext>
            </a:extLst>
          </p:cNvPr>
          <p:cNvSpPr txBox="1"/>
          <p:nvPr/>
        </p:nvSpPr>
        <p:spPr>
          <a:xfrm>
            <a:off x="4744644" y="2339606"/>
            <a:ext cx="4298751" cy="369332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b="1" dirty="0">
                <a:solidFill>
                  <a:schemeClr val="bg1"/>
                </a:solidFill>
              </a:rPr>
              <a:t>MATRÍCULAS URBANAS ATIVAS NO SRI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ECCAE3E2-17E2-4708-B01A-EB044134F103}"/>
              </a:ext>
            </a:extLst>
          </p:cNvPr>
          <p:cNvSpPr txBox="1"/>
          <p:nvPr/>
        </p:nvSpPr>
        <p:spPr>
          <a:xfrm>
            <a:off x="4744644" y="3801694"/>
            <a:ext cx="4262547" cy="646331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b="1" dirty="0">
                <a:solidFill>
                  <a:schemeClr val="bg1"/>
                </a:solidFill>
              </a:rPr>
              <a:t>MATRÍCULAS COM AVERBAÇÕES DE CONSTRUÇÕES</a:t>
            </a:r>
          </a:p>
        </p:txBody>
      </p:sp>
      <p:sp>
        <p:nvSpPr>
          <p:cNvPr id="15" name="Pentágono 12">
            <a:extLst>
              <a:ext uri="{FF2B5EF4-FFF2-40B4-BE49-F238E27FC236}">
                <a16:creationId xmlns:a16="http://schemas.microsoft.com/office/drawing/2014/main" id="{D602C3EE-84C6-47D4-A007-17CB7DB2DD31}"/>
              </a:ext>
            </a:extLst>
          </p:cNvPr>
          <p:cNvSpPr/>
          <p:nvPr/>
        </p:nvSpPr>
        <p:spPr>
          <a:xfrm>
            <a:off x="3337172" y="4011021"/>
            <a:ext cx="1239837" cy="506413"/>
          </a:xfrm>
          <a:prstGeom prst="homePlat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>
                <a:solidFill>
                  <a:schemeClr val="bg1"/>
                </a:solidFill>
                <a:latin typeface="Arial Black" panose="020B0A04020102020204" pitchFamily="34" charset="0"/>
              </a:rPr>
              <a:t>2.244</a:t>
            </a:r>
          </a:p>
        </p:txBody>
      </p:sp>
      <p:pic>
        <p:nvPicPr>
          <p:cNvPr id="16" name="Imagem 1">
            <a:extLst>
              <a:ext uri="{FF2B5EF4-FFF2-40B4-BE49-F238E27FC236}">
                <a16:creationId xmlns:a16="http://schemas.microsoft.com/office/drawing/2014/main" id="{2F9FDBFF-128C-4A8D-A521-B2475A0C7D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40" y="2068880"/>
            <a:ext cx="2901147" cy="4104556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aixaDeTexto 5">
            <a:extLst>
              <a:ext uri="{FF2B5EF4-FFF2-40B4-BE49-F238E27FC236}">
                <a16:creationId xmlns:a16="http://schemas.microsoft.com/office/drawing/2014/main" id="{7AA412C3-ECD9-429D-80C5-EBB5705151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088" y="6372225"/>
            <a:ext cx="2159000" cy="30797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1400" b="1">
                <a:latin typeface="Arial Black" panose="020B0A04020102020204" pitchFamily="34" charset="0"/>
                <a:cs typeface="Aharoni" panose="02010803020104030203" pitchFamily="2" charset="-79"/>
              </a:rPr>
              <a:t>Dados de 18/07/19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161764" y="1124744"/>
            <a:ext cx="8820472" cy="720179"/>
          </a:xfrm>
          <a:noFill/>
          <a:ln w="9525">
            <a:solidFill>
              <a:schemeClr val="tx1"/>
            </a:solidFill>
          </a:ln>
        </p:spPr>
        <p:txBody>
          <a:bodyPr rtlCol="0"/>
          <a:lstStyle/>
          <a:p>
            <a:pPr algn="ctr">
              <a:defRPr/>
            </a:pPr>
            <a:r>
              <a:rPr lang="pt-BR" sz="28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MATO GROSSO: EXEMPLOS E REALIDADE</a:t>
            </a:r>
          </a:p>
        </p:txBody>
      </p:sp>
      <p:pic>
        <p:nvPicPr>
          <p:cNvPr id="4" name="Imagem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64" y="2132856"/>
            <a:ext cx="4236392" cy="403319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028" y="1830424"/>
            <a:ext cx="2962275" cy="489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99831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F2519E-C438-448F-B382-4C2D88B6D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867"/>
            <a:ext cx="7772400" cy="1456267"/>
          </a:xfrm>
        </p:spPr>
        <p:txBody>
          <a:bodyPr/>
          <a:lstStyle/>
          <a:p>
            <a:r>
              <a:rPr lang="pt-BR" dirty="0">
                <a:latin typeface="Aharoni" panose="02010803020104030203" pitchFamily="2" charset="-79"/>
                <a:cs typeface="Aharoni" panose="02010803020104030203" pitchFamily="2" charset="-79"/>
              </a:rPr>
              <a:t>PROGRAMA TERRA A LIMPO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EA2C6B4-8445-4A79-9C25-C63D2AFFDAE2}"/>
              </a:ext>
            </a:extLst>
          </p:cNvPr>
          <p:cNvSpPr/>
          <p:nvPr/>
        </p:nvSpPr>
        <p:spPr>
          <a:xfrm>
            <a:off x="3809974" y="1052736"/>
            <a:ext cx="4445874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just"/>
            <a:endParaRPr lang="pt-BR" sz="2000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just"/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Instituído pelo Decreto 1560 de 29 de junho de 2018, busca ampliar e fortalecer as ações voltadas a implementação das Políticas de Desenvolvimento Regional e de Regularização Fundiária de Mato Grosso.</a:t>
            </a:r>
          </a:p>
          <a:p>
            <a:pPr algn="just"/>
            <a:endParaRPr lang="pt-BR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Um projeto piloto no Brasil que proporcionará ao Estado de Mato Grosso a possibilidade de potencializar o desenvolvimento social e econômico bem como a preservação ambiental em 87 municípios do Bioma Amazônia.</a:t>
            </a:r>
          </a:p>
          <a:p>
            <a:pPr algn="just"/>
            <a:endParaRPr lang="pt-BR" sz="1600" dirty="0">
              <a:solidFill>
                <a:schemeClr val="tx1"/>
              </a:solidFill>
            </a:endParaRPr>
          </a:p>
          <a:p>
            <a:pPr algn="just"/>
            <a:endParaRPr lang="pt-BR" sz="1800" dirty="0">
              <a:solidFill>
                <a:schemeClr val="tx1"/>
              </a:solidFill>
            </a:endParaRPr>
          </a:p>
          <a:p>
            <a:pPr algn="just"/>
            <a:endParaRPr lang="pt-BR" sz="1800" dirty="0">
              <a:solidFill>
                <a:schemeClr val="tx1"/>
              </a:solidFill>
            </a:endParaRPr>
          </a:p>
          <a:p>
            <a:pPr algn="just"/>
            <a:endParaRPr lang="pt-BR" sz="1800" dirty="0">
              <a:solidFill>
                <a:schemeClr val="tx1"/>
              </a:solidFill>
            </a:endParaRPr>
          </a:p>
          <a:p>
            <a:pPr algn="just"/>
            <a:endParaRPr lang="pt-BR" sz="1800" dirty="0">
              <a:solidFill>
                <a:schemeClr val="tx1"/>
              </a:solidFill>
            </a:endParaRPr>
          </a:p>
          <a:p>
            <a:pPr algn="just"/>
            <a:endParaRPr lang="pt-BR" sz="1800" dirty="0">
              <a:solidFill>
                <a:schemeClr val="tx1"/>
              </a:solidFill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FE10BE98-ABDC-4A96-B34B-D3D8FEFC42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92651"/>
            <a:ext cx="3178696" cy="317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0462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2">
            <a:extLst>
              <a:ext uri="{FF2B5EF4-FFF2-40B4-BE49-F238E27FC236}">
                <a16:creationId xmlns:a16="http://schemas.microsoft.com/office/drawing/2014/main" id="{E1450E83-1E38-476C-91AE-5F284DD7F5CF}"/>
              </a:ext>
            </a:extLst>
          </p:cNvPr>
          <p:cNvSpPr txBox="1">
            <a:spLocks/>
          </p:cNvSpPr>
          <p:nvPr/>
        </p:nvSpPr>
        <p:spPr>
          <a:xfrm>
            <a:off x="311700" y="1628800"/>
            <a:ext cx="8520600" cy="3960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Contrato de concessão de colaboração financeira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não reembolsável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entre o Banco Nacional de Desenvolvimento Econômico e Social – BNDES/Fundo Amazônia e o Governo do Estado de Mato Grosso.</a:t>
            </a:r>
          </a:p>
          <a:p>
            <a:pPr algn="just"/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Recursos na ordem de R$ 72.9 milhões.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Coordenação e execução: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Instituto de Terras de Mato Grosso – INTERMAT/CASA CIVIL.</a:t>
            </a:r>
          </a:p>
          <a:p>
            <a:endParaRPr lang="pt-BR" dirty="0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DA10AC37-8492-4B5F-86E2-353D43DEB85C}"/>
              </a:ext>
            </a:extLst>
          </p:cNvPr>
          <p:cNvSpPr txBox="1">
            <a:spLocks/>
          </p:cNvSpPr>
          <p:nvPr/>
        </p:nvSpPr>
        <p:spPr>
          <a:xfrm>
            <a:off x="457200" y="-1867"/>
            <a:ext cx="7772400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dirty="0">
                <a:latin typeface="Aharoni" panose="02010803020104030203" pitchFamily="2" charset="-79"/>
                <a:cs typeface="Aharoni" panose="02010803020104030203" pitchFamily="2" charset="-79"/>
              </a:rPr>
              <a:t>PROGRAMA TERRA A LIMPO</a:t>
            </a:r>
          </a:p>
        </p:txBody>
      </p:sp>
    </p:spTree>
    <p:extLst>
      <p:ext uri="{BB962C8B-B14F-4D97-AF65-F5344CB8AC3E}">
        <p14:creationId xmlns:p14="http://schemas.microsoft.com/office/powerpoint/2010/main" val="233291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4">
            <a:extLst>
              <a:ext uri="{FF2B5EF4-FFF2-40B4-BE49-F238E27FC236}">
                <a16:creationId xmlns:a16="http://schemas.microsoft.com/office/drawing/2014/main" id="{1C0F8B6C-A818-419A-A46D-F1EFBDD8D00C}"/>
              </a:ext>
            </a:extLst>
          </p:cNvPr>
          <p:cNvSpPr txBox="1">
            <a:spLocks/>
          </p:cNvSpPr>
          <p:nvPr/>
        </p:nvSpPr>
        <p:spPr>
          <a:xfrm>
            <a:off x="107504" y="1628800"/>
            <a:ext cx="5616624" cy="41044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000" b="1" dirty="0"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A Modernização da Gestão Fundiária e a Regularização Fundiária de Assentamentos Rurais e Glebas Públicas Estaduais e Federais</a:t>
            </a:r>
            <a:r>
              <a:rPr lang="pt-BR" sz="2000" dirty="0"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, no Estado de Mato Grosso, que integram o Bioma Amazônia.</a:t>
            </a:r>
          </a:p>
          <a:p>
            <a:pPr algn="just">
              <a:buFont typeface="Arial"/>
              <a:buNone/>
            </a:pPr>
            <a:endParaRPr lang="pt-BR" sz="2000" dirty="0"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  <a:p>
            <a:pPr algn="just"/>
            <a:r>
              <a:rPr lang="pt-BR" sz="2000" dirty="0"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 Prazo: 66 meses da assinatura do contrato, firmado em 29/06/2018 - (29/12/2023).</a:t>
            </a:r>
          </a:p>
          <a:p>
            <a:pPr algn="just"/>
            <a:endParaRPr lang="pt-BR" b="1" dirty="0">
              <a:ea typeface="Helvetica"/>
              <a:cs typeface="Helvetica"/>
              <a:sym typeface="Helvetica"/>
            </a:endParaRPr>
          </a:p>
          <a:p>
            <a:pPr algn="just"/>
            <a:endParaRPr lang="pt-BR" altLang="en-US" dirty="0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91655F6F-B008-4932-B64C-35C11413A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270" y="908720"/>
            <a:ext cx="8520600" cy="572700"/>
          </a:xfrm>
        </p:spPr>
        <p:txBody>
          <a:bodyPr>
            <a:norm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Objetivo: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A8389E47-998A-42F3-AA84-93DD89BD41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772816"/>
            <a:ext cx="2684694" cy="2684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6761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2">
            <a:extLst>
              <a:ext uri="{FF2B5EF4-FFF2-40B4-BE49-F238E27FC236}">
                <a16:creationId xmlns:a16="http://schemas.microsoft.com/office/drawing/2014/main" id="{41CCAA9A-1E77-4773-95DF-916F320970E9}"/>
              </a:ext>
            </a:extLst>
          </p:cNvPr>
          <p:cNvSpPr txBox="1">
            <a:spLocks/>
          </p:cNvSpPr>
          <p:nvPr/>
        </p:nvSpPr>
        <p:spPr>
          <a:xfrm>
            <a:off x="166200" y="2492896"/>
            <a:ext cx="8654272" cy="3960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900" dirty="0">
                <a:latin typeface="Arial" panose="020B0604020202020204" pitchFamily="34" charset="0"/>
                <a:cs typeface="Arial" panose="020B0604020202020204" pitchFamily="34" charset="0"/>
              </a:rPr>
              <a:t>Cerca de 65.000 famílias ocupantes de assentamentos da reforma agrária e de Glebas Públicas Estaduais e Federais dos 87 municípios do Bioma Amazônia e seu entorno.</a:t>
            </a:r>
          </a:p>
          <a:p>
            <a:pPr algn="just"/>
            <a:endParaRPr lang="pt-BR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900" dirty="0">
                <a:latin typeface="Arial" panose="020B0604020202020204" pitchFamily="34" charset="0"/>
                <a:cs typeface="Arial" panose="020B0604020202020204" pitchFamily="34" charset="0"/>
              </a:rPr>
              <a:t>Serão 55.000 km de georreferenciamento</a:t>
            </a:r>
          </a:p>
          <a:p>
            <a:pPr>
              <a:buFont typeface="Arial"/>
              <a:buNone/>
            </a:pPr>
            <a:r>
              <a:rPr lang="pt-BR" sz="2900" dirty="0">
                <a:latin typeface="Arial" panose="020B0604020202020204" pitchFamily="34" charset="0"/>
                <a:cs typeface="Arial" panose="020B0604020202020204" pitchFamily="34" charset="0"/>
              </a:rPr>
              <a:t> a serem realizados até 2023.</a:t>
            </a:r>
            <a:endParaRPr lang="pt-BR" sz="2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/>
              <a:buNone/>
            </a:pPr>
            <a:endParaRPr lang="pt-BR" b="1" dirty="0"/>
          </a:p>
          <a:p>
            <a:endParaRPr lang="pt-BR" b="1" dirty="0"/>
          </a:p>
          <a:p>
            <a:pPr marL="114300" indent="0">
              <a:buFont typeface="Arial"/>
              <a:buNone/>
            </a:pPr>
            <a:endParaRPr lang="pt-BR" dirty="0"/>
          </a:p>
          <a:p>
            <a:pPr marL="114300" indent="0">
              <a:buFont typeface="Arial"/>
              <a:buNone/>
            </a:pPr>
            <a:endParaRPr lang="pt-BR" dirty="0"/>
          </a:p>
          <a:p>
            <a:pPr marL="114300" indent="0">
              <a:buFont typeface="Arial"/>
              <a:buNone/>
            </a:pPr>
            <a:endParaRPr lang="pt-BR" dirty="0"/>
          </a:p>
          <a:p>
            <a:pPr marL="114300" indent="0">
              <a:buFont typeface="Arial"/>
              <a:buNone/>
            </a:pPr>
            <a:br>
              <a:rPr lang="pt-BR" dirty="0"/>
            </a:br>
            <a:br>
              <a:rPr lang="pt-BR" dirty="0"/>
            </a:br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C737308-C311-4B7A-934C-315195BA4F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474" y="3409281"/>
            <a:ext cx="3857398" cy="25715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57CA2408-1D26-41BA-960C-FD423810E838}"/>
              </a:ext>
            </a:extLst>
          </p:cNvPr>
          <p:cNvSpPr txBox="1">
            <a:spLocks/>
          </p:cNvSpPr>
          <p:nvPr/>
        </p:nvSpPr>
        <p:spPr>
          <a:xfrm>
            <a:off x="395536" y="766688"/>
            <a:ext cx="7772400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dirty="0">
                <a:latin typeface="Aharoni" panose="02010803020104030203" pitchFamily="2" charset="-79"/>
                <a:cs typeface="Aharoni" panose="02010803020104030203" pitchFamily="2" charset="-79"/>
              </a:rPr>
              <a:t>BENEFICIÁRIOS</a:t>
            </a:r>
          </a:p>
        </p:txBody>
      </p:sp>
    </p:spTree>
    <p:extLst>
      <p:ext uri="{BB962C8B-B14F-4D97-AF65-F5344CB8AC3E}">
        <p14:creationId xmlns:p14="http://schemas.microsoft.com/office/powerpoint/2010/main" val="3991919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C729D07-0856-4558-8A55-1420B929B3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2B4607D9-E8BD-4439-A0D3-7A9CBFB77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7772400" cy="1455738"/>
          </a:xfrm>
        </p:spPr>
        <p:txBody>
          <a:bodyPr/>
          <a:lstStyle/>
          <a:p>
            <a:pPr eaLnBrk="1" hangingPunct="1"/>
            <a:r>
              <a:rPr lang="pt-BR" sz="2800" dirty="0">
                <a:latin typeface="Aharoni" panose="02010803020104030203" pitchFamily="2" charset="-79"/>
                <a:cs typeface="Aharoni" panose="02010803020104030203" pitchFamily="2" charset="-79"/>
              </a:rPr>
              <a:t>	Propriedade e Posse</a:t>
            </a:r>
            <a:endParaRPr lang="pt-BR" sz="32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DD1EFD1-0B3F-48D8-AE0B-310C6FB3BFF5}"/>
              </a:ext>
            </a:extLst>
          </p:cNvPr>
          <p:cNvSpPr txBox="1">
            <a:spLocks noChangeArrowheads="1"/>
          </p:cNvSpPr>
          <p:nvPr/>
        </p:nvSpPr>
        <p:spPr>
          <a:xfrm>
            <a:off x="247650" y="1916832"/>
            <a:ext cx="7981950" cy="44691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200" dirty="0"/>
              <a:t>A </a:t>
            </a:r>
            <a:r>
              <a:rPr lang="pt-BR" sz="2200" b="1" dirty="0"/>
              <a:t>propriedade</a:t>
            </a:r>
            <a:r>
              <a:rPr lang="pt-BR" sz="2200" dirty="0"/>
              <a:t> é um direito real, ou seja, está elencado no Art.1225 do Código Civil. Os direitos reais garantem ao seu titular um poder direto e imediato sobre a coisa, sobretudo, o direito de sequela, que é o direito de buscar sua coisa de quem injustamente a possua ou a detenha. Os direitos reais possuem efeitos “</a:t>
            </a:r>
            <a:r>
              <a:rPr lang="pt-BR" sz="2200" i="1" dirty="0"/>
              <a:t>erga omnes</a:t>
            </a:r>
            <a:r>
              <a:rPr lang="pt-BR" sz="2200" dirty="0"/>
              <a:t>”, ou seja, contra todos.</a:t>
            </a:r>
          </a:p>
          <a:p>
            <a:pPr marL="0" indent="0" algn="just">
              <a:buFont typeface="Arial"/>
              <a:buNone/>
            </a:pPr>
            <a:endParaRPr lang="pt-BR" sz="2200" dirty="0"/>
          </a:p>
          <a:p>
            <a:pPr algn="just"/>
            <a:r>
              <a:rPr lang="pt-BR" sz="2200" dirty="0"/>
              <a:t>A propriedade confere ao seu titular o direito de usar, fruir, dispor e reaver a coisa. É um direito complexo em função de existirem vários outros direitos consubstanciados, ou seja, inseridos em si; absoluto por </a:t>
            </a:r>
            <a:r>
              <a:rPr lang="pt-BR" sz="2200" u="sng" dirty="0">
                <a:hlinkClick r:id="rId2"/>
              </a:rPr>
              <a:t>garantir</a:t>
            </a:r>
            <a:r>
              <a:rPr lang="pt-BR" sz="2200" dirty="0"/>
              <a:t>  ao seu titular o direito de utilizar da coisa da forma que quiser, não se extinguindo pelo seu não uso; perpétuo  por ser característica intrínseca da propriedade; exclusivo devido ao fato do proprietário poder  proibir que terceiro pratique qualquer ato de domínio.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pt-BR" sz="16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14714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67E29F0E-53ED-40FE-B02E-88A6162F0A62}"/>
              </a:ext>
            </a:extLst>
          </p:cNvPr>
          <p:cNvSpPr/>
          <p:nvPr/>
        </p:nvSpPr>
        <p:spPr>
          <a:xfrm>
            <a:off x="34785" y="594868"/>
            <a:ext cx="8877199" cy="62631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Fornecimento de títulos, garantindo a posse e a inclusão dos beneficiários nos programas sociais e de Governo, em todas as esferas; </a:t>
            </a:r>
          </a:p>
          <a:p>
            <a:pPr lvl="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Acesso a linhas de financiamento e crédito rural, geração de emprego e renda, linhas de comercialização da produção;</a:t>
            </a:r>
          </a:p>
          <a:p>
            <a:pPr lvl="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Fomento do desenvolvimento profissional, métodos, técnicas, consultorias em produção e produtividade, tecnologia voltada ao aumento e qualidade na produção; </a:t>
            </a:r>
          </a:p>
          <a:p>
            <a:pPr lvl="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Manutenção das famílias no campo (redução do êxodo rural);</a:t>
            </a:r>
          </a:p>
          <a:p>
            <a:pPr lvl="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Diminuição das desigualdades regionais; </a:t>
            </a:r>
          </a:p>
          <a:p>
            <a:pPr lvl="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Redução dos conflitos de terra nos municípios;</a:t>
            </a:r>
          </a:p>
          <a:p>
            <a:pPr lvl="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Promoção da segurança jurídica nos atos e ações relacionadas à posse e desenvolvimento regional;</a:t>
            </a:r>
          </a:p>
          <a:p>
            <a:pPr lvl="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Fortalecimento da agricultura familiar;</a:t>
            </a:r>
          </a:p>
          <a:p>
            <a:pPr lvl="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Diminuição do desmatamento ilegal e o fortalecimento da gestão ambiental, em especial no Bioma Amazônia;</a:t>
            </a:r>
          </a:p>
          <a:p>
            <a:pPr lvl="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Fortalecimento na regularização, no licenciamento e no cadastro ambiental rural;</a:t>
            </a:r>
          </a:p>
          <a:p>
            <a:pPr lvl="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Sustentabilidade da cadeia produtiva;</a:t>
            </a:r>
          </a:p>
          <a:p>
            <a:pPr lvl="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Regularização da propriedade, perante os órgãos públicos, cartoriais, em especial os de fiscalização, a exemplo da Lei 12.651/2012 – Lei de proteção da vegetação nativa/floresta;</a:t>
            </a:r>
          </a:p>
          <a:p>
            <a:pPr lvl="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Transparência e acesso a informações;</a:t>
            </a:r>
          </a:p>
          <a:p>
            <a:pPr lvl="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Melhoria no atendimento prestado pelo serviço público.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7C56719F-5ECD-4634-8E66-356559A7C4AE}"/>
              </a:ext>
            </a:extLst>
          </p:cNvPr>
          <p:cNvSpPr txBox="1">
            <a:spLocks/>
          </p:cNvSpPr>
          <p:nvPr/>
        </p:nvSpPr>
        <p:spPr>
          <a:xfrm>
            <a:off x="255984" y="-387424"/>
            <a:ext cx="7772400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dirty="0">
                <a:latin typeface="Aharoni" panose="02010803020104030203" pitchFamily="2" charset="-79"/>
                <a:cs typeface="Aharoni" panose="02010803020104030203" pitchFamily="2" charset="-79"/>
              </a:rPr>
              <a:t>IMPACTO:</a:t>
            </a:r>
          </a:p>
        </p:txBody>
      </p:sp>
    </p:spTree>
    <p:extLst>
      <p:ext uri="{BB962C8B-B14F-4D97-AF65-F5344CB8AC3E}">
        <p14:creationId xmlns:p14="http://schemas.microsoft.com/office/powerpoint/2010/main" val="4250672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4" grpId="1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hape 149">
            <a:extLst>
              <a:ext uri="{FF2B5EF4-FFF2-40B4-BE49-F238E27FC236}">
                <a16:creationId xmlns:a16="http://schemas.microsoft.com/office/drawing/2014/main" id="{F88CADFB-DA8E-4061-A87A-8B4958282B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30857864"/>
              </p:ext>
            </p:extLst>
          </p:nvPr>
        </p:nvGraphicFramePr>
        <p:xfrm>
          <a:off x="452191" y="2852936"/>
          <a:ext cx="4591948" cy="2944398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11423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08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5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81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1839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50" u="none" strike="noStrike" cap="none" dirty="0"/>
                        <a:t>Empresa</a:t>
                      </a:r>
                      <a:endParaRPr sz="1350" dirty="0"/>
                    </a:p>
                  </a:txBody>
                  <a:tcPr marL="68587" marR="68587" marT="34293" marB="34293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50"/>
                        <a:t>Tipo</a:t>
                      </a:r>
                      <a:endParaRPr sz="1350"/>
                    </a:p>
                  </a:txBody>
                  <a:tcPr marL="68587" marR="68587" marT="34293" marB="34293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50" dirty="0"/>
                        <a:t>Nº</a:t>
                      </a:r>
                      <a:r>
                        <a:rPr lang="pt-BR" sz="1350" baseline="0" dirty="0"/>
                        <a:t> </a:t>
                      </a:r>
                      <a:r>
                        <a:rPr lang="pt-BR" sz="1350" dirty="0"/>
                        <a:t>Famílias</a:t>
                      </a:r>
                      <a:endParaRPr sz="1350" dirty="0"/>
                    </a:p>
                  </a:txBody>
                  <a:tcPr marL="68587" marR="68587" marT="34293" marB="34293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50" baseline="0" dirty="0"/>
                        <a:t>Qtd. I</a:t>
                      </a:r>
                      <a:r>
                        <a:rPr lang="pt-BR" sz="1350" dirty="0"/>
                        <a:t>móveis</a:t>
                      </a:r>
                      <a:endParaRPr sz="1350" dirty="0"/>
                    </a:p>
                  </a:txBody>
                  <a:tcPr marL="68587" marR="68587" marT="34293" marB="3429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63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50"/>
                        <a:t>INTERMAT</a:t>
                      </a:r>
                      <a:endParaRPr sz="1350"/>
                    </a:p>
                  </a:txBody>
                  <a:tcPr marL="68587" marR="68587" marT="34293" marB="3429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 panose="020F0502020204030204"/>
                        <a:buNone/>
                      </a:pPr>
                      <a:r>
                        <a:rPr lang="pt-BR" sz="1350"/>
                        <a:t>Assentamento</a:t>
                      </a:r>
                      <a:endParaRPr sz="1350"/>
                    </a:p>
                  </a:txBody>
                  <a:tcPr marL="68587" marR="68587" marT="34293" marB="34293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50"/>
                        <a:t>5304</a:t>
                      </a:r>
                      <a:endParaRPr sz="1350"/>
                    </a:p>
                  </a:txBody>
                  <a:tcPr marL="68587" marR="68587" marT="34293" marB="34293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50" dirty="0"/>
                        <a:t>66</a:t>
                      </a:r>
                      <a:endParaRPr sz="1350" dirty="0"/>
                    </a:p>
                  </a:txBody>
                  <a:tcPr marL="68587" marR="68587" marT="34293" marB="3429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08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50" dirty="0"/>
                    </a:p>
                  </a:txBody>
                  <a:tcPr marL="68587" marR="68587" marT="34293" marB="3429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50" dirty="0"/>
                        <a:t>Gleba</a:t>
                      </a:r>
                      <a:endParaRPr sz="1350" dirty="0"/>
                    </a:p>
                  </a:txBody>
                  <a:tcPr marL="68587" marR="68587" marT="34293" marB="34293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50" dirty="0"/>
                        <a:t>263</a:t>
                      </a:r>
                      <a:endParaRPr sz="1350" dirty="0"/>
                    </a:p>
                  </a:txBody>
                  <a:tcPr marL="68587" marR="68587" marT="34293" marB="34293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50" dirty="0"/>
                        <a:t>2</a:t>
                      </a:r>
                      <a:endParaRPr sz="1350" dirty="0"/>
                    </a:p>
                  </a:txBody>
                  <a:tcPr marL="68587" marR="68587" marT="34293" marB="3429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541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50"/>
                    </a:p>
                  </a:txBody>
                  <a:tcPr marL="68587" marR="68587" marT="34293" marB="34293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50" dirty="0"/>
                        <a:t>Total</a:t>
                      </a:r>
                      <a:endParaRPr sz="1350" dirty="0"/>
                    </a:p>
                  </a:txBody>
                  <a:tcPr marL="68587" marR="68587" marT="34293" marB="34293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50"/>
                        <a:t>5567</a:t>
                      </a:r>
                      <a:endParaRPr sz="1350">
                        <a:solidFill>
                          <a:srgbClr val="0070C0"/>
                        </a:solidFill>
                      </a:endParaRPr>
                    </a:p>
                  </a:txBody>
                  <a:tcPr marL="68587" marR="68587" marT="34293" marB="34293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50"/>
                        <a:t>64</a:t>
                      </a:r>
                      <a:endParaRPr sz="1350">
                        <a:solidFill>
                          <a:srgbClr val="0070C0"/>
                        </a:solidFill>
                      </a:endParaRPr>
                    </a:p>
                  </a:txBody>
                  <a:tcPr marL="68587" marR="68587" marT="34293" marB="3429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50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50" dirty="0"/>
                        <a:t>INCRA e SERFAL</a:t>
                      </a:r>
                      <a:endParaRPr sz="1350" dirty="0"/>
                    </a:p>
                  </a:txBody>
                  <a:tcPr marL="68587" marR="68587" marT="34293" marB="3429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50" dirty="0"/>
                        <a:t>Assentamento</a:t>
                      </a:r>
                      <a:endParaRPr sz="1350" dirty="0"/>
                    </a:p>
                  </a:txBody>
                  <a:tcPr marL="68587" marR="68587" marT="34293" marB="34293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50"/>
                        <a:t>64.845</a:t>
                      </a:r>
                      <a:endParaRPr sz="1350"/>
                    </a:p>
                  </a:txBody>
                  <a:tcPr marL="68587" marR="68587" marT="34293" marB="34293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50" dirty="0"/>
                        <a:t>491</a:t>
                      </a:r>
                      <a:endParaRPr sz="1350" dirty="0"/>
                    </a:p>
                  </a:txBody>
                  <a:tcPr marL="68587" marR="68587" marT="34293" marB="3429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238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50" dirty="0"/>
                    </a:p>
                  </a:txBody>
                  <a:tcPr marL="68587" marR="68587" marT="34293" marB="3429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50" dirty="0"/>
                    </a:p>
                  </a:txBody>
                  <a:tcPr marL="68587" marR="68587" marT="34293" marB="34293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50" dirty="0"/>
                    </a:p>
                  </a:txBody>
                  <a:tcPr marL="68587" marR="68587" marT="34293" marB="34293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50" dirty="0"/>
                    </a:p>
                  </a:txBody>
                  <a:tcPr marL="68587" marR="68587" marT="34293" marB="34293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297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50"/>
                    </a:p>
                  </a:txBody>
                  <a:tcPr marL="68587" marR="68587" marT="34293" marB="34293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800"/>
                        <a:buFont typeface="Calibri" panose="020F0502020204030204"/>
                        <a:buNone/>
                      </a:pPr>
                      <a:r>
                        <a:rPr lang="pt-BR" sz="1350"/>
                        <a:t>Total (geral)</a:t>
                      </a:r>
                      <a:endParaRPr sz="1350"/>
                    </a:p>
                  </a:txBody>
                  <a:tcPr marL="68587" marR="68587" marT="34293" marB="34293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50" dirty="0"/>
                        <a:t>70412</a:t>
                      </a:r>
                      <a:endParaRPr sz="1350" dirty="0">
                        <a:solidFill>
                          <a:srgbClr val="0070C0"/>
                        </a:solidFill>
                      </a:endParaRPr>
                    </a:p>
                  </a:txBody>
                  <a:tcPr marL="68587" marR="68587" marT="34293" marB="34293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50" dirty="0"/>
                        <a:t>623</a:t>
                      </a:r>
                      <a:endParaRPr sz="1350" dirty="0">
                        <a:solidFill>
                          <a:srgbClr val="0070C0"/>
                        </a:solidFill>
                      </a:endParaRPr>
                    </a:p>
                  </a:txBody>
                  <a:tcPr marL="68587" marR="68587" marT="34293" marB="34293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5" name="Shape 150">
            <a:extLst>
              <a:ext uri="{FF2B5EF4-FFF2-40B4-BE49-F238E27FC236}">
                <a16:creationId xmlns:a16="http://schemas.microsoft.com/office/drawing/2014/main" id="{84692259-A520-4CC3-9954-169092B8E89B}"/>
              </a:ext>
            </a:extLst>
          </p:cNvPr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5341360" y="2609917"/>
            <a:ext cx="3198375" cy="3082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Shape 151">
            <a:extLst>
              <a:ext uri="{FF2B5EF4-FFF2-40B4-BE49-F238E27FC236}">
                <a16:creationId xmlns:a16="http://schemas.microsoft.com/office/drawing/2014/main" id="{D0AEFB75-8B6F-4F88-8A70-98E075C975CF}"/>
              </a:ext>
            </a:extLst>
          </p:cNvPr>
          <p:cNvSpPr txBox="1"/>
          <p:nvPr/>
        </p:nvSpPr>
        <p:spPr>
          <a:xfrm>
            <a:off x="452191" y="2231915"/>
            <a:ext cx="3804771" cy="378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8" tIns="34275" rIns="68568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rPr>
              <a:t>Número</a:t>
            </a:r>
            <a:r>
              <a:rPr lang="pt-BR" sz="2000" b="1" i="0" u="none" strike="noStrike" cap="none" dirty="0"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rPr>
              <a:t> de Famílias / Imóveis</a:t>
            </a:r>
            <a:endParaRPr sz="2000" b="1" dirty="0">
              <a:latin typeface="Arial" panose="020B0604020202020204" pitchFamily="34" charset="0"/>
              <a:ea typeface="Calibri" panose="020F0502020204030204"/>
              <a:cs typeface="Arial" panose="020B0604020202020204" pitchFamily="34" charset="0"/>
              <a:sym typeface="Calibri" panose="020F0502020204030204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35F7DC85-6CB4-4326-AA91-7AF398CD75C9}"/>
              </a:ext>
            </a:extLst>
          </p:cNvPr>
          <p:cNvSpPr txBox="1">
            <a:spLocks/>
          </p:cNvSpPr>
          <p:nvPr/>
        </p:nvSpPr>
        <p:spPr>
          <a:xfrm>
            <a:off x="395536" y="766688"/>
            <a:ext cx="7772400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dirty="0">
                <a:latin typeface="Aharoni" panose="02010803020104030203" pitchFamily="2" charset="-79"/>
                <a:cs typeface="Aharoni" panose="02010803020104030203" pitchFamily="2" charset="-79"/>
              </a:rPr>
              <a:t>abrangência</a:t>
            </a:r>
          </a:p>
        </p:txBody>
      </p:sp>
    </p:spTree>
    <p:extLst>
      <p:ext uri="{BB962C8B-B14F-4D97-AF65-F5344CB8AC3E}">
        <p14:creationId xmlns:p14="http://schemas.microsoft.com/office/powerpoint/2010/main" val="27840906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54">
            <a:extLst>
              <a:ext uri="{FF2B5EF4-FFF2-40B4-BE49-F238E27FC236}">
                <a16:creationId xmlns:a16="http://schemas.microsoft.com/office/drawing/2014/main" id="{706E7883-2891-4EAC-89BF-3DBF96D50B0C}"/>
              </a:ext>
            </a:extLst>
          </p:cNvPr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3635896" y="1484784"/>
            <a:ext cx="5340087" cy="48386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C11F3310-8544-4E63-9B11-9C1AB3961258}"/>
              </a:ext>
            </a:extLst>
          </p:cNvPr>
          <p:cNvSpPr txBox="1">
            <a:spLocks/>
          </p:cNvSpPr>
          <p:nvPr/>
        </p:nvSpPr>
        <p:spPr>
          <a:xfrm>
            <a:off x="395536" y="766688"/>
            <a:ext cx="7772400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dirty="0">
                <a:latin typeface="Aharoni" panose="02010803020104030203" pitchFamily="2" charset="-79"/>
                <a:cs typeface="Aharoni" panose="02010803020104030203" pitchFamily="2" charset="-79"/>
              </a:rPr>
              <a:t>abrangência</a:t>
            </a:r>
          </a:p>
        </p:txBody>
      </p:sp>
      <p:sp>
        <p:nvSpPr>
          <p:cNvPr id="7" name="Shape 55">
            <a:extLst>
              <a:ext uri="{FF2B5EF4-FFF2-40B4-BE49-F238E27FC236}">
                <a16:creationId xmlns:a16="http://schemas.microsoft.com/office/drawing/2014/main" id="{74DDF8D2-6315-4A2E-8187-632CB329D34D}"/>
              </a:ext>
            </a:extLst>
          </p:cNvPr>
          <p:cNvSpPr txBox="1"/>
          <p:nvPr/>
        </p:nvSpPr>
        <p:spPr>
          <a:xfrm>
            <a:off x="0" y="2714251"/>
            <a:ext cx="3888000" cy="4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Municípios contemplados </a:t>
            </a: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Programa Terra a Limpo</a:t>
            </a:r>
            <a:endParaRPr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2394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60">
            <a:extLst>
              <a:ext uri="{FF2B5EF4-FFF2-40B4-BE49-F238E27FC236}">
                <a16:creationId xmlns:a16="http://schemas.microsoft.com/office/drawing/2014/main" id="{405F77B7-2572-4277-AEF3-5FEF3DDAB1F8}"/>
              </a:ext>
            </a:extLst>
          </p:cNvPr>
          <p:cNvSpPr txBox="1"/>
          <p:nvPr/>
        </p:nvSpPr>
        <p:spPr>
          <a:xfrm>
            <a:off x="541439" y="364456"/>
            <a:ext cx="1977900" cy="10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1200" b="1" dirty="0"/>
              <a:t>ALTA FLORESTA</a:t>
            </a:r>
            <a:endParaRPr sz="1200" b="1" dirty="0"/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1200" b="1" dirty="0"/>
              <a:t>ALTO BOA VISTA</a:t>
            </a:r>
            <a:endParaRPr sz="1200" b="1" dirty="0"/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1200" b="1" dirty="0"/>
              <a:t>ALTO PARAGUAI</a:t>
            </a:r>
            <a:endParaRPr sz="1200" b="1" dirty="0"/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1200" b="1" dirty="0"/>
              <a:t>APIACÁS</a:t>
            </a:r>
            <a:endParaRPr sz="1200" b="1" dirty="0"/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1200" b="1" dirty="0"/>
              <a:t>ARAPUTANGA</a:t>
            </a:r>
            <a:endParaRPr sz="1200" b="1" dirty="0"/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1200" b="1" dirty="0"/>
              <a:t>ARENÁPOLIS</a:t>
            </a:r>
            <a:endParaRPr sz="1200" b="1" dirty="0"/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1200" b="1" dirty="0"/>
              <a:t>ARIPUANÃ</a:t>
            </a:r>
            <a:endParaRPr sz="1200" b="1" dirty="0"/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1200" b="1" dirty="0"/>
              <a:t>BARRA DO BUGRES</a:t>
            </a:r>
            <a:endParaRPr sz="1200" b="1" dirty="0"/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1200" b="1" dirty="0"/>
              <a:t>BOM JESUS DO ARAGUAIA</a:t>
            </a:r>
            <a:endParaRPr sz="1200" b="1" dirty="0"/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1200" b="1" dirty="0"/>
              <a:t>BRASNORTE</a:t>
            </a:r>
            <a:endParaRPr sz="1200" b="1" dirty="0"/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1200" b="1" dirty="0"/>
              <a:t>CÁCERES</a:t>
            </a:r>
            <a:endParaRPr sz="1200" b="1" dirty="0"/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1200" b="1" dirty="0"/>
              <a:t>CAMPINÁPOLIS</a:t>
            </a:r>
            <a:endParaRPr sz="1200" b="1" dirty="0"/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1200" b="1" dirty="0"/>
              <a:t>CANABRAVA DO NORTE</a:t>
            </a:r>
            <a:endParaRPr sz="1200" b="1" dirty="0"/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1200" b="1" dirty="0"/>
              <a:t>CANARANA</a:t>
            </a:r>
            <a:endParaRPr sz="1200" b="1" dirty="0"/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1200" b="1" dirty="0"/>
              <a:t>CARLINDA</a:t>
            </a:r>
            <a:endParaRPr sz="1200" b="1" dirty="0"/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1200" b="1" dirty="0"/>
              <a:t>CASTANHEIRA</a:t>
            </a:r>
            <a:endParaRPr sz="1200" b="1" dirty="0"/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1200" b="1" dirty="0"/>
              <a:t>CLAUDIA</a:t>
            </a:r>
            <a:endParaRPr sz="1200" b="1" dirty="0"/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1200" b="1" dirty="0"/>
              <a:t>COCALINHO</a:t>
            </a:r>
            <a:endParaRPr sz="1200" b="1" dirty="0"/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1200" b="1" dirty="0"/>
              <a:t>COLÍDER</a:t>
            </a:r>
            <a:endParaRPr sz="1200" b="1" dirty="0"/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1200" b="1" dirty="0"/>
              <a:t>COLNIZA</a:t>
            </a:r>
            <a:endParaRPr sz="1200" b="1" dirty="0"/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1200" b="1" dirty="0"/>
              <a:t>COMODORO</a:t>
            </a:r>
            <a:endParaRPr sz="1200" b="1" dirty="0"/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1200" b="1" dirty="0"/>
              <a:t>CONFRESA</a:t>
            </a:r>
            <a:endParaRPr sz="1200" b="1" dirty="0"/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1200" b="1" dirty="0"/>
              <a:t>CONQUISTA D' OESTE</a:t>
            </a:r>
            <a:endParaRPr sz="1200" b="1" dirty="0"/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1200" b="1" dirty="0"/>
              <a:t>COTRIGUACU</a:t>
            </a:r>
            <a:endParaRPr sz="1200" b="1" dirty="0"/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1200" b="1" dirty="0"/>
              <a:t>CURVELÂNDIA</a:t>
            </a:r>
            <a:endParaRPr sz="1200" b="1" dirty="0"/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1200" b="1" dirty="0"/>
              <a:t>DENISE</a:t>
            </a:r>
            <a:endParaRPr sz="1200" b="1" dirty="0"/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1200" b="1" dirty="0"/>
              <a:t>DIAMANTINO</a:t>
            </a:r>
            <a:endParaRPr sz="1200" b="1" dirty="0"/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1200" b="1" dirty="0"/>
              <a:t>FELIZ NATAL</a:t>
            </a:r>
            <a:endParaRPr sz="1200" b="1" dirty="0"/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1200" b="1" dirty="0"/>
              <a:t>FIGUEIRÓPOLIS D'OESTE</a:t>
            </a:r>
            <a:endParaRPr sz="1200" b="1" dirty="0"/>
          </a:p>
          <a:p>
            <a:pPr lvl="0">
              <a:spcBef>
                <a:spcPts val="0"/>
              </a:spcBef>
              <a:spcAft>
                <a:spcPts val="0"/>
              </a:spcAft>
            </a:pPr>
            <a:endParaRPr sz="3200" b="1" dirty="0"/>
          </a:p>
        </p:txBody>
      </p:sp>
      <p:sp>
        <p:nvSpPr>
          <p:cNvPr id="5" name="Shape 61">
            <a:extLst>
              <a:ext uri="{FF2B5EF4-FFF2-40B4-BE49-F238E27FC236}">
                <a16:creationId xmlns:a16="http://schemas.microsoft.com/office/drawing/2014/main" id="{3C3C3846-B42A-45B8-A6BD-B8103E9B8732}"/>
              </a:ext>
            </a:extLst>
          </p:cNvPr>
          <p:cNvSpPr txBox="1"/>
          <p:nvPr/>
        </p:nvSpPr>
        <p:spPr>
          <a:xfrm>
            <a:off x="2371584" y="332656"/>
            <a:ext cx="1977900" cy="10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1200" b="1" dirty="0"/>
              <a:t>GAÚCHA DO NORTE</a:t>
            </a:r>
            <a:endParaRPr sz="1200" b="1" dirty="0"/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1200" b="1" dirty="0"/>
              <a:t>GLÓRIA D'OESTE</a:t>
            </a:r>
            <a:endParaRPr sz="1200" b="1" dirty="0"/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1200" b="1" dirty="0"/>
              <a:t>GUARANTÃ DO NORTE</a:t>
            </a:r>
            <a:endParaRPr sz="1200" b="1" dirty="0"/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1200" b="1" dirty="0"/>
              <a:t>IPIRANGA DO NORTE</a:t>
            </a:r>
            <a:endParaRPr sz="1200" b="1" dirty="0"/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1200" b="1" dirty="0"/>
              <a:t>JAURU</a:t>
            </a:r>
            <a:endParaRPr sz="1200" b="1" dirty="0"/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1200" b="1" dirty="0"/>
              <a:t>JUARA</a:t>
            </a:r>
            <a:endParaRPr sz="1200" b="1" dirty="0"/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1200" b="1" dirty="0"/>
              <a:t>JUÍNA</a:t>
            </a:r>
            <a:endParaRPr sz="1200" b="1" dirty="0"/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1200" b="1" dirty="0"/>
              <a:t>JURUENA</a:t>
            </a:r>
            <a:endParaRPr sz="1200" b="1" dirty="0"/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1200" b="1" dirty="0"/>
              <a:t>LAMBARI D'OESTE</a:t>
            </a:r>
            <a:endParaRPr sz="1200" b="1" dirty="0"/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1200" b="1" dirty="0"/>
              <a:t>LUCIARA</a:t>
            </a:r>
            <a:endParaRPr sz="1200" b="1" dirty="0"/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1200" b="1" dirty="0"/>
              <a:t>MARCELÂNDIA</a:t>
            </a:r>
            <a:endParaRPr sz="1200" b="1" dirty="0"/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1200" b="1" dirty="0"/>
              <a:t>MATUPÁ</a:t>
            </a:r>
            <a:endParaRPr sz="1200" b="1" dirty="0"/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1200" b="1" dirty="0"/>
              <a:t>MIRASSOL D' OESTE</a:t>
            </a:r>
            <a:endParaRPr sz="1200" b="1" dirty="0"/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1200" b="1" dirty="0"/>
              <a:t>NORTELÂNDIA</a:t>
            </a:r>
            <a:endParaRPr sz="1200" b="1" dirty="0"/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1200" b="1" dirty="0"/>
              <a:t>NOVA BANDEIRANTES</a:t>
            </a:r>
            <a:endParaRPr sz="1200" b="1" dirty="0"/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1200" b="1" dirty="0"/>
              <a:t>NOVA CANAÃ DO NORTE</a:t>
            </a:r>
            <a:endParaRPr sz="1200" b="1" dirty="0"/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1200" b="1" dirty="0"/>
              <a:t>NOVA GUARITA</a:t>
            </a:r>
            <a:endParaRPr sz="1200" b="1" dirty="0"/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1200" b="1" dirty="0"/>
              <a:t>NOVA LACERDA</a:t>
            </a:r>
            <a:endParaRPr sz="1200" b="1" dirty="0"/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1200" b="1" dirty="0"/>
              <a:t>NOVA MARILÂNDIA</a:t>
            </a:r>
            <a:endParaRPr sz="1200" b="1" dirty="0"/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1200" b="1" dirty="0"/>
              <a:t>NOVA MARINGÁ</a:t>
            </a:r>
            <a:endParaRPr sz="1200" b="1" dirty="0"/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1200" b="1" dirty="0"/>
              <a:t>NOVA MONTE VERDE</a:t>
            </a:r>
            <a:endParaRPr sz="1200" b="1" dirty="0"/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1200" b="1" dirty="0"/>
              <a:t>NOVA MUTUM</a:t>
            </a:r>
            <a:endParaRPr sz="1200" b="1" dirty="0"/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1200" b="1" dirty="0"/>
              <a:t>NOVA OLÍMPIA</a:t>
            </a:r>
            <a:endParaRPr sz="1200" b="1" dirty="0"/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1200" b="1" dirty="0"/>
              <a:t>NOVA UBIRATÃ</a:t>
            </a:r>
            <a:endParaRPr sz="1200" b="1" dirty="0"/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1200" b="1" dirty="0"/>
              <a:t>NOVO HORIZONTE DO NORTE</a:t>
            </a:r>
            <a:endParaRPr sz="1200" b="1" dirty="0"/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1200" b="1" dirty="0"/>
              <a:t>NOVO MUNDO</a:t>
            </a:r>
            <a:endParaRPr sz="1200" b="1" dirty="0"/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1200" b="1" dirty="0"/>
              <a:t>NOVO SANTO ANTÔNIO</a:t>
            </a:r>
            <a:endParaRPr sz="1200" b="1" dirty="0"/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1200" b="1" dirty="0"/>
              <a:t>PARANAÍTA</a:t>
            </a:r>
            <a:endParaRPr sz="1200" b="1" dirty="0"/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1200" b="1" dirty="0"/>
              <a:t>PARANATINGA</a:t>
            </a:r>
            <a:endParaRPr sz="1200" b="1" dirty="0"/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sz="3200" b="1" dirty="0"/>
          </a:p>
        </p:txBody>
      </p:sp>
      <p:sp>
        <p:nvSpPr>
          <p:cNvPr id="6" name="Shape 62">
            <a:extLst>
              <a:ext uri="{FF2B5EF4-FFF2-40B4-BE49-F238E27FC236}">
                <a16:creationId xmlns:a16="http://schemas.microsoft.com/office/drawing/2014/main" id="{EA776535-992D-4454-83D3-29AD0DF99BE7}"/>
              </a:ext>
            </a:extLst>
          </p:cNvPr>
          <p:cNvSpPr txBox="1"/>
          <p:nvPr/>
        </p:nvSpPr>
        <p:spPr>
          <a:xfrm>
            <a:off x="4491984" y="364456"/>
            <a:ext cx="1977900" cy="10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1200" b="1" dirty="0"/>
              <a:t>PEIXOTO DE AZEVEDO</a:t>
            </a:r>
            <a:endParaRPr sz="1200" b="1" dirty="0"/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1200" b="1" dirty="0"/>
              <a:t>PONTES E LACERDA</a:t>
            </a:r>
            <a:endParaRPr sz="1200" b="1" dirty="0"/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1200" b="1" dirty="0"/>
              <a:t>PORTO ALEGRE DO NORTE</a:t>
            </a:r>
            <a:endParaRPr sz="1200" b="1" dirty="0"/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1200" b="1" dirty="0"/>
              <a:t>PORTO DOS GAÚCHOS</a:t>
            </a:r>
            <a:endParaRPr sz="1200" b="1" dirty="0"/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1200" b="1" dirty="0"/>
              <a:t>PORTO ESPERIDIÃO</a:t>
            </a:r>
            <a:endParaRPr sz="1200" b="1" dirty="0"/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1200" b="1" dirty="0"/>
              <a:t>PORTO ESTRELA</a:t>
            </a:r>
            <a:endParaRPr sz="1200" b="1" dirty="0"/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1200" b="1" dirty="0"/>
              <a:t>QUERÊNCIA</a:t>
            </a:r>
            <a:endParaRPr sz="1200" b="1" dirty="0"/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1200" b="1" dirty="0"/>
              <a:t>RESERVA DO CABAÇAL</a:t>
            </a:r>
            <a:endParaRPr sz="1200" b="1" dirty="0"/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1200" b="1" dirty="0"/>
              <a:t>RIBEIRÃO CASCALHEIRA</a:t>
            </a:r>
            <a:endParaRPr sz="1200" b="1" dirty="0"/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1200" b="1" dirty="0"/>
              <a:t>RIO BRANCO</a:t>
            </a:r>
            <a:endParaRPr sz="1200" b="1" dirty="0"/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1200" b="1" dirty="0"/>
              <a:t>RONDOLÂNDIA</a:t>
            </a:r>
            <a:endParaRPr sz="1200" b="1" dirty="0"/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1200" b="1" dirty="0"/>
              <a:t>ROSÁRIO OESTE</a:t>
            </a:r>
            <a:endParaRPr sz="1200" b="1" dirty="0"/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1200" b="1" dirty="0"/>
              <a:t>SALTO DO CÉU</a:t>
            </a:r>
            <a:endParaRPr sz="1200" b="1" dirty="0"/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1200" b="1" dirty="0"/>
              <a:t>SANTA CARMEM</a:t>
            </a:r>
            <a:endParaRPr sz="1200" b="1" dirty="0"/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1200" b="1" dirty="0"/>
              <a:t>SANTA TEREZINHA</a:t>
            </a:r>
            <a:endParaRPr sz="1200" b="1" dirty="0"/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1200" b="1" dirty="0"/>
              <a:t>SANTO AFONSO</a:t>
            </a:r>
            <a:endParaRPr sz="1200" b="1" dirty="0"/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1200" b="1" dirty="0"/>
              <a:t>SÃO FÉLIX DO ARAGUAIA</a:t>
            </a:r>
            <a:endParaRPr sz="1200" b="1" dirty="0"/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1200" b="1" dirty="0"/>
              <a:t>SÃO JOSÉ DOS QUATRO MARCOS</a:t>
            </a:r>
            <a:endParaRPr sz="1200" b="1" dirty="0"/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1200" b="1" dirty="0"/>
              <a:t>SÃO JOSÉ DO RIO CLARO</a:t>
            </a:r>
            <a:endParaRPr sz="1200" b="1" dirty="0"/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1200" b="1" dirty="0"/>
              <a:t>SÃO JOSÉ DO XINGU</a:t>
            </a:r>
            <a:endParaRPr sz="1200" b="1" dirty="0"/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1200" b="1" dirty="0"/>
              <a:t>SERRA NOVA DOURADA</a:t>
            </a:r>
            <a:endParaRPr sz="1200" b="1" dirty="0"/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1200" b="1" dirty="0"/>
              <a:t>SORRISO</a:t>
            </a:r>
            <a:endParaRPr sz="1200" b="1" dirty="0"/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1200" b="1" dirty="0"/>
              <a:t>TABAPORÃ</a:t>
            </a:r>
            <a:endParaRPr sz="1200" b="1" dirty="0"/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1200" b="1" dirty="0"/>
              <a:t>TANGARÁ DA SERRA</a:t>
            </a:r>
            <a:endParaRPr sz="1200" b="1" dirty="0"/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1200" b="1" dirty="0"/>
              <a:t>TAPURAH</a:t>
            </a:r>
            <a:endParaRPr sz="1200" b="1" dirty="0"/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1200" b="1" dirty="0"/>
              <a:t>TERRA NOVA DO NORTE</a:t>
            </a:r>
            <a:endParaRPr sz="1200" b="1" dirty="0"/>
          </a:p>
          <a:p>
            <a:pPr lvl="0" rtl="0">
              <a:spcBef>
                <a:spcPts val="0"/>
              </a:spcBef>
              <a:spcAft>
                <a:spcPts val="0"/>
              </a:spcAft>
            </a:pPr>
            <a:endParaRPr sz="3200" b="1" dirty="0"/>
          </a:p>
        </p:txBody>
      </p:sp>
      <p:sp>
        <p:nvSpPr>
          <p:cNvPr id="7" name="Shape 63">
            <a:extLst>
              <a:ext uri="{FF2B5EF4-FFF2-40B4-BE49-F238E27FC236}">
                <a16:creationId xmlns:a16="http://schemas.microsoft.com/office/drawing/2014/main" id="{C959E24A-894C-407A-952A-D9EFFA1E9D22}"/>
              </a:ext>
            </a:extLst>
          </p:cNvPr>
          <p:cNvSpPr txBox="1"/>
          <p:nvPr/>
        </p:nvSpPr>
        <p:spPr>
          <a:xfrm>
            <a:off x="6658734" y="405856"/>
            <a:ext cx="1977900" cy="10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1200" b="1" dirty="0"/>
              <a:t>UNIÃO DO SUL</a:t>
            </a:r>
            <a:endParaRPr sz="1200" b="1" dirty="0"/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1200" b="1" dirty="0"/>
              <a:t>VERA</a:t>
            </a:r>
            <a:endParaRPr sz="1200" b="1" dirty="0"/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1200" b="1" dirty="0"/>
              <a:t>VILA BELA DA SANTÍSSIMA TRINDADE</a:t>
            </a:r>
            <a:endParaRPr sz="1200" b="1" dirty="0"/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1200" b="1" dirty="0"/>
              <a:t>VILA RICA</a:t>
            </a:r>
            <a:endParaRPr sz="1200" b="1" dirty="0"/>
          </a:p>
          <a:p>
            <a:pPr lvl="0" rtl="0">
              <a:spcBef>
                <a:spcPts val="0"/>
              </a:spcBef>
              <a:spcAft>
                <a:spcPts val="0"/>
              </a:spcAft>
            </a:pPr>
            <a:endParaRPr sz="3200" b="1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42B0DC31-BC2E-4CF6-B098-2CB6C22850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131" y="2708920"/>
            <a:ext cx="2663121" cy="2663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5028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82DF6309-F8CF-4442-83DE-978C65F643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734" y="2228372"/>
            <a:ext cx="3149434" cy="222650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3C59CD24-EECE-4938-A463-2533EA3AA8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58" y="4972069"/>
            <a:ext cx="7582083" cy="134782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F73B7823-E108-4E94-BE98-2C1E8CCEA4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64790"/>
            <a:ext cx="875095" cy="65609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EE5AF4FC-DEAA-4482-8C6E-A2991720FB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918" y="589307"/>
            <a:ext cx="1221066" cy="478658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C8F690CE-713A-4415-AA7B-A708AE517A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912" y="561172"/>
            <a:ext cx="2408129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2419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 bwMode="auto">
          <a:xfrm>
            <a:off x="801092" y="1124745"/>
            <a:ext cx="7764412" cy="864096"/>
          </a:xfrm>
          <a:noFill/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br>
              <a:rPr lang="pt-BR" altLang="pt-BR" sz="2000" b="1" cap="none" dirty="0">
                <a:ln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altLang="pt-BR" sz="2000" b="1" cap="none" dirty="0">
                <a:ln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PROJETO UNICAMP</a:t>
            </a:r>
            <a:br>
              <a:rPr lang="pt-BR" altLang="pt-BR" sz="2000" b="1" cap="none" dirty="0">
                <a:ln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altLang="pt-BR" sz="2000" b="1" cap="none" dirty="0">
                <a:ln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altLang="pt-BR" sz="1600" b="1" cap="none" dirty="0">
                <a:ln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PROJETO PILOTO </a:t>
            </a:r>
            <a:r>
              <a:rPr lang="ja-JP" altLang="pt-BR" sz="1600" b="1" cap="none" dirty="0">
                <a:ln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pt-BR" altLang="ja-JP" sz="1600" b="1" cap="none" dirty="0">
                <a:ln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FIT FOR PURPOSE</a:t>
            </a:r>
            <a:r>
              <a:rPr lang="ja-JP" altLang="pt-BR" sz="1600" b="1" cap="none" dirty="0">
                <a:ln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pt-BR" altLang="ja-JP" sz="1600" b="1" cap="none" dirty="0">
                <a:ln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 NO ESTADO DO MATO GROSSO </a:t>
            </a:r>
            <a:r>
              <a:rPr lang="pt-BR" altLang="ja-JP" sz="1600" b="1" cap="none" dirty="0">
                <a:ln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pt-BR" altLang="ja-JP" sz="1600" cap="none" dirty="0">
                <a:ln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altLang="ja-JP" sz="1600" cap="none" dirty="0">
                <a:ln>
                  <a:noFill/>
                </a:ln>
                <a:solidFill>
                  <a:schemeClr val="bg1"/>
                </a:solidFill>
              </a:rPr>
              <a:t> </a:t>
            </a:r>
            <a:endParaRPr lang="pt-BR" altLang="pt-BR" sz="1600" cap="none" dirty="0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801092" y="2132856"/>
            <a:ext cx="7764412" cy="4248150"/>
          </a:xfrm>
        </p:spPr>
        <p:txBody>
          <a:bodyPr/>
          <a:lstStyle/>
          <a:p>
            <a:pPr marL="0" indent="0" algn="just">
              <a:buFont typeface="Wingdings 3" panose="05040102010807070707" pitchFamily="18" charset="2"/>
              <a:buNone/>
            </a:pPr>
            <a:r>
              <a:rPr lang="pt-BR" alt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Georreferenciar</a:t>
            </a:r>
            <a:r>
              <a:rPr lang="pt-BR" alt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certificar  e  incluir  no  sistema  de  registro  todas  as  propriedades  rurais  com áreas inferiores a 4 Módulos (80 e 320ha).  </a:t>
            </a:r>
          </a:p>
          <a:p>
            <a:pPr marL="0" indent="0" algn="just"/>
            <a:r>
              <a:rPr lang="pt-BR" alt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Aplicar o piloto: 12 municípios tendo como parceiros Cartório de Registro de imóveis de Campo Novo de Parecis    e INCRA .</a:t>
            </a:r>
          </a:p>
          <a:p>
            <a:pPr marL="0" indent="0" algn="just">
              <a:buFont typeface="Wingdings 3" panose="05040102010807070707" pitchFamily="18" charset="2"/>
              <a:buNone/>
            </a:pPr>
            <a:endParaRPr lang="pt-BR" alt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Font typeface="Wingdings 3" panose="05040102010807070707" pitchFamily="18" charset="2"/>
              <a:buNone/>
            </a:pPr>
            <a:r>
              <a:rPr lang="pt-BR" altLang="pt-BR" sz="1800" b="1" u="sng" dirty="0">
                <a:latin typeface="Arial" panose="020B0604020202020204" pitchFamily="34" charset="0"/>
                <a:cs typeface="Arial" panose="020B0604020202020204" pitchFamily="34" charset="0"/>
              </a:rPr>
              <a:t>Execução do projeto:</a:t>
            </a:r>
            <a:r>
              <a:rPr lang="pt-BR" alt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1800" dirty="0">
                <a:latin typeface="Arial" panose="020B0604020202020204" pitchFamily="34" charset="0"/>
                <a:cs typeface="Arial" panose="020B0604020202020204" pitchFamily="34" charset="0"/>
              </a:rPr>
              <a:t>Prof. </a:t>
            </a:r>
            <a:r>
              <a:rPr lang="pt-BR" alt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Bastiaan</a:t>
            </a:r>
            <a:r>
              <a:rPr lang="pt-BR" alt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Reydon</a:t>
            </a:r>
            <a:r>
              <a:rPr lang="pt-BR" altLang="pt-BR" sz="1800" dirty="0">
                <a:latin typeface="Arial" panose="020B0604020202020204" pitchFamily="34" charset="0"/>
                <a:cs typeface="Arial" panose="020B0604020202020204" pitchFamily="34" charset="0"/>
              </a:rPr>
              <a:t>, coordenador da UNICAMP e equipe de pesquisadores.</a:t>
            </a:r>
          </a:p>
          <a:p>
            <a:pPr marL="0" indent="0" algn="just">
              <a:buFont typeface="Wingdings 3" panose="05040102010807070707" pitchFamily="18" charset="2"/>
              <a:buNone/>
            </a:pPr>
            <a:endParaRPr lang="pt-BR" altLang="pt-BR" sz="1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Font typeface="Wingdings 3" panose="05040102010807070707" pitchFamily="18" charset="2"/>
              <a:buNone/>
            </a:pPr>
            <a:r>
              <a:rPr lang="pt-BR" altLang="pt-BR" sz="1800" b="1" u="sng" dirty="0">
                <a:latin typeface="Arial" panose="020B0604020202020204" pitchFamily="34" charset="0"/>
                <a:cs typeface="Arial" panose="020B0604020202020204" pitchFamily="34" charset="0"/>
              </a:rPr>
              <a:t>Apoio do projeto:</a:t>
            </a:r>
            <a:r>
              <a:rPr lang="pt-BR" alt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Mathiende</a:t>
            </a:r>
            <a:r>
              <a:rPr lang="pt-BR" alt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Molenkijk</a:t>
            </a:r>
            <a:r>
              <a:rPr lang="pt-BR" altLang="pt-BR" sz="1800" dirty="0">
                <a:latin typeface="Arial" panose="020B0604020202020204" pitchFamily="34" charset="0"/>
                <a:cs typeface="Arial" panose="020B0604020202020204" pitchFamily="34" charset="0"/>
              </a:rPr>
              <a:t>, coordenadora do KADASTER (Holanda).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9887" y="267315"/>
            <a:ext cx="2255838" cy="1232756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 rotWithShape="0">
              <a:srgbClr val="80808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Resultado de imagem para kadast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28359" y="211715"/>
            <a:ext cx="2038350" cy="1176774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 rotWithShape="0">
              <a:srgbClr val="80808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62754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64827"/>
            <a:ext cx="4324662" cy="6128346"/>
          </a:xfrm>
        </p:spPr>
      </p:pic>
    </p:spTree>
    <p:extLst>
      <p:ext uri="{BB962C8B-B14F-4D97-AF65-F5344CB8AC3E}">
        <p14:creationId xmlns:p14="http://schemas.microsoft.com/office/powerpoint/2010/main" val="14543815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3024"/>
            <a:ext cx="9036496" cy="4966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0141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293948" y="1124744"/>
            <a:ext cx="8556104" cy="875754"/>
          </a:xfrm>
          <a:noFill/>
          <a:ln w="19050">
            <a:solidFill>
              <a:schemeClr val="tx1"/>
            </a:solidFill>
          </a:ln>
        </p:spPr>
        <p:txBody>
          <a:bodyPr rtlCol="0"/>
          <a:lstStyle/>
          <a:p>
            <a:pPr algn="ctr">
              <a:defRPr/>
            </a:pPr>
            <a:r>
              <a:rPr lang="pt-BR" sz="3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PROGRAMA TERRA LEGAL</a:t>
            </a:r>
          </a:p>
        </p:txBody>
      </p:sp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319489" y="2204864"/>
            <a:ext cx="8670540" cy="4238377"/>
          </a:xfrm>
        </p:spPr>
        <p:txBody>
          <a:bodyPr/>
          <a:lstStyle/>
          <a:p>
            <a:pPr marL="0" indent="0" algn="just">
              <a:buFont typeface="Wingdings 3" panose="05040102010807070707" pitchFamily="18" charset="2"/>
              <a:buNone/>
            </a:pPr>
            <a:r>
              <a:rPr lang="pt-BR" alt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A proposta prevê que a política de regularização fundiária na Amazônia Legal seja conduzida pela Secretaria Especial da Agricultura Familiar e do Desenvolvimento Agrário.</a:t>
            </a:r>
          </a:p>
          <a:p>
            <a:pPr marL="0" indent="0" algn="just">
              <a:buFont typeface="Wingdings 3" panose="05040102010807070707" pitchFamily="18" charset="2"/>
              <a:buNone/>
            </a:pPr>
            <a:r>
              <a:rPr lang="pt-BR" alt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Com seu término previsto para junho de 2017; agora, tratado não mais como polícia de governo, definida como extraordinária, torna-se permanente como  política de Estado, o   programa Terra Legal  passa para a administração definitiva da Secretaria Especial de Agricultura Familiar e Desenvolvimento Agrário.</a:t>
            </a:r>
          </a:p>
          <a:p>
            <a:pPr marL="0" indent="0" algn="just">
              <a:buFont typeface="Wingdings 3" panose="05040102010807070707" pitchFamily="18" charset="2"/>
              <a:buNone/>
            </a:pPr>
            <a:r>
              <a:rPr lang="pt-BR" alt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No atual governo foi encampado pelo Projeto TERRA A LIMPO</a:t>
            </a:r>
          </a:p>
          <a:p>
            <a:pPr marL="0" indent="0" algn="just">
              <a:buFont typeface="Wingdings 3" panose="05040102010807070707" pitchFamily="18" charset="2"/>
              <a:buNone/>
            </a:pPr>
            <a:r>
              <a:rPr lang="pt-BR" alt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Define de forma permanente o agente executor da política de regularização fundiária em terras da União na Amazônia Legal.</a:t>
            </a:r>
          </a:p>
        </p:txBody>
      </p:sp>
    </p:spTree>
    <p:extLst>
      <p:ext uri="{BB962C8B-B14F-4D97-AF65-F5344CB8AC3E}">
        <p14:creationId xmlns:p14="http://schemas.microsoft.com/office/powerpoint/2010/main" val="2863479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298635" y="1196752"/>
            <a:ext cx="8089789" cy="591468"/>
          </a:xfrm>
          <a:noFill/>
          <a:ln>
            <a:solidFill>
              <a:schemeClr val="tx1"/>
            </a:solidFill>
          </a:ln>
        </p:spPr>
        <p:txBody>
          <a:bodyPr rtlCol="0"/>
          <a:lstStyle/>
          <a:p>
            <a:pPr algn="ctr">
              <a:defRPr/>
            </a:pPr>
            <a:r>
              <a:rPr lang="pt-BR" sz="2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PROJETO DE ASSENTAMENTO GUAPIRAMA</a:t>
            </a:r>
          </a:p>
        </p:txBody>
      </p:sp>
      <p:sp>
        <p:nvSpPr>
          <p:cNvPr id="4" name="CaixaDeTexto 3"/>
          <p:cNvSpPr txBox="1">
            <a:spLocks noChangeArrowheads="1"/>
          </p:cNvSpPr>
          <p:nvPr/>
        </p:nvSpPr>
        <p:spPr bwMode="auto">
          <a:xfrm>
            <a:off x="4751512" y="6119546"/>
            <a:ext cx="43924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pt-BR" altLang="pt-BR" b="1" dirty="0">
                <a:solidFill>
                  <a:prstClr val="black"/>
                </a:solidFill>
              </a:rPr>
              <a:t>Base de dados Cartório Rui Barbosa</a:t>
            </a:r>
          </a:p>
        </p:txBody>
      </p:sp>
      <p:pic>
        <p:nvPicPr>
          <p:cNvPr id="5" name="Imagem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10061"/>
            <a:ext cx="4452491" cy="42723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9" y="1910061"/>
            <a:ext cx="3960440" cy="4272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792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6BCB9B1-0AA7-496A-8E88-683DDD1485B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2141538"/>
            <a:ext cx="7772400" cy="3649662"/>
          </a:xfrm>
        </p:spPr>
        <p:txBody>
          <a:bodyPr/>
          <a:lstStyle/>
          <a:p>
            <a:r>
              <a:rPr lang="pt-BR" sz="2400" b="1" dirty="0"/>
              <a:t>Posse </a:t>
            </a:r>
            <a:endParaRPr lang="pt-BR" sz="2400" dirty="0"/>
          </a:p>
          <a:p>
            <a:pPr marL="0" indent="0">
              <a:buNone/>
            </a:pPr>
            <a:r>
              <a:rPr lang="pt-BR" sz="2400" dirty="0"/>
              <a:t> </a:t>
            </a:r>
          </a:p>
          <a:p>
            <a:pPr marL="363538" indent="0" algn="just">
              <a:buNone/>
            </a:pPr>
            <a:r>
              <a:rPr lang="pt-BR" sz="2400" dirty="0"/>
              <a:t>“É uma situação de fato em que uma pessoa, independente de ser ou não proprietária, exerce sobre uma coisa poderes ostensivos, conservando-a e defendendo-a. Assim tal como faz o proprietário. ” </a:t>
            </a:r>
          </a:p>
          <a:p>
            <a:pPr marL="0" indent="0">
              <a:buNone/>
            </a:pPr>
            <a:r>
              <a:rPr lang="pt-BR" sz="2400" dirty="0"/>
              <a:t>      </a:t>
            </a:r>
            <a:r>
              <a:rPr lang="pt-BR" sz="2400" i="1" dirty="0"/>
              <a:t>Caio Mario da Silva Pereira</a:t>
            </a:r>
            <a:r>
              <a:rPr lang="pt-BR" sz="2400" dirty="0"/>
              <a:t> 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pt-BR" sz="1600" dirty="0"/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pt-BR" sz="1600" dirty="0"/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pt-BR" sz="1600" dirty="0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E2CC28EF-903E-47C0-B62F-9501C4728A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7772400" cy="1455738"/>
          </a:xfrm>
        </p:spPr>
        <p:txBody>
          <a:bodyPr/>
          <a:lstStyle/>
          <a:p>
            <a:pPr eaLnBrk="1" hangingPunct="1"/>
            <a:r>
              <a:rPr lang="pt-BR" sz="2800" dirty="0">
                <a:latin typeface="Aharoni" panose="02010803020104030203" pitchFamily="2" charset="-79"/>
                <a:cs typeface="Aharoni" panose="02010803020104030203" pitchFamily="2" charset="-79"/>
              </a:rPr>
              <a:t>	Propriedade e Posse</a:t>
            </a:r>
            <a:endParaRPr lang="pt-BR" sz="32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844698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 txBox="1">
            <a:spLocks/>
          </p:cNvSpPr>
          <p:nvPr/>
        </p:nvSpPr>
        <p:spPr bwMode="auto">
          <a:xfrm>
            <a:off x="845840" y="1052736"/>
            <a:ext cx="7452320" cy="864319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>
                <a:solidFill>
                  <a:srgbClr val="0F496F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>
                <a:solidFill>
                  <a:srgbClr val="0F496F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>
                <a:solidFill>
                  <a:srgbClr val="0F496F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PROPOSTA: DESCENTRALIZAÇÃO DO PODER E FORTALECIMENTO DOS MUNICÍPIOS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>
          <a:xfrm>
            <a:off x="509712" y="2132856"/>
            <a:ext cx="8124576" cy="341632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indent="0" algn="just" defTabSz="91440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pt-BR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t-BR" alt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Fim da legislação centralizadora, política tributária condizente; programas constantes de apoio técnico aos Municípios; fim da administração convencional; existência de recursos humanos habilitados em nível local; capacidade de gestão; planejamento participativo na localidade; participação efetiva, real do munícipe, ao reverso de uma participação apenas formal.</a:t>
            </a:r>
          </a:p>
          <a:p>
            <a:pPr marL="0" indent="0" algn="just" defTabSz="91440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	Com a existência de tais condições, haverá como consequência: a aproximação do Estado; a certeza de mais racionalidade e economia de recursos, dando certeza de maior articulação e ação interinstitucional no que se espera dos níveis federal, estadual e municipal; à diminuição e simplificação do aparelho estatal.</a:t>
            </a:r>
          </a:p>
          <a:p>
            <a:pPr marL="0" indent="0" algn="just" defTabSz="91440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pt-BR" altLang="pt-BR" sz="1800" b="1" dirty="0">
                <a:latin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pt-BR" altLang="pt-BR" sz="1800" b="1" dirty="0">
              <a:latin typeface="Arial" panose="020B0604020202020204" pitchFamily="34" charset="0"/>
            </a:endParaRPr>
          </a:p>
        </p:txBody>
      </p:sp>
      <p:sp>
        <p:nvSpPr>
          <p:cNvPr id="5" name="CaixaDeTexto 6"/>
          <p:cNvSpPr txBox="1">
            <a:spLocks noChangeArrowheads="1"/>
          </p:cNvSpPr>
          <p:nvPr/>
        </p:nvSpPr>
        <p:spPr bwMode="auto">
          <a:xfrm>
            <a:off x="1403648" y="5660683"/>
            <a:ext cx="5618163" cy="3698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pt-BR" altLang="pt-BR">
                <a:cs typeface="Arial" panose="020B0604020202020204" pitchFamily="34" charset="0"/>
              </a:rPr>
              <a:t>Doutrinas de Edésio Fernandes e Mangabeira Unger.</a:t>
            </a: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800888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9FE19A-21B9-421E-9B4C-DC444B3A4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09601"/>
            <a:ext cx="3898776" cy="1456267"/>
          </a:xfrm>
        </p:spPr>
        <p:txBody>
          <a:bodyPr>
            <a:normAutofit fontScale="90000"/>
          </a:bodyPr>
          <a:lstStyle/>
          <a:p>
            <a:r>
              <a:rPr lang="pt-BR" b="1" dirty="0" err="1"/>
              <a:t>Tjba</a:t>
            </a:r>
            <a:r>
              <a:rPr lang="pt-BR" b="1" dirty="0"/>
              <a:t> - Projeto área legal</a:t>
            </a:r>
            <a:br>
              <a:rPr lang="pt-BR" b="1" dirty="0"/>
            </a:br>
            <a:r>
              <a:rPr lang="pt-BR" b="1" dirty="0"/>
              <a:t>regularização fundiária </a:t>
            </a:r>
            <a:r>
              <a:rPr lang="pt-BR" b="1" dirty="0" err="1"/>
              <a:t>rubana</a:t>
            </a:r>
            <a:r>
              <a:rPr lang="pt-BR" b="1" dirty="0"/>
              <a:t> e rural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6A6FDF7D-8BB3-4260-86B4-75F9059B9D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355" y="722615"/>
            <a:ext cx="3816424" cy="54127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36CAAED-BD6B-42C8-9F2C-C8DDD4425D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80" y="2348880"/>
            <a:ext cx="3912096" cy="29340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288356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  <a:t>DEVOLUTIVA DA CONSULTA PÚBLICA PARA </a:t>
            </a:r>
            <a:b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  <a:t>DEFINIÇÃO DOS TEMAS DA SOCIEDADE CIVIL –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 Fonte: </a:t>
            </a:r>
            <a:r>
              <a:rPr lang="pt-BR" sz="1200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http://www.governoaberto.cgu.gov.br/noticias/2018/confira-os-4-temas-priorizados-pela-sociedade-para-compor-o-4o-plano-de-acao-do-brasil-na-ogp</a:t>
            </a:r>
            <a:b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O processo de elaboração do 4º Plano de Ação brasileiro foi realizado com base em uma metodologia definida pelo 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Comitê Interministerial Governo Aberto (CIGA)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 e pelo 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Grupo de Trabalho da Sociedade Civil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 para Assessoramento em Governo Aberto. </a:t>
            </a:r>
            <a:b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</p:nvPr>
        </p:nvGraphicFramePr>
        <p:xfrm>
          <a:off x="683568" y="2276872"/>
          <a:ext cx="7416824" cy="40324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163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005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94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Temas mais votados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Descrição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74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 Transparência fundiária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 dirty="0">
                          <a:effectLst/>
                        </a:rPr>
                        <a:t>Promover iniciativas que viabilizem o registro unificado, completo, atualizado e </a:t>
                      </a:r>
                      <a:r>
                        <a:rPr lang="pt-BR" sz="1050" dirty="0" err="1">
                          <a:effectLst/>
                        </a:rPr>
                        <a:t>georreferenciado</a:t>
                      </a:r>
                      <a:r>
                        <a:rPr lang="pt-BR" sz="1050" dirty="0">
                          <a:effectLst/>
                        </a:rPr>
                        <a:t> das propriedades de terra urbana e rural, com vistas a garantir a transparência das informações fundiárias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45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Governo Aberto e clima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Promover a abertura de dados ambientais e relacionados à temática ambiental, com vistas a ampliar os espaços de participação social no tema e garantir sua aderência a compromissos internacionais como a Agenda 2030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97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Governo Aberto e recursos hídricos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Levantamento e disponibilização de dados de políticas públicas que têm repercussão ou que sofram impacto da gestão dos recursos hídricos, com vistas a dar maior transparência sobre a situação das águas no país e dos desafios para a melhoria de sua disponibilidade em qualidade e quantidade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12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Transparência governamental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Incrementar o acesso à informação pública no âmbito de estados e municípios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65230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de cantos arredondados 2"/>
          <p:cNvSpPr/>
          <p:nvPr/>
        </p:nvSpPr>
        <p:spPr>
          <a:xfrm>
            <a:off x="467544" y="1202961"/>
            <a:ext cx="8568952" cy="324036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4" name="Retângulo 3"/>
          <p:cNvSpPr>
            <a:spLocks noChangeArrowheads="1"/>
          </p:cNvSpPr>
          <p:nvPr/>
        </p:nvSpPr>
        <p:spPr bwMode="auto">
          <a:xfrm>
            <a:off x="1331640" y="1484312"/>
            <a:ext cx="7272808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pt-BR" altLang="en-US" sz="3600" b="1" dirty="0">
                <a:latin typeface="Arial Black" panose="020B0A04020102020204" pitchFamily="34" charset="0"/>
              </a:rPr>
              <a:t>“</a:t>
            </a:r>
            <a:r>
              <a:rPr lang="pt-BR" altLang="pt-BR" sz="3600" b="1" dirty="0">
                <a:latin typeface="Arial Black" panose="020B0A04020102020204" pitchFamily="34" charset="0"/>
              </a:rPr>
              <a:t> NINGUÉM VIVE NA UNIÃO OU NOS ESTADOS, TODOS VIVEM NOS MUNICÍPIOS</a:t>
            </a:r>
            <a:r>
              <a:rPr lang="pt-BR" altLang="en-US" sz="3600" b="1" dirty="0">
                <a:latin typeface="Arial Black" panose="020B0A04020102020204" pitchFamily="34" charset="0"/>
              </a:rPr>
              <a:t>”</a:t>
            </a:r>
            <a:endParaRPr lang="pt-BR" altLang="ja-JP" sz="3600" b="1" dirty="0"/>
          </a:p>
          <a:p>
            <a:endParaRPr lang="pt-BR" altLang="pt-BR" sz="2800" b="1" dirty="0"/>
          </a:p>
          <a:p>
            <a:r>
              <a:rPr lang="pt-BR" altLang="pt-BR" sz="2800" b="1" dirty="0"/>
              <a:t>André Franco Montoro (1916-1999)</a:t>
            </a:r>
          </a:p>
        </p:txBody>
      </p:sp>
      <p:sp>
        <p:nvSpPr>
          <p:cNvPr id="5" name="CaixaDeTexto 3"/>
          <p:cNvSpPr txBox="1">
            <a:spLocks noChangeArrowheads="1"/>
          </p:cNvSpPr>
          <p:nvPr/>
        </p:nvSpPr>
        <p:spPr bwMode="auto">
          <a:xfrm>
            <a:off x="539552" y="5013176"/>
            <a:ext cx="7516576" cy="923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pt-BR" altLang="pt-BR" b="1">
                <a:solidFill>
                  <a:srgbClr val="000000"/>
                </a:solidFill>
              </a:rPr>
              <a:t>Expressão gravada em placa na entrada do Centro de Estudos e Pesquisas da Administração Municipal, dentro do </a:t>
            </a:r>
            <a:r>
              <a:rPr lang="pt-BR" altLang="pt-BR" b="1" i="1">
                <a:solidFill>
                  <a:srgbClr val="000000"/>
                </a:solidFill>
              </a:rPr>
              <a:t>campu</a:t>
            </a:r>
            <a:r>
              <a:rPr lang="pt-BR" altLang="pt-BR" b="1">
                <a:solidFill>
                  <a:srgbClr val="000000"/>
                </a:solidFill>
              </a:rPr>
              <a:t>s da Universidade de São Paulo.</a:t>
            </a:r>
          </a:p>
        </p:txBody>
      </p:sp>
    </p:spTree>
    <p:extLst>
      <p:ext uri="{BB962C8B-B14F-4D97-AF65-F5344CB8AC3E}">
        <p14:creationId xmlns:p14="http://schemas.microsoft.com/office/powerpoint/2010/main" val="19000015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817695" y="1871547"/>
            <a:ext cx="5888003" cy="837851"/>
          </a:xfrm>
          <a:prstGeom prst="rec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97189" tIns="0" rIns="197189" bIns="0" spcCol="1270" anchor="ctr"/>
          <a:lstStyle/>
          <a:p>
            <a:pPr>
              <a:defRPr/>
            </a:pPr>
            <a:r>
              <a:rPr lang="pt-BR" b="1" dirty="0"/>
              <a:t>           </a:t>
            </a:r>
          </a:p>
          <a:p>
            <a:pPr algn="ctr">
              <a:defRPr/>
            </a:pPr>
            <a:r>
              <a:rPr lang="pt-BR" b="1" dirty="0"/>
              <a:t>      </a:t>
            </a:r>
            <a:r>
              <a:rPr lang="pt-BR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MUITO OBRIGADO ! !</a:t>
            </a:r>
          </a:p>
          <a:p>
            <a:pPr>
              <a:defRPr/>
            </a:pPr>
            <a:endParaRPr lang="pt-BR" sz="1500" b="1" dirty="0"/>
          </a:p>
          <a:p>
            <a:pPr defTabSz="533400">
              <a:lnSpc>
                <a:spcPct val="90000"/>
              </a:lnSpc>
              <a:spcAft>
                <a:spcPct val="35000"/>
              </a:spcAft>
              <a:defRPr/>
            </a:pPr>
            <a:r>
              <a:rPr lang="pt-BR" sz="1200" b="1" i="1" dirty="0"/>
              <a:t>             </a:t>
            </a:r>
            <a:endParaRPr lang="pt-BR" sz="1200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828579"/>
            <a:ext cx="3250406" cy="62865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contourClr>
              <a:srgbClr val="FFFFFF"/>
            </a:contourClr>
          </a:sp3d>
        </p:spPr>
      </p:pic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2109788" y="2824731"/>
            <a:ext cx="5865019" cy="1473425"/>
          </a:xfrm>
        </p:spPr>
        <p:txBody>
          <a:bodyPr>
            <a:normAutofit fontScale="92500" lnSpcReduction="20000"/>
          </a:bodyPr>
          <a:lstStyle/>
          <a:p>
            <a:pPr algn="ctr" eaLnBrk="1" hangingPunct="1">
              <a:lnSpc>
                <a:spcPct val="80000"/>
              </a:lnSpc>
              <a:defRPr/>
            </a:pPr>
            <a:endParaRPr lang="pt-BR" sz="1425" b="1" dirty="0">
              <a:solidFill>
                <a:srgbClr val="0A304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80000"/>
              </a:lnSpc>
              <a:defRPr/>
            </a:pPr>
            <a:endParaRPr lang="pt-BR" sz="1425" b="1" dirty="0">
              <a:solidFill>
                <a:srgbClr val="0A304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80000"/>
              </a:lnSpc>
              <a:buFont typeface="Wingdings 3" panose="05040102010807070707" pitchFamily="18" charset="2"/>
              <a:buNone/>
              <a:defRPr/>
            </a:pPr>
            <a:r>
              <a:rPr lang="en-US" sz="142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josearimateiabarbosa@gmail.com</a:t>
            </a:r>
          </a:p>
          <a:p>
            <a:pPr algn="ctr" eaLnBrk="1" hangingPunct="1">
              <a:lnSpc>
                <a:spcPct val="80000"/>
              </a:lnSpc>
              <a:buFont typeface="Wingdings 3" panose="05040102010807070707" pitchFamily="18" charset="2"/>
              <a:buNone/>
              <a:defRPr/>
            </a:pPr>
            <a:endParaRPr lang="en-US" sz="1425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80000"/>
              </a:lnSpc>
              <a:buFont typeface="Wingdings 3" panose="05040102010807070707" pitchFamily="18" charset="2"/>
              <a:buNone/>
              <a:defRPr/>
            </a:pPr>
            <a:r>
              <a:rPr lang="pt-BR" sz="1425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https://www.cartorioruibarbosa.com.br/</a:t>
            </a:r>
            <a:endParaRPr lang="pt-BR" sz="1425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80000"/>
              </a:lnSpc>
              <a:buFont typeface="Wingdings 3" panose="05040102010807070707" pitchFamily="18" charset="2"/>
              <a:buNone/>
              <a:defRPr/>
            </a:pPr>
            <a:r>
              <a:rPr lang="pt-BR" sz="1425" b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065-33824316 / 984682320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A6D21606-9027-4738-A173-53A2A2F9D2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789040"/>
            <a:ext cx="2293601" cy="187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316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69088" y="714729"/>
            <a:ext cx="8296576" cy="932627"/>
          </a:xfrm>
          <a:prstGeom prst="rect">
            <a:avLst/>
          </a:prstGeom>
        </p:spPr>
        <p:txBody>
          <a:bodyPr vert="horz" wrap="square" lIns="0" tIns="92392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3636645" marR="3810" indent="-3546158">
              <a:lnSpc>
                <a:spcPct val="100800"/>
              </a:lnSpc>
              <a:spcBef>
                <a:spcPts val="53"/>
              </a:spcBef>
            </a:pPr>
            <a:r>
              <a:rPr sz="2700" b="1" spc="-11" dirty="0"/>
              <a:t>RUMOS </a:t>
            </a:r>
            <a:r>
              <a:rPr sz="2700" b="1" spc="-23" dirty="0"/>
              <a:t>DA </a:t>
            </a:r>
            <a:r>
              <a:rPr sz="2700" b="1" spc="8" dirty="0"/>
              <a:t>POLITICA </a:t>
            </a:r>
            <a:r>
              <a:rPr sz="2700" b="1" spc="-8" dirty="0"/>
              <a:t>NACIONAL </a:t>
            </a:r>
            <a:r>
              <a:rPr sz="2700" b="1" spc="8" dirty="0"/>
              <a:t>DE REGULARIZAÇÃO  </a:t>
            </a:r>
            <a:r>
              <a:rPr sz="2700" b="1" spc="-4" dirty="0"/>
              <a:t>FUNDIÁRIA</a:t>
            </a:r>
            <a:endParaRPr sz="2700" b="1" dirty="0"/>
          </a:p>
        </p:txBody>
      </p:sp>
      <p:sp>
        <p:nvSpPr>
          <p:cNvPr id="6" name="object 6"/>
          <p:cNvSpPr/>
          <p:nvPr/>
        </p:nvSpPr>
        <p:spPr>
          <a:xfrm>
            <a:off x="142874" y="2273219"/>
            <a:ext cx="3243263" cy="26307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1310" y="2252734"/>
            <a:ext cx="3264694" cy="2671763"/>
          </a:xfrm>
          <a:custGeom>
            <a:avLst/>
            <a:gdLst/>
            <a:ahLst/>
            <a:cxnLst/>
            <a:rect l="l" t="t" r="r" b="b"/>
            <a:pathLst>
              <a:path w="4352925" h="3562350">
                <a:moveTo>
                  <a:pt x="0" y="3562350"/>
                </a:moveTo>
                <a:lnTo>
                  <a:pt x="4352925" y="3562350"/>
                </a:lnTo>
                <a:lnTo>
                  <a:pt x="4352925" y="0"/>
                </a:lnTo>
                <a:lnTo>
                  <a:pt x="0" y="0"/>
                </a:lnTo>
                <a:lnTo>
                  <a:pt x="0" y="3562350"/>
                </a:lnTo>
                <a:close/>
              </a:path>
            </a:pathLst>
          </a:custGeom>
          <a:ln w="28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609256" y="4077072"/>
            <a:ext cx="4873094" cy="20142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56937" y="5153739"/>
            <a:ext cx="2524125" cy="438101"/>
          </a:xfrm>
          <a:prstGeom prst="rect">
            <a:avLst/>
          </a:prstGeom>
        </p:spPr>
        <p:txBody>
          <a:bodyPr vert="horz" wrap="square" lIns="0" tIns="14764" rIns="0" bIns="0" rtlCol="0">
            <a:spAutoFit/>
          </a:bodyPr>
          <a:lstStyle/>
          <a:p>
            <a:pPr marL="9525" marR="3810">
              <a:lnSpc>
                <a:spcPts val="1073"/>
              </a:lnSpc>
              <a:spcBef>
                <a:spcPts val="116"/>
              </a:spcBef>
            </a:pPr>
            <a:r>
              <a:rPr sz="900" b="1" spc="-4" dirty="0">
                <a:solidFill>
                  <a:srgbClr val="092F49"/>
                </a:solidFill>
                <a:latin typeface="Arial"/>
                <a:cs typeface="Arial"/>
              </a:rPr>
              <a:t>Fonte:https://</a:t>
            </a:r>
            <a:r>
              <a:rPr sz="900" b="1" spc="-4" dirty="0">
                <a:solidFill>
                  <a:srgbClr val="092F49"/>
                </a:solidFill>
                <a:latin typeface="Arial"/>
                <a:cs typeface="Arial"/>
                <a:hlinkClick r:id="rId4"/>
              </a:rPr>
              <a:t>www.cidades.gov.br/ultimas- </a:t>
            </a:r>
            <a:r>
              <a:rPr sz="900" b="1" spc="-4" dirty="0">
                <a:solidFill>
                  <a:srgbClr val="092F49"/>
                </a:solidFill>
                <a:latin typeface="Arial"/>
                <a:cs typeface="Arial"/>
              </a:rPr>
              <a:t> noticias/4362=Publicadono DOU </a:t>
            </a:r>
            <a:r>
              <a:rPr sz="900" b="1" dirty="0">
                <a:solidFill>
                  <a:srgbClr val="092F49"/>
                </a:solidFill>
                <a:latin typeface="Arial"/>
                <a:cs typeface="Arial"/>
              </a:rPr>
              <a:t>: </a:t>
            </a:r>
            <a:r>
              <a:rPr sz="900" b="1" spc="4" dirty="0">
                <a:solidFill>
                  <a:srgbClr val="092F49"/>
                </a:solidFill>
                <a:latin typeface="Arial"/>
                <a:cs typeface="Arial"/>
              </a:rPr>
              <a:t>acesso em  </a:t>
            </a:r>
            <a:r>
              <a:rPr sz="900" b="1" spc="-4" dirty="0">
                <a:solidFill>
                  <a:srgbClr val="092F49"/>
                </a:solidFill>
                <a:latin typeface="Arial"/>
                <a:cs typeface="Arial"/>
              </a:rPr>
              <a:t>26/02/18</a:t>
            </a:r>
            <a:r>
              <a:rPr sz="900" b="1" spc="-26" dirty="0">
                <a:solidFill>
                  <a:srgbClr val="092F49"/>
                </a:solidFill>
                <a:latin typeface="Arial"/>
                <a:cs typeface="Arial"/>
              </a:rPr>
              <a:t> </a:t>
            </a:r>
            <a:r>
              <a:rPr sz="900" b="1" spc="4" dirty="0">
                <a:solidFill>
                  <a:srgbClr val="092F49"/>
                </a:solidFill>
                <a:latin typeface="Arial"/>
                <a:cs typeface="Arial"/>
              </a:rPr>
              <a:t>18h17</a:t>
            </a:r>
            <a:endParaRPr sz="9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559477" y="2312353"/>
            <a:ext cx="4900613" cy="1664494"/>
          </a:xfrm>
          <a:custGeom>
            <a:avLst/>
            <a:gdLst/>
            <a:ahLst/>
            <a:cxnLst/>
            <a:rect l="l" t="t" r="r" b="b"/>
            <a:pathLst>
              <a:path w="6534150" h="2219325">
                <a:moveTo>
                  <a:pt x="0" y="2219325"/>
                </a:moveTo>
                <a:lnTo>
                  <a:pt x="6534150" y="2219325"/>
                </a:lnTo>
                <a:lnTo>
                  <a:pt x="6534150" y="0"/>
                </a:lnTo>
                <a:lnTo>
                  <a:pt x="0" y="0"/>
                </a:lnTo>
                <a:lnTo>
                  <a:pt x="0" y="2219325"/>
                </a:lnTo>
                <a:close/>
              </a:path>
            </a:pathLst>
          </a:custGeom>
          <a:ln w="95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715988" y="1979295"/>
            <a:ext cx="4792028" cy="161973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b="1" u="heavy" spc="-11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OBJETIVOS:</a:t>
            </a:r>
            <a:endParaRPr sz="1350" dirty="0">
              <a:latin typeface="Arial"/>
              <a:cs typeface="Arial"/>
            </a:endParaRPr>
          </a:p>
          <a:p>
            <a:pPr>
              <a:spcBef>
                <a:spcPts val="23"/>
              </a:spcBef>
            </a:pPr>
            <a:endParaRPr sz="1575" dirty="0">
              <a:latin typeface="Times New Roman"/>
              <a:cs typeface="Times New Roman"/>
            </a:endParaRPr>
          </a:p>
          <a:p>
            <a:pPr marL="9525"/>
            <a:r>
              <a:rPr sz="1500" b="1" dirty="0">
                <a:latin typeface="Arial"/>
                <a:cs typeface="Arial"/>
              </a:rPr>
              <a:t>Debater </a:t>
            </a:r>
            <a:r>
              <a:rPr sz="1500" b="1" spc="4" dirty="0">
                <a:latin typeface="Arial"/>
                <a:cs typeface="Arial"/>
              </a:rPr>
              <a:t>propostas </a:t>
            </a:r>
            <a:r>
              <a:rPr sz="1500" b="1" spc="23" dirty="0">
                <a:latin typeface="Arial"/>
                <a:cs typeface="Arial"/>
              </a:rPr>
              <a:t>de </a:t>
            </a:r>
            <a:r>
              <a:rPr sz="1500" b="1" spc="-4" dirty="0">
                <a:latin typeface="Arial"/>
                <a:cs typeface="Arial"/>
              </a:rPr>
              <a:t>alterações do </a:t>
            </a:r>
            <a:r>
              <a:rPr sz="1500" b="1" spc="4" dirty="0">
                <a:latin typeface="Arial"/>
                <a:cs typeface="Arial"/>
              </a:rPr>
              <a:t>marco </a:t>
            </a:r>
            <a:r>
              <a:rPr sz="1500" b="1" spc="-8" dirty="0">
                <a:latin typeface="Arial"/>
                <a:cs typeface="Arial"/>
              </a:rPr>
              <a:t>legal</a:t>
            </a:r>
            <a:r>
              <a:rPr sz="1500" b="1" spc="-240" dirty="0">
                <a:latin typeface="Arial"/>
                <a:cs typeface="Arial"/>
              </a:rPr>
              <a:t> </a:t>
            </a:r>
            <a:r>
              <a:rPr sz="1500" b="1" spc="-19" dirty="0">
                <a:latin typeface="Arial"/>
                <a:cs typeface="Arial"/>
              </a:rPr>
              <a:t>de</a:t>
            </a:r>
            <a:endParaRPr sz="1500" dirty="0">
              <a:latin typeface="Arial"/>
              <a:cs typeface="Arial"/>
            </a:endParaRPr>
          </a:p>
          <a:p>
            <a:pPr marL="9525"/>
            <a:r>
              <a:rPr sz="1500" b="1" spc="8" dirty="0">
                <a:latin typeface="Arial"/>
                <a:cs typeface="Arial"/>
              </a:rPr>
              <a:t>regularização</a:t>
            </a:r>
            <a:r>
              <a:rPr sz="1500" b="1" spc="-116" dirty="0">
                <a:latin typeface="Arial"/>
                <a:cs typeface="Arial"/>
              </a:rPr>
              <a:t> </a:t>
            </a:r>
            <a:r>
              <a:rPr sz="1500" b="1" spc="8" dirty="0">
                <a:latin typeface="Arial"/>
                <a:cs typeface="Arial"/>
              </a:rPr>
              <a:t>fundiária;</a:t>
            </a:r>
            <a:endParaRPr sz="1500" dirty="0">
              <a:latin typeface="Arial"/>
              <a:cs typeface="Arial"/>
            </a:endParaRPr>
          </a:p>
          <a:p>
            <a:pPr>
              <a:spcBef>
                <a:spcPts val="38"/>
              </a:spcBef>
            </a:pPr>
            <a:endParaRPr sz="1538" dirty="0">
              <a:latin typeface="Times New Roman"/>
              <a:cs typeface="Times New Roman"/>
            </a:endParaRPr>
          </a:p>
          <a:p>
            <a:pPr marL="9525" marR="3810"/>
            <a:r>
              <a:rPr sz="1500" b="1" spc="-4" dirty="0">
                <a:latin typeface="Arial"/>
                <a:cs typeface="Arial"/>
              </a:rPr>
              <a:t>Definir </a:t>
            </a:r>
            <a:r>
              <a:rPr sz="1500" b="1" dirty="0">
                <a:latin typeface="Arial"/>
                <a:cs typeface="Arial"/>
              </a:rPr>
              <a:t>diretrizes </a:t>
            </a:r>
            <a:r>
              <a:rPr sz="1500" b="1" spc="11" dirty="0">
                <a:latin typeface="Arial"/>
                <a:cs typeface="Arial"/>
              </a:rPr>
              <a:t>e </a:t>
            </a:r>
            <a:r>
              <a:rPr sz="1500" b="1" spc="19" dirty="0">
                <a:latin typeface="Arial"/>
                <a:cs typeface="Arial"/>
              </a:rPr>
              <a:t>metas </a:t>
            </a:r>
            <a:r>
              <a:rPr sz="1500" b="1" spc="8" dirty="0">
                <a:latin typeface="Arial"/>
                <a:cs typeface="Arial"/>
              </a:rPr>
              <a:t>para </a:t>
            </a:r>
            <a:r>
              <a:rPr sz="1500" b="1" dirty="0">
                <a:latin typeface="Arial"/>
                <a:cs typeface="Arial"/>
              </a:rPr>
              <a:t>política nacional </a:t>
            </a:r>
            <a:r>
              <a:rPr sz="1500" b="1" spc="-19" dirty="0">
                <a:latin typeface="Arial"/>
                <a:cs typeface="Arial"/>
              </a:rPr>
              <a:t>de  </a:t>
            </a:r>
            <a:r>
              <a:rPr sz="1500" b="1" spc="8" dirty="0">
                <a:latin typeface="Arial"/>
                <a:cs typeface="Arial"/>
              </a:rPr>
              <a:t>Regularização</a:t>
            </a:r>
            <a:r>
              <a:rPr sz="1500" b="1" spc="-113" dirty="0">
                <a:latin typeface="Arial"/>
                <a:cs typeface="Arial"/>
              </a:rPr>
              <a:t> </a:t>
            </a:r>
            <a:r>
              <a:rPr sz="1500" b="1" spc="11" dirty="0">
                <a:latin typeface="Arial"/>
                <a:cs typeface="Arial"/>
              </a:rPr>
              <a:t>fundiária.</a:t>
            </a:r>
            <a:endParaRPr sz="15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84372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C5357B-53D9-4C5A-86DD-A086E64B9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Aharoni" panose="02010803020104030203" pitchFamily="2" charset="-79"/>
                <a:cs typeface="Aharoni" panose="02010803020104030203" pitchFamily="2" charset="-79"/>
              </a:rPr>
              <a:t>AÇÕES PROATIVAS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9B76759F-DA22-45AA-BB3F-88A5FF130A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87" y="2141538"/>
            <a:ext cx="7082625" cy="36496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79158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 bwMode="auto">
          <a:xfrm>
            <a:off x="323528" y="1342930"/>
            <a:ext cx="8334672" cy="504056"/>
          </a:xfrm>
          <a:noFill/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pt-BR" altLang="pt-BR" sz="1600" b="1" cap="none" dirty="0">
                <a:ln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GTRPNRF – MINISTÉRIO DAS CIDADES </a:t>
            </a:r>
            <a:br>
              <a:rPr lang="pt-BR" altLang="pt-BR" sz="1600" b="1" cap="none" dirty="0">
                <a:ln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altLang="pt-BR" sz="1600" b="1" cap="none" dirty="0">
                <a:ln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PORTARIA 326, DE 18/07/2016, PRORROGADA PELA PORTARIA 569 DE 05/12</a:t>
            </a:r>
          </a:p>
        </p:txBody>
      </p:sp>
      <p:sp>
        <p:nvSpPr>
          <p:cNvPr id="8" name="Retângulo 4"/>
          <p:cNvSpPr>
            <a:spLocks noChangeArrowheads="1"/>
          </p:cNvSpPr>
          <p:nvPr/>
        </p:nvSpPr>
        <p:spPr bwMode="auto">
          <a:xfrm>
            <a:off x="143508" y="1844824"/>
            <a:ext cx="8856984" cy="4374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7000"/>
              </a:lnSpc>
            </a:pPr>
            <a:r>
              <a:rPr lang="pt-BR" altLang="pt-BR" sz="800" dirty="0">
                <a:cs typeface="Times New Roman" panose="02020603050405020304" pitchFamily="18" charset="0"/>
              </a:rPr>
              <a:t> </a:t>
            </a:r>
            <a:endParaRPr lang="pt-BR" altLang="pt-BR" sz="1400" dirty="0"/>
          </a:p>
          <a:p>
            <a:pPr algn="just">
              <a:lnSpc>
                <a:spcPct val="107000"/>
              </a:lnSpc>
            </a:pPr>
            <a:r>
              <a:rPr lang="pt-BR" altLang="pt-BR" sz="1200" dirty="0">
                <a:cs typeface="Times New Roman" panose="02020603050405020304" pitchFamily="18" charset="0"/>
              </a:rPr>
              <a:t>- Marcelo Martins </a:t>
            </a:r>
            <a:r>
              <a:rPr lang="pt-BR" altLang="pt-BR" sz="1200" dirty="0" err="1">
                <a:cs typeface="Times New Roman" panose="02020603050405020304" pitchFamily="18" charset="0"/>
              </a:rPr>
              <a:t>Berthe</a:t>
            </a:r>
            <a:r>
              <a:rPr lang="pt-BR" altLang="pt-BR" sz="1200" dirty="0">
                <a:cs typeface="Times New Roman" panose="02020603050405020304" pitchFamily="18" charset="0"/>
              </a:rPr>
              <a:t>, Desembargador do Tribunal de Justiça do Estado de São Paulo;</a:t>
            </a:r>
            <a:endParaRPr lang="pt-BR" altLang="pt-BR" sz="1200" dirty="0"/>
          </a:p>
          <a:p>
            <a:pPr algn="just">
              <a:lnSpc>
                <a:spcPct val="107000"/>
              </a:lnSpc>
            </a:pPr>
            <a:r>
              <a:rPr lang="pt-BR" altLang="pt-BR" sz="1200" dirty="0">
                <a:cs typeface="Times New Roman" panose="02020603050405020304" pitchFamily="18" charset="0"/>
              </a:rPr>
              <a:t>-Rodrigo </a:t>
            </a:r>
            <a:r>
              <a:rPr lang="pt-BR" altLang="pt-BR" sz="1200" dirty="0" err="1">
                <a:cs typeface="Times New Roman" panose="02020603050405020304" pitchFamily="18" charset="0"/>
              </a:rPr>
              <a:t>Numeriano</a:t>
            </a:r>
            <a:r>
              <a:rPr lang="pt-BR" altLang="pt-BR" sz="1200" dirty="0">
                <a:cs typeface="Times New Roman" panose="02020603050405020304" pitchFamily="18" charset="0"/>
              </a:rPr>
              <a:t> </a:t>
            </a:r>
            <a:r>
              <a:rPr lang="pt-BR" altLang="pt-BR" sz="1200" dirty="0" err="1">
                <a:cs typeface="Times New Roman" panose="02020603050405020304" pitchFamily="18" charset="0"/>
              </a:rPr>
              <a:t>Dubourcq</a:t>
            </a:r>
            <a:r>
              <a:rPr lang="pt-BR" altLang="pt-BR" sz="1200" dirty="0">
                <a:cs typeface="Times New Roman" panose="02020603050405020304" pitchFamily="18" charset="0"/>
              </a:rPr>
              <a:t> Dantas, Consultor Jurídico do Ministério das Cidades; </a:t>
            </a:r>
            <a:endParaRPr lang="pt-BR" altLang="pt-BR" sz="1200" dirty="0"/>
          </a:p>
          <a:p>
            <a:pPr algn="just">
              <a:lnSpc>
                <a:spcPct val="107000"/>
              </a:lnSpc>
            </a:pPr>
            <a:r>
              <a:rPr lang="pt-BR" altLang="pt-BR" sz="1200" dirty="0">
                <a:cs typeface="Times New Roman" panose="02020603050405020304" pitchFamily="18" charset="0"/>
              </a:rPr>
              <a:t>-Pedro </a:t>
            </a:r>
            <a:r>
              <a:rPr lang="pt-BR" altLang="pt-BR" sz="1200" dirty="0" err="1">
                <a:cs typeface="Times New Roman" panose="02020603050405020304" pitchFamily="18" charset="0"/>
              </a:rPr>
              <a:t>Krahenbuhl</a:t>
            </a:r>
            <a:r>
              <a:rPr lang="pt-BR" altLang="pt-BR" sz="1200" dirty="0">
                <a:cs typeface="Times New Roman" panose="02020603050405020304" pitchFamily="18" charset="0"/>
              </a:rPr>
              <a:t>, Consultor Legislativo do SECOVI ;</a:t>
            </a:r>
            <a:endParaRPr lang="pt-BR" altLang="pt-BR" sz="1200" dirty="0"/>
          </a:p>
          <a:p>
            <a:pPr algn="just">
              <a:lnSpc>
                <a:spcPct val="107000"/>
              </a:lnSpc>
            </a:pPr>
            <a:r>
              <a:rPr lang="pt-BR" altLang="pt-BR" sz="1200" dirty="0">
                <a:cs typeface="Times New Roman" panose="02020603050405020304" pitchFamily="18" charset="0"/>
              </a:rPr>
              <a:t>-Murilo Mendonça Barra, Diretor de Desenvolvimento Institucional e Cooperação Técnica da Agência Goiana de Habitação; </a:t>
            </a:r>
            <a:endParaRPr lang="pt-BR" altLang="pt-BR" sz="1200" dirty="0"/>
          </a:p>
          <a:p>
            <a:pPr algn="just">
              <a:lnSpc>
                <a:spcPct val="107000"/>
              </a:lnSpc>
            </a:pPr>
            <a:r>
              <a:rPr lang="pt-BR" altLang="pt-BR" sz="1200" dirty="0">
                <a:cs typeface="Times New Roman" panose="02020603050405020304" pitchFamily="18" charset="0"/>
              </a:rPr>
              <a:t>-</a:t>
            </a:r>
            <a:r>
              <a:rPr lang="pt-BR" altLang="pt-BR" sz="1200" b="1" dirty="0">
                <a:cs typeface="Times New Roman" panose="02020603050405020304" pitchFamily="18" charset="0"/>
              </a:rPr>
              <a:t>Renato Guilherme Góes, Presidente do Programa Cidade Legal SP da Secretaria de Estado da Habitação; </a:t>
            </a:r>
            <a:endParaRPr lang="pt-BR" altLang="pt-BR" sz="1200" b="1" dirty="0"/>
          </a:p>
          <a:p>
            <a:pPr algn="just">
              <a:lnSpc>
                <a:spcPct val="107000"/>
              </a:lnSpc>
            </a:pPr>
            <a:r>
              <a:rPr lang="pt-BR" altLang="pt-BR" sz="1200" dirty="0">
                <a:cs typeface="Times New Roman" panose="02020603050405020304" pitchFamily="18" charset="0"/>
              </a:rPr>
              <a:t>-Nelson Nicolau </a:t>
            </a:r>
            <a:r>
              <a:rPr lang="pt-BR" altLang="pt-BR" sz="1200" dirty="0" err="1">
                <a:cs typeface="Times New Roman" panose="02020603050405020304" pitchFamily="18" charset="0"/>
              </a:rPr>
              <a:t>Szwec</a:t>
            </a:r>
            <a:r>
              <a:rPr lang="pt-BR" altLang="pt-BR" sz="1200" dirty="0">
                <a:cs typeface="Times New Roman" panose="02020603050405020304" pitchFamily="18" charset="0"/>
              </a:rPr>
              <a:t>, Secretário Executivo da Associação Brasileira de COHABS e Agentes Públicos de Habitação; </a:t>
            </a:r>
            <a:endParaRPr lang="pt-BR" altLang="pt-BR" sz="1200" dirty="0"/>
          </a:p>
          <a:p>
            <a:pPr algn="just">
              <a:lnSpc>
                <a:spcPct val="107000"/>
              </a:lnSpc>
            </a:pPr>
            <a:r>
              <a:rPr lang="pt-BR" altLang="pt-BR" sz="1200" dirty="0">
                <a:cs typeface="Times New Roman" panose="02020603050405020304" pitchFamily="18" charset="0"/>
              </a:rPr>
              <a:t>-Diana Meirelles da Motta, Diretora do Departamento de Politicas de Acessibilidade e  Planejamento Urbano; </a:t>
            </a:r>
            <a:endParaRPr lang="pt-BR" altLang="pt-BR" sz="1200" dirty="0"/>
          </a:p>
          <a:p>
            <a:pPr algn="just">
              <a:lnSpc>
                <a:spcPct val="107000"/>
              </a:lnSpc>
            </a:pPr>
            <a:r>
              <a:rPr lang="pt-BR" altLang="pt-BR" sz="1200" dirty="0">
                <a:cs typeface="Times New Roman" panose="02020603050405020304" pitchFamily="18" charset="0"/>
              </a:rPr>
              <a:t>- Sílvio Eduardo Marques Figueiredo, Diretor do Departamento de Assuntos Fundiários  Urbanos; </a:t>
            </a:r>
            <a:endParaRPr lang="pt-BR" altLang="pt-BR" sz="1200" dirty="0"/>
          </a:p>
          <a:p>
            <a:pPr algn="just">
              <a:lnSpc>
                <a:spcPct val="107000"/>
              </a:lnSpc>
            </a:pPr>
            <a:r>
              <a:rPr lang="pt-BR" altLang="pt-BR" sz="1200" dirty="0">
                <a:cs typeface="Times New Roman" panose="02020603050405020304" pitchFamily="18" charset="0"/>
              </a:rPr>
              <a:t>- </a:t>
            </a:r>
            <a:r>
              <a:rPr lang="pt-BR" altLang="pt-BR" sz="1200" dirty="0" err="1">
                <a:cs typeface="Times New Roman" panose="02020603050405020304" pitchFamily="18" charset="0"/>
              </a:rPr>
              <a:t>Bastiaan</a:t>
            </a:r>
            <a:r>
              <a:rPr lang="pt-BR" altLang="pt-BR" sz="1200" dirty="0">
                <a:cs typeface="Times New Roman" panose="02020603050405020304" pitchFamily="18" charset="0"/>
              </a:rPr>
              <a:t> P. </a:t>
            </a:r>
            <a:r>
              <a:rPr lang="pt-BR" altLang="pt-BR" sz="1200" dirty="0" err="1">
                <a:cs typeface="Times New Roman" panose="02020603050405020304" pitchFamily="18" charset="0"/>
              </a:rPr>
              <a:t>Reydon</a:t>
            </a:r>
            <a:r>
              <a:rPr lang="pt-BR" altLang="pt-BR" sz="1200" dirty="0">
                <a:cs typeface="Times New Roman" panose="02020603050405020304" pitchFamily="18" charset="0"/>
              </a:rPr>
              <a:t>, Professor Titular do Instituto de Economia UNICAMP;</a:t>
            </a:r>
            <a:endParaRPr lang="pt-BR" altLang="pt-BR" sz="1200" dirty="0"/>
          </a:p>
          <a:p>
            <a:pPr algn="just">
              <a:lnSpc>
                <a:spcPct val="107000"/>
              </a:lnSpc>
            </a:pPr>
            <a:r>
              <a:rPr lang="pt-BR" altLang="pt-BR" sz="1200" dirty="0">
                <a:cs typeface="Times New Roman" panose="02020603050405020304" pitchFamily="18" charset="0"/>
              </a:rPr>
              <a:t>- </a:t>
            </a:r>
            <a:r>
              <a:rPr lang="pt-BR" altLang="pt-BR" sz="1200" dirty="0" err="1">
                <a:cs typeface="Times New Roman" panose="02020603050405020304" pitchFamily="18" charset="0"/>
              </a:rPr>
              <a:t>Glaciele</a:t>
            </a:r>
            <a:r>
              <a:rPr lang="pt-BR" altLang="pt-BR" sz="1200" dirty="0">
                <a:cs typeface="Times New Roman" panose="02020603050405020304" pitchFamily="18" charset="0"/>
              </a:rPr>
              <a:t> </a:t>
            </a:r>
            <a:r>
              <a:rPr lang="pt-BR" altLang="pt-BR" sz="1200" dirty="0" err="1">
                <a:cs typeface="Times New Roman" panose="02020603050405020304" pitchFamily="18" charset="0"/>
              </a:rPr>
              <a:t>Leardini</a:t>
            </a:r>
            <a:r>
              <a:rPr lang="pt-BR" altLang="pt-BR" sz="1200" dirty="0">
                <a:cs typeface="Times New Roman" panose="02020603050405020304" pitchFamily="18" charset="0"/>
              </a:rPr>
              <a:t> Moreira, Diretora de Regularização Fundiária da Comissão de Pesquisa de Governança Fundiária da UNICAMP;</a:t>
            </a:r>
            <a:endParaRPr lang="pt-BR" altLang="pt-BR" sz="1200" dirty="0"/>
          </a:p>
          <a:p>
            <a:pPr algn="just">
              <a:lnSpc>
                <a:spcPct val="107000"/>
              </a:lnSpc>
            </a:pPr>
            <a:r>
              <a:rPr lang="pt-BR" altLang="pt-BR" sz="1200" dirty="0">
                <a:cs typeface="Times New Roman" panose="02020603050405020304" pitchFamily="18" charset="0"/>
              </a:rPr>
              <a:t>-Maria do Carmo </a:t>
            </a:r>
            <a:r>
              <a:rPr lang="pt-BR" altLang="pt-BR" sz="1200" dirty="0" err="1">
                <a:cs typeface="Times New Roman" panose="02020603050405020304" pitchFamily="18" charset="0"/>
              </a:rPr>
              <a:t>Avesani</a:t>
            </a:r>
            <a:r>
              <a:rPr lang="pt-BR" altLang="pt-BR" sz="1200" dirty="0">
                <a:cs typeface="Times New Roman" panose="02020603050405020304" pitchFamily="18" charset="0"/>
              </a:rPr>
              <a:t> Lopez, Secretária de Estado de Habitação da Secretaria de Estado  de Habitação do Mato Grosso do Sul ;</a:t>
            </a:r>
            <a:endParaRPr lang="pt-BR" altLang="pt-BR" sz="1200" b="1" dirty="0"/>
          </a:p>
          <a:p>
            <a:pPr algn="just">
              <a:lnSpc>
                <a:spcPct val="107000"/>
              </a:lnSpc>
            </a:pPr>
            <a:r>
              <a:rPr lang="pt-BR" altLang="pt-BR" sz="1200" b="1" dirty="0">
                <a:cs typeface="Times New Roman" panose="02020603050405020304" pitchFamily="18" charset="0"/>
              </a:rPr>
              <a:t>- José de </a:t>
            </a:r>
            <a:r>
              <a:rPr lang="pt-BR" altLang="pt-BR" sz="1200" b="1" dirty="0" err="1">
                <a:cs typeface="Times New Roman" panose="02020603050405020304" pitchFamily="18" charset="0"/>
              </a:rPr>
              <a:t>Arimatéia</a:t>
            </a:r>
            <a:r>
              <a:rPr lang="pt-BR" altLang="pt-BR" sz="1200" b="1" dirty="0">
                <a:cs typeface="Times New Roman" panose="02020603050405020304" pitchFamily="18" charset="0"/>
              </a:rPr>
              <a:t> Barbosa, Registrador de Imóveis em Campo Novo do Parecis, Vice- Presidente do IRIB Mato Grosso; </a:t>
            </a:r>
            <a:endParaRPr lang="pt-BR" altLang="pt-BR" sz="1200" b="1" dirty="0"/>
          </a:p>
          <a:p>
            <a:pPr algn="just">
              <a:lnSpc>
                <a:spcPct val="107000"/>
              </a:lnSpc>
            </a:pPr>
            <a:r>
              <a:rPr lang="pt-BR" altLang="pt-BR" sz="1200" dirty="0">
                <a:cs typeface="Times New Roman" panose="02020603050405020304" pitchFamily="18" charset="0"/>
              </a:rPr>
              <a:t>- </a:t>
            </a:r>
            <a:r>
              <a:rPr lang="pt-BR" altLang="pt-BR" sz="1200" dirty="0" err="1">
                <a:cs typeface="Times New Roman" panose="02020603050405020304" pitchFamily="18" charset="0"/>
              </a:rPr>
              <a:t>Flausilino</a:t>
            </a:r>
            <a:r>
              <a:rPr lang="pt-BR" altLang="pt-BR" sz="1200" dirty="0">
                <a:cs typeface="Times New Roman" panose="02020603050405020304" pitchFamily="18" charset="0"/>
              </a:rPr>
              <a:t> Araújo dos Santos, 1º Oficial de Registro de Imóveis de São Paulo  Capital, Professor de Direito Civil da UNIP; </a:t>
            </a:r>
            <a:endParaRPr lang="pt-BR" altLang="pt-BR" sz="1200" dirty="0"/>
          </a:p>
          <a:p>
            <a:pPr algn="just">
              <a:lnSpc>
                <a:spcPct val="107000"/>
              </a:lnSpc>
            </a:pPr>
            <a:r>
              <a:rPr lang="pt-BR" altLang="pt-BR" sz="1200" dirty="0">
                <a:cs typeface="Times New Roman" panose="02020603050405020304" pitchFamily="18" charset="0"/>
              </a:rPr>
              <a:t>- Paulo Roberto Riscado Junior, Procurador da Fazenda Nacional, Consultor Jurídico Substituto do Ministério das Cidades; </a:t>
            </a:r>
            <a:endParaRPr lang="pt-BR" altLang="pt-BR" sz="1200" dirty="0"/>
          </a:p>
          <a:p>
            <a:pPr algn="just">
              <a:lnSpc>
                <a:spcPct val="107000"/>
              </a:lnSpc>
            </a:pPr>
            <a:r>
              <a:rPr lang="pt-BR" altLang="pt-BR" sz="1200" dirty="0">
                <a:cs typeface="Times New Roman" panose="02020603050405020304" pitchFamily="18" charset="0"/>
              </a:rPr>
              <a:t>-</a:t>
            </a:r>
            <a:r>
              <a:rPr lang="pt-BR" altLang="pt-BR" sz="1200" dirty="0" err="1">
                <a:cs typeface="Times New Roman" panose="02020603050405020304" pitchFamily="18" charset="0"/>
              </a:rPr>
              <a:t>Antonio</a:t>
            </a:r>
            <a:r>
              <a:rPr lang="pt-BR" altLang="pt-BR" sz="1200" dirty="0">
                <a:cs typeface="Times New Roman" panose="02020603050405020304" pitchFamily="18" charset="0"/>
              </a:rPr>
              <a:t> Carlos Alves Braga Junior, Juiz Substituto em Segundo Grau do Tribunal de  Justiça do Estado de São Paulo;</a:t>
            </a:r>
            <a:endParaRPr lang="pt-BR" altLang="pt-BR" sz="1200" dirty="0"/>
          </a:p>
          <a:p>
            <a:pPr algn="just">
              <a:lnSpc>
                <a:spcPct val="107000"/>
              </a:lnSpc>
            </a:pPr>
            <a:r>
              <a:rPr lang="pt-BR" altLang="pt-BR" sz="1200" dirty="0">
                <a:cs typeface="Times New Roman" panose="02020603050405020304" pitchFamily="18" charset="0"/>
              </a:rPr>
              <a:t>-Lair Alberto Soares </a:t>
            </a:r>
            <a:r>
              <a:rPr lang="pt-BR" altLang="pt-BR" sz="1200" dirty="0" err="1">
                <a:cs typeface="Times New Roman" panose="02020603050405020304" pitchFamily="18" charset="0"/>
              </a:rPr>
              <a:t>Krahenbuhl</a:t>
            </a:r>
            <a:r>
              <a:rPr lang="pt-BR" altLang="pt-BR" sz="1200" dirty="0">
                <a:cs typeface="Times New Roman" panose="02020603050405020304" pitchFamily="18" charset="0"/>
              </a:rPr>
              <a:t>, </a:t>
            </a:r>
            <a:r>
              <a:rPr lang="pt-BR" altLang="pt-BR" sz="1200" dirty="0" err="1">
                <a:cs typeface="Times New Roman" panose="02020603050405020304" pitchFamily="18" charset="0"/>
              </a:rPr>
              <a:t>Ex</a:t>
            </a:r>
            <a:r>
              <a:rPr lang="pt-BR" altLang="pt-BR" sz="1200" dirty="0">
                <a:cs typeface="Times New Roman" panose="02020603050405020304" pitchFamily="18" charset="0"/>
              </a:rPr>
              <a:t> Secretário do Município de São Paulo.</a:t>
            </a:r>
          </a:p>
          <a:p>
            <a:pPr algn="just">
              <a:lnSpc>
                <a:spcPct val="107000"/>
              </a:lnSpc>
            </a:pPr>
            <a:r>
              <a:rPr lang="pt-BR" altLang="pt-BR" sz="1200" dirty="0">
                <a:cs typeface="Times New Roman" panose="02020603050405020304" pitchFamily="18" charset="0"/>
              </a:rPr>
              <a:t>-Maria de Fátima Pessoa de Mello Cartaxo, Diretora Acadêmica do Instituto Brasiliense de Direito Público (IDP),</a:t>
            </a:r>
            <a:endParaRPr lang="pt-BR" altLang="pt-BR" sz="1200" dirty="0"/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altLang="pt-BR" sz="1200" dirty="0"/>
              <a:t> 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95BEB7-1A88-4A33-A71D-7AD6C8202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-99392"/>
            <a:ext cx="9945561" cy="1456267"/>
          </a:xfrm>
        </p:spPr>
        <p:txBody>
          <a:bodyPr/>
          <a:lstStyle/>
          <a:p>
            <a:r>
              <a:rPr lang="pt-BR" dirty="0">
                <a:latin typeface="Aharoni" panose="02010803020104030203" pitchFamily="2" charset="-79"/>
                <a:cs typeface="Aharoni" panose="02010803020104030203" pitchFamily="2" charset="-79"/>
              </a:rPr>
              <a:t>Audiência pública - sesmarias da baixada cuiabana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32F0239-67F5-4104-A914-57C398B2CF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848" y="726152"/>
            <a:ext cx="5767189" cy="60740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940357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34CD39-FE93-46D6-ABF7-C729CEBC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-99392"/>
            <a:ext cx="7772400" cy="1456267"/>
          </a:xfrm>
        </p:spPr>
        <p:txBody>
          <a:bodyPr/>
          <a:lstStyle/>
          <a:p>
            <a:r>
              <a:rPr lang="pt-BR" dirty="0">
                <a:latin typeface="Aharoni" panose="02010803020104030203" pitchFamily="2" charset="-79"/>
                <a:cs typeface="Aharoni" panose="02010803020104030203" pitchFamily="2" charset="-79"/>
              </a:rPr>
              <a:t>ENCONTRO LATINOAMERICANO SERÁ NA CAPITAL MATO GROSSENSE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67EBA9A-89B6-446A-965D-23890B2D82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864" y="1120936"/>
            <a:ext cx="5530974" cy="55507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FEDDF58F-6D66-4518-9000-A723A8D48E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6" y="2492896"/>
            <a:ext cx="3131840" cy="23488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24439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96752"/>
            <a:ext cx="4091880" cy="5040560"/>
          </a:xfrm>
          <a:prstGeom prst="rect">
            <a:avLst/>
          </a:prstGeom>
          <a:noFill/>
          <a:ln w="9525">
            <a:solidFill>
              <a:srgbClr val="0F160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 bwMode="auto">
          <a:xfrm>
            <a:off x="4314730" y="1196752"/>
            <a:ext cx="4634730" cy="1152426"/>
          </a:xfrm>
          <a:noFill/>
        </p:spPr>
        <p:txBody>
          <a:bodyPr/>
          <a:lstStyle/>
          <a:p>
            <a:pPr algn="ctr"/>
            <a:r>
              <a:rPr lang="pt-BR" altLang="pt-BR" sz="1200" b="1" cap="none" dirty="0">
                <a:ln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COOPERAÇÃO TÉCNICA PARA AÇÕES DE REGULARIZAÇÃO FUNDIÁRIA ENTRE INCRA, ESTADO DE MT, ANOREG-MT, CONSÓRCIOS MUNICIPAIS , TJMT ENTRE OUTROS OBJETIVANDO ATENDER ASSENTAMENTOS RURAIS, GLEBAS DO ESTADO E UNIÃO NO ESTADO DE MT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9369" y="2582981"/>
            <a:ext cx="4524745" cy="3398391"/>
          </a:xfrm>
          <a:prstGeom prst="rect">
            <a:avLst/>
          </a:prstGeom>
          <a:ln>
            <a:solidFill>
              <a:schemeClr val="bg1">
                <a:lumMod val="95000"/>
                <a:lumOff val="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4188846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04C7E"/>
      </a:dk2>
      <a:lt2>
        <a:srgbClr val="EBEBEB"/>
      </a:lt2>
      <a:accent1>
        <a:srgbClr val="94CE67"/>
      </a:accent1>
      <a:accent2>
        <a:srgbClr val="49D1CD"/>
      </a:accent2>
      <a:accent3>
        <a:srgbClr val="61A5D6"/>
      </a:accent3>
      <a:accent4>
        <a:srgbClr val="9D8CD3"/>
      </a:accent4>
      <a:accent5>
        <a:srgbClr val="E45C8A"/>
      </a:accent5>
      <a:accent6>
        <a:srgbClr val="F98C61"/>
      </a:accent6>
      <a:hlink>
        <a:srgbClr val="AAF172"/>
      </a:hlink>
      <a:folHlink>
        <a:srgbClr val="E7F19A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E44E6A2F-09CD-4BE0-B42D-107FF03CEED6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TM03457452[[fn=Celeste]]</Template>
  <TotalTime>4111</TotalTime>
  <Words>1392</Words>
  <Application>Microsoft Office PowerPoint</Application>
  <PresentationFormat>Apresentação na tela (4:3)</PresentationFormat>
  <Paragraphs>281</Paragraphs>
  <Slides>34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34</vt:i4>
      </vt:variant>
    </vt:vector>
  </HeadingPairs>
  <TitlesOfParts>
    <vt:vector size="43" baseType="lpstr">
      <vt:lpstr>Aharoni</vt:lpstr>
      <vt:lpstr>Arial</vt:lpstr>
      <vt:lpstr>Arial Black</vt:lpstr>
      <vt:lpstr>Calibri</vt:lpstr>
      <vt:lpstr>Calibri Light</vt:lpstr>
      <vt:lpstr>Times New Roman</vt:lpstr>
      <vt:lpstr>Wingdings</vt:lpstr>
      <vt:lpstr>Wingdings 3</vt:lpstr>
      <vt:lpstr>Celestial</vt:lpstr>
      <vt:lpstr>Ações proativas sobre regularização dominial rural </vt:lpstr>
      <vt:lpstr> Propriedade e Posse</vt:lpstr>
      <vt:lpstr> Propriedade e Posse</vt:lpstr>
      <vt:lpstr>RUMOS DA POLITICA NACIONAL DE REGULARIZAÇÃO  FUNDIÁRIA</vt:lpstr>
      <vt:lpstr>AÇÕES PROATIVAS</vt:lpstr>
      <vt:lpstr>GTRPNRF – MINISTÉRIO DAS CIDADES  PORTARIA 326, DE 18/07/2016, PRORROGADA PELA PORTARIA 569 DE 05/12</vt:lpstr>
      <vt:lpstr>Audiência pública - sesmarias da baixada cuiabana</vt:lpstr>
      <vt:lpstr>ENCONTRO LATINOAMERICANO SERÁ NA CAPITAL MATO GROSSENSE</vt:lpstr>
      <vt:lpstr>COOPERAÇÃO TÉCNICA PARA AÇÕES DE REGULARIZAÇÃO FUNDIÁRIA ENTRE INCRA, ESTADO DE MT, ANOREG-MT, CONSÓRCIOS MUNICIPAIS , TJMT ENTRE OUTROS OBJETIVANDO ATENDER ASSENTAMENTOS RURAIS, GLEBAS DO ESTADO E UNIÃO NO ESTADO DE MT</vt:lpstr>
      <vt:lpstr>AÇÕES PROATIVAS</vt:lpstr>
      <vt:lpstr>Apresentação do PowerPoint</vt:lpstr>
      <vt:lpstr>Apresentação do PowerPoint</vt:lpstr>
      <vt:lpstr>Apresentação do PowerPoint</vt:lpstr>
      <vt:lpstr>Apresentação do PowerPoint</vt:lpstr>
      <vt:lpstr>MATO GROSSO: EXEMPLOS E REALIDADE</vt:lpstr>
      <vt:lpstr>PROGRAMA TERRA A LIMPO</vt:lpstr>
      <vt:lpstr>Apresentação do PowerPoint</vt:lpstr>
      <vt:lpstr>Objetivo: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PROJETO UNICAMP  PROJETO PILOTO “FIT FOR PURPOSE” NO ESTADO DO MATO GROSSO .  </vt:lpstr>
      <vt:lpstr>Apresentação do PowerPoint</vt:lpstr>
      <vt:lpstr>Apresentação do PowerPoint</vt:lpstr>
      <vt:lpstr>PROGRAMA TERRA LEGAL</vt:lpstr>
      <vt:lpstr>PROJETO DE ASSENTAMENTO GUAPIRAMA</vt:lpstr>
      <vt:lpstr>Apresentação do PowerPoint</vt:lpstr>
      <vt:lpstr>Tjba - Projeto área legal regularização fundiária rubana e rural</vt:lpstr>
      <vt:lpstr>DEVOLUTIVA DA CONSULTA PÚBLICA PARA  DEFINIÇÃO DOS TEMAS DA SOCIEDADE CIVIL – Fonte: http://www.governoaberto.cgu.gov.br/noticias/2018/confira-os-4-temas-priorizados-pela-sociedade-para-compor-o-4o-plano-de-acao-do-brasil-na-ogp O processo de elaboração do 4º Plano de Ação brasileiro foi realizado com base em uma metodologia definida pelo Comitê Interministerial Governo Aberto (CIGA) e pelo Grupo de Trabalho da Sociedade Civil para Assessoramento em Governo Aberto.  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USUARIO</dc:creator>
  <cp:lastModifiedBy>Vinicius Borges de Oliveira</cp:lastModifiedBy>
  <cp:revision>114</cp:revision>
  <dcterms:created xsi:type="dcterms:W3CDTF">2016-07-22T14:42:14Z</dcterms:created>
  <dcterms:modified xsi:type="dcterms:W3CDTF">2019-07-22T11:39:30Z</dcterms:modified>
</cp:coreProperties>
</file>