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Lst>
  <p:notesMasterIdLst>
    <p:notesMasterId r:id="rId30"/>
  </p:notesMasterIdLst>
  <p:handoutMasterIdLst>
    <p:handoutMasterId r:id="rId31"/>
  </p:handoutMasterIdLst>
  <p:sldIdLst>
    <p:sldId id="256" r:id="rId3"/>
    <p:sldId id="338" r:id="rId4"/>
    <p:sldId id="388" r:id="rId5"/>
    <p:sldId id="390" r:id="rId6"/>
    <p:sldId id="434" r:id="rId7"/>
    <p:sldId id="440" r:id="rId8"/>
    <p:sldId id="396" r:id="rId9"/>
    <p:sldId id="398" r:id="rId10"/>
    <p:sldId id="442" r:id="rId11"/>
    <p:sldId id="408" r:id="rId12"/>
    <p:sldId id="410" r:id="rId13"/>
    <p:sldId id="414" r:id="rId14"/>
    <p:sldId id="416" r:id="rId15"/>
    <p:sldId id="352" r:id="rId16"/>
    <p:sldId id="354" r:id="rId17"/>
    <p:sldId id="356" r:id="rId18"/>
    <p:sldId id="358" r:id="rId19"/>
    <p:sldId id="362" r:id="rId20"/>
    <p:sldId id="368" r:id="rId21"/>
    <p:sldId id="370" r:id="rId22"/>
    <p:sldId id="372" r:id="rId23"/>
    <p:sldId id="374" r:id="rId24"/>
    <p:sldId id="376" r:id="rId25"/>
    <p:sldId id="297" r:id="rId26"/>
    <p:sldId id="312" r:id="rId27"/>
    <p:sldId id="453" r:id="rId28"/>
    <p:sldId id="454" r:id="rId29"/>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ção Padrão" id="{00C50553-BA14-48AE-88C7-2AE485AA502B}">
          <p14:sldIdLst>
            <p14:sldId id="256"/>
            <p14:sldId id="338"/>
            <p14:sldId id="388"/>
            <p14:sldId id="390"/>
            <p14:sldId id="434"/>
            <p14:sldId id="440"/>
            <p14:sldId id="396"/>
            <p14:sldId id="398"/>
            <p14:sldId id="442"/>
          </p14:sldIdLst>
        </p14:section>
        <p14:section name="Seção sem Título" id="{79D0DDE0-2F5E-4F43-925C-29161AB961B1}">
          <p14:sldIdLst>
            <p14:sldId id="408"/>
            <p14:sldId id="410"/>
            <p14:sldId id="414"/>
            <p14:sldId id="416"/>
            <p14:sldId id="352"/>
            <p14:sldId id="354"/>
            <p14:sldId id="356"/>
            <p14:sldId id="358"/>
            <p14:sldId id="362"/>
            <p14:sldId id="368"/>
            <p14:sldId id="370"/>
            <p14:sldId id="372"/>
            <p14:sldId id="374"/>
            <p14:sldId id="376"/>
            <p14:sldId id="297"/>
            <p14:sldId id="312"/>
            <p14:sldId id="453"/>
            <p14:sldId id="454"/>
          </p14:sldIdLst>
        </p14:section>
        <p14:section name="Seção sem Título" id="{91AE35F4-44E5-44C2-979C-3FBB422B2C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8" autoAdjust="0"/>
    <p:restoredTop sz="93897" autoAdjust="0"/>
  </p:normalViewPr>
  <p:slideViewPr>
    <p:cSldViewPr>
      <p:cViewPr varScale="1">
        <p:scale>
          <a:sx n="68" d="100"/>
          <a:sy n="68" d="100"/>
        </p:scale>
        <p:origin x="13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E7558D-7B31-4065-BCCD-4E6C370F5DE3}" type="datetimeFigureOut">
              <a:rPr lang="pt-BR"/>
              <a:pPr>
                <a:defRPr/>
              </a:pPr>
              <a:t>30/08/2019</a:t>
            </a:fld>
            <a:endParaRPr lang="pt-BR"/>
          </a:p>
        </p:txBody>
      </p:sp>
      <p:sp>
        <p:nvSpPr>
          <p:cNvPr id="4" name="Espaço Reservado para Rodapé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3241EA-8E9B-4A45-ABE2-4C40B904B793}" type="slidenum">
              <a:rPr lang="pt-BR"/>
              <a:pPr>
                <a:defRPr/>
              </a:pPr>
              <a:t>‹nº›</a:t>
            </a:fld>
            <a:endParaRPr lang="pt-BR"/>
          </a:p>
        </p:txBody>
      </p:sp>
    </p:spTree>
    <p:extLst>
      <p:ext uri="{BB962C8B-B14F-4D97-AF65-F5344CB8AC3E}">
        <p14:creationId xmlns:p14="http://schemas.microsoft.com/office/powerpoint/2010/main" val="606961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E78F40-63A0-46E1-9F9D-578A310EC20E}" type="datetimeFigureOut">
              <a:rPr lang="pt-BR" smtClean="0"/>
              <a:t>30/08/2019</a:t>
            </a:fld>
            <a:endParaRPr lang="pt-BR"/>
          </a:p>
        </p:txBody>
      </p:sp>
      <p:sp>
        <p:nvSpPr>
          <p:cNvPr id="4" name="Espaço Reservado para Imagem de Sli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F3F0470-0285-4BA6-8FFB-A96E4FCE266D}" type="slidenum">
              <a:rPr lang="pt-BR" smtClean="0"/>
              <a:t>‹nº›</a:t>
            </a:fld>
            <a:endParaRPr lang="pt-BR"/>
          </a:p>
        </p:txBody>
      </p:sp>
    </p:spTree>
    <p:extLst>
      <p:ext uri="{BB962C8B-B14F-4D97-AF65-F5344CB8AC3E}">
        <p14:creationId xmlns:p14="http://schemas.microsoft.com/office/powerpoint/2010/main" val="24592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r>
              <a:rPr lang="en-US" dirty="0"/>
              <a:t>9760/1937  </a:t>
            </a:r>
            <a:r>
              <a:rPr lang="pt-BR" sz="1200" b="0" i="0" kern="1200" dirty="0">
                <a:solidFill>
                  <a:schemeClr val="tx1"/>
                </a:solidFill>
                <a:effectLst/>
                <a:latin typeface="+mn-lt"/>
                <a:ea typeface="+mn-ea"/>
                <a:cs typeface="+mn-cs"/>
              </a:rPr>
              <a:t>Organiza a proteção do patrimônio histórico e artístico nacional</a:t>
            </a:r>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21</a:t>
            </a:fld>
            <a:endParaRPr lang="pt-BR"/>
          </a:p>
        </p:txBody>
      </p:sp>
    </p:spTree>
    <p:extLst>
      <p:ext uri="{BB962C8B-B14F-4D97-AF65-F5344CB8AC3E}">
        <p14:creationId xmlns:p14="http://schemas.microsoft.com/office/powerpoint/2010/main" val="421900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26</a:t>
            </a:fld>
            <a:endParaRPr lang="pt-BR" dirty="0"/>
          </a:p>
        </p:txBody>
      </p:sp>
    </p:spTree>
    <p:extLst>
      <p:ext uri="{BB962C8B-B14F-4D97-AF65-F5344CB8AC3E}">
        <p14:creationId xmlns:p14="http://schemas.microsoft.com/office/powerpoint/2010/main" val="132509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27</a:t>
            </a:fld>
            <a:endParaRPr lang="pt-BR" dirty="0"/>
          </a:p>
        </p:txBody>
      </p:sp>
    </p:spTree>
    <p:extLst>
      <p:ext uri="{BB962C8B-B14F-4D97-AF65-F5344CB8AC3E}">
        <p14:creationId xmlns:p14="http://schemas.microsoft.com/office/powerpoint/2010/main" val="373730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sz="quarter"/>
          </p:nvPr>
        </p:nvSpPr>
        <p:spPr>
          <a:xfrm>
            <a:off x="685800" y="1676400"/>
            <a:ext cx="7772400" cy="1828800"/>
          </a:xfrm>
        </p:spPr>
        <p:txBody>
          <a:bodyPr/>
          <a:lstStyle>
            <a:lvl1pPr>
              <a:defRPr/>
            </a:lvl1pPr>
          </a:lstStyle>
          <a:p>
            <a:r>
              <a:rPr lang="pt-BR"/>
              <a:t>Clique para editar o estilo do título mestre</a:t>
            </a:r>
          </a:p>
        </p:txBody>
      </p:sp>
      <p:sp>
        <p:nvSpPr>
          <p:cNvPr id="952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fld id="{C0DF5737-F43A-45CD-9019-FE9B8B7BE70D}" type="datetimeFigureOut">
              <a:rPr lang="pt-BR"/>
              <a:pPr>
                <a:defRPr/>
              </a:pPr>
              <a:t>30/08/2019</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54EFEB-E8C1-43BE-A715-8AA026176A63}"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FE75838C-3009-4D5A-9EAA-5E007F7B71AB}" type="datetimeFigureOut">
              <a:rPr lang="pt-BR"/>
              <a:pPr>
                <a:defRPr/>
              </a:pPr>
              <a:t>30/08/2019</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392E92-52A6-486C-990A-397EC7CF511B}"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BC93BF0C-C81B-46EE-933E-7DAEF90B3159}" type="datetimeFigureOut">
              <a:rPr lang="pt-BR"/>
              <a:pPr>
                <a:defRPr/>
              </a:pPr>
              <a:t>30/08/2019</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6C5B5D8-384F-4C1D-949B-02FEE6CB62FC}"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Group 17"/>
          <p:cNvGrpSpPr>
            <a:grpSpLocks/>
          </p:cNvGrpSpPr>
          <p:nvPr/>
        </p:nvGrpSpPr>
        <p:grpSpPr bwMode="auto">
          <a:xfrm>
            <a:off x="0" y="6570663"/>
            <a:ext cx="9144000" cy="287337"/>
            <a:chOff x="0" y="6353387"/>
            <a:chExt cx="9144000" cy="361763"/>
          </a:xfrm>
        </p:grpSpPr>
        <p:grpSp>
          <p:nvGrpSpPr>
            <p:cNvPr id="9" name="Group 16"/>
            <p:cNvGrpSpPr>
              <a:grpSpLocks/>
            </p:cNvGrpSpPr>
            <p:nvPr/>
          </p:nvGrpSpPr>
          <p:grpSpPr bwMode="auto">
            <a:xfrm>
              <a:off x="0" y="6353387"/>
              <a:ext cx="8756597" cy="360000"/>
              <a:chOff x="1" y="6353387"/>
              <a:chExt cx="8756597" cy="360000"/>
            </a:xfrm>
          </p:grpSpPr>
          <p:sp>
            <p:nvSpPr>
              <p:cNvPr id="14"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Group 15"/>
            <p:cNvGrpSpPr>
              <a:grpSpLocks/>
            </p:cNvGrpSpPr>
            <p:nvPr/>
          </p:nvGrpSpPr>
          <p:grpSpPr bwMode="auto">
            <a:xfrm>
              <a:off x="8640763" y="6355385"/>
              <a:ext cx="503237" cy="359765"/>
              <a:chOff x="8640763" y="6355385"/>
              <a:chExt cx="503237" cy="359765"/>
            </a:xfrm>
          </p:grpSpPr>
          <p:sp>
            <p:nvSpPr>
              <p:cNvPr id="11"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grpSp>
        <p:nvGrpSpPr>
          <p:cNvPr id="16" name="Group 9"/>
          <p:cNvGrpSpPr>
            <a:grpSpLocks/>
          </p:cNvGrpSpPr>
          <p:nvPr/>
        </p:nvGrpSpPr>
        <p:grpSpPr bwMode="auto">
          <a:xfrm>
            <a:off x="2208213" y="1331913"/>
            <a:ext cx="6481762" cy="144462"/>
            <a:chOff x="2214546" y="1427612"/>
            <a:chExt cx="6482858" cy="144000"/>
          </a:xfrm>
        </p:grpSpPr>
        <p:sp>
          <p:nvSpPr>
            <p:cNvPr id="17"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8"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9" name="Date Placeholder 6"/>
          <p:cNvSpPr>
            <a:spLocks noGrp="1"/>
          </p:cNvSpPr>
          <p:nvPr>
            <p:ph type="dt" sz="half" idx="10"/>
          </p:nvPr>
        </p:nvSpPr>
        <p:spPr/>
        <p:txBody>
          <a:bodyPr/>
          <a:lstStyle>
            <a:lvl1pPr>
              <a:defRPr/>
            </a:lvl1pPr>
          </a:lstStyle>
          <a:p>
            <a:pPr>
              <a:defRPr/>
            </a:pPr>
            <a:fld id="{77AE8E77-CD84-4FB6-B20C-4B85EC0C3D1C}" type="datetimeFigureOut">
              <a:rPr lang="pt-BR"/>
              <a:pPr>
                <a:defRPr/>
              </a:pPr>
              <a:t>30/08/2019</a:t>
            </a:fld>
            <a:endParaRPr lang="pt-BR"/>
          </a:p>
        </p:txBody>
      </p:sp>
      <p:sp>
        <p:nvSpPr>
          <p:cNvPr id="20" name="Footer Placeholder 7"/>
          <p:cNvSpPr>
            <a:spLocks noGrp="1"/>
          </p:cNvSpPr>
          <p:nvPr>
            <p:ph type="ftr" sz="quarter" idx="11"/>
          </p:nvPr>
        </p:nvSpPr>
        <p:spPr/>
        <p:txBody>
          <a:bodyPr/>
          <a:lstStyle>
            <a:lvl1pPr>
              <a:defRPr/>
            </a:lvl1pPr>
          </a:lstStyle>
          <a:p>
            <a:pPr>
              <a:defRPr/>
            </a:pPr>
            <a:endParaRPr lang="pt-BR"/>
          </a:p>
        </p:txBody>
      </p:sp>
      <p:sp>
        <p:nvSpPr>
          <p:cNvPr id="21" name="Slide Number Placeholder 8"/>
          <p:cNvSpPr>
            <a:spLocks noGrp="1"/>
          </p:cNvSpPr>
          <p:nvPr>
            <p:ph type="sldNum" sz="quarter" idx="12"/>
          </p:nvPr>
        </p:nvSpPr>
        <p:spPr/>
        <p:txBody>
          <a:bodyPr/>
          <a:lstStyle>
            <a:lvl1pPr>
              <a:defRPr/>
            </a:lvl1pPr>
          </a:lstStyle>
          <a:p>
            <a:pPr>
              <a:defRPr/>
            </a:pPr>
            <a:fld id="{0B8F43C5-E278-46A0-81E2-CE322AF4EC21}"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Rectangle 6"/>
          <p:cNvSpPr/>
          <p:nvPr/>
        </p:nvSpPr>
        <p:spPr>
          <a:xfrm>
            <a:off x="0" y="0"/>
            <a:ext cx="9144000" cy="6858000"/>
          </a:xfrm>
          <a:prstGeom prst="rect">
            <a:avLst/>
          </a:prstGeom>
          <a:blipFill>
            <a:blip r:embed="rId2">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 name="Group 17"/>
          <p:cNvGrpSpPr>
            <a:grpSpLocks/>
          </p:cNvGrpSpPr>
          <p:nvPr/>
        </p:nvGrpSpPr>
        <p:grpSpPr bwMode="auto">
          <a:xfrm>
            <a:off x="0" y="6570663"/>
            <a:ext cx="9144000" cy="287337"/>
            <a:chOff x="0" y="6353387"/>
            <a:chExt cx="9144000" cy="361763"/>
          </a:xfrm>
        </p:grpSpPr>
        <p:grpSp>
          <p:nvGrpSpPr>
            <p:cNvPr id="5"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 name="Group 15"/>
            <p:cNvGrpSpPr>
              <a:grpSpLocks/>
            </p:cNvGrpSpPr>
            <p:nvPr/>
          </p:nvGrpSpPr>
          <p:grpSpPr bwMode="auto">
            <a:xfrm>
              <a:off x="8640763" y="6355385"/>
              <a:ext cx="503237" cy="359765"/>
              <a:chOff x="8640763" y="6355385"/>
              <a:chExt cx="503237" cy="359765"/>
            </a:xfrm>
          </p:grpSpPr>
          <p:sp>
            <p:nvSpPr>
              <p:cNvPr id="7"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8"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grpSp>
        <p:nvGrpSpPr>
          <p:cNvPr id="12" name="Group 5"/>
          <p:cNvGrpSpPr>
            <a:grpSpLocks/>
          </p:cNvGrpSpPr>
          <p:nvPr/>
        </p:nvGrpSpPr>
        <p:grpSpPr bwMode="auto">
          <a:xfrm>
            <a:off x="2208213" y="1331913"/>
            <a:ext cx="6481762" cy="144462"/>
            <a:chOff x="2214546" y="1427612"/>
            <a:chExt cx="6482858" cy="144000"/>
          </a:xfrm>
        </p:grpSpPr>
        <p:sp>
          <p:nvSpPr>
            <p:cNvPr id="13"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pt-BR"/>
              <a:t>Clique para editar o título mestre</a:t>
            </a:r>
            <a:endParaRPr lang="en-US"/>
          </a:p>
        </p:txBody>
      </p:sp>
      <p:sp>
        <p:nvSpPr>
          <p:cNvPr id="15" name="Date Placeholder 2"/>
          <p:cNvSpPr>
            <a:spLocks noGrp="1"/>
          </p:cNvSpPr>
          <p:nvPr>
            <p:ph type="dt" sz="half" idx="10"/>
          </p:nvPr>
        </p:nvSpPr>
        <p:spPr/>
        <p:txBody>
          <a:bodyPr/>
          <a:lstStyle>
            <a:lvl1pPr>
              <a:defRPr/>
            </a:lvl1pPr>
          </a:lstStyle>
          <a:p>
            <a:pPr>
              <a:defRPr/>
            </a:pPr>
            <a:fld id="{5FA2F5F4-9151-40DE-B093-0AE1A4FF0BEB}" type="datetimeFigureOut">
              <a:rPr lang="pt-BR"/>
              <a:pPr>
                <a:defRPr/>
              </a:pPr>
              <a:t>30/08/2019</a:t>
            </a:fld>
            <a:endParaRPr lang="pt-BR"/>
          </a:p>
        </p:txBody>
      </p:sp>
      <p:sp>
        <p:nvSpPr>
          <p:cNvPr id="16" name="Footer Placeholder 3"/>
          <p:cNvSpPr>
            <a:spLocks noGrp="1"/>
          </p:cNvSpPr>
          <p:nvPr>
            <p:ph type="ftr" sz="quarter" idx="11"/>
          </p:nvPr>
        </p:nvSpPr>
        <p:spPr/>
        <p:txBody>
          <a:bodyPr/>
          <a:lstStyle>
            <a:lvl1pPr>
              <a:defRPr/>
            </a:lvl1pPr>
          </a:lstStyle>
          <a:p>
            <a:pPr>
              <a:defRPr/>
            </a:pPr>
            <a:endParaRPr lang="pt-BR"/>
          </a:p>
        </p:txBody>
      </p:sp>
      <p:sp>
        <p:nvSpPr>
          <p:cNvPr id="17" name="Slide Number Placeholder 4"/>
          <p:cNvSpPr>
            <a:spLocks noGrp="1"/>
          </p:cNvSpPr>
          <p:nvPr>
            <p:ph type="sldNum" sz="quarter" idx="12"/>
          </p:nvPr>
        </p:nvSpPr>
        <p:spPr/>
        <p:txBody>
          <a:bodyPr/>
          <a:lstStyle>
            <a:lvl1pPr>
              <a:defRPr/>
            </a:lvl1pPr>
          </a:lstStyle>
          <a:p>
            <a:pPr>
              <a:defRPr/>
            </a:pPr>
            <a:fld id="{B856BAFD-5919-42AA-B48B-9B8DE0F52977}"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blipFill>
            <a:blip r:embed="rId2">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 name="Group 17"/>
          <p:cNvGrpSpPr>
            <a:grpSpLocks/>
          </p:cNvGrpSpPr>
          <p:nvPr/>
        </p:nvGrpSpPr>
        <p:grpSpPr bwMode="auto">
          <a:xfrm>
            <a:off x="0" y="6570663"/>
            <a:ext cx="9144000" cy="287337"/>
            <a:chOff x="0" y="6353387"/>
            <a:chExt cx="9144000" cy="361763"/>
          </a:xfrm>
        </p:grpSpPr>
        <p:grpSp>
          <p:nvGrpSpPr>
            <p:cNvPr id="7" name="Group 16"/>
            <p:cNvGrpSpPr>
              <a:grpSpLocks/>
            </p:cNvGrpSpPr>
            <p:nvPr/>
          </p:nvGrpSpPr>
          <p:grpSpPr bwMode="auto">
            <a:xfrm>
              <a:off x="0" y="6353387"/>
              <a:ext cx="8756597" cy="360000"/>
              <a:chOff x="1" y="6353387"/>
              <a:chExt cx="8756597" cy="360000"/>
            </a:xfrm>
          </p:grpSpPr>
          <p:sp>
            <p:nvSpPr>
              <p:cNvPr id="12"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 name="Group 15"/>
            <p:cNvGrpSpPr>
              <a:grpSpLocks/>
            </p:cNvGrpSpPr>
            <p:nvPr/>
          </p:nvGrpSpPr>
          <p:grpSpPr bwMode="auto">
            <a:xfrm>
              <a:off x="8640763" y="6355385"/>
              <a:ext cx="503237" cy="359765"/>
              <a:chOff x="8640763" y="6355385"/>
              <a:chExt cx="503237" cy="359765"/>
            </a:xfrm>
          </p:grpSpPr>
          <p:sp>
            <p:nvSpPr>
              <p:cNvPr id="9"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pt-BR"/>
              <a:t>Clique para editar o título mestre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4" name="Date Placeholder 4"/>
          <p:cNvSpPr>
            <a:spLocks noGrp="1"/>
          </p:cNvSpPr>
          <p:nvPr>
            <p:ph type="dt" sz="half" idx="10"/>
          </p:nvPr>
        </p:nvSpPr>
        <p:spPr/>
        <p:txBody>
          <a:bodyPr/>
          <a:lstStyle>
            <a:lvl1pPr>
              <a:defRPr/>
            </a:lvl1pPr>
          </a:lstStyle>
          <a:p>
            <a:pPr>
              <a:defRPr/>
            </a:pPr>
            <a:fld id="{6391BD97-1A6B-4BA2-9EF1-B895F0B3D995}" type="datetimeFigureOut">
              <a:rPr lang="pt-BR"/>
              <a:pPr>
                <a:defRPr/>
              </a:pPr>
              <a:t>30/08/2019</a:t>
            </a:fld>
            <a:endParaRPr lang="pt-BR"/>
          </a:p>
        </p:txBody>
      </p:sp>
      <p:sp>
        <p:nvSpPr>
          <p:cNvPr id="15" name="Footer Placeholder 5"/>
          <p:cNvSpPr>
            <a:spLocks noGrp="1"/>
          </p:cNvSpPr>
          <p:nvPr>
            <p:ph type="ftr" sz="quarter" idx="11"/>
          </p:nvPr>
        </p:nvSpPr>
        <p:spPr/>
        <p:txBody>
          <a:bodyPr/>
          <a:lstStyle>
            <a:lvl1pPr>
              <a:defRPr/>
            </a:lvl1pPr>
          </a:lstStyle>
          <a:p>
            <a:pPr>
              <a:defRPr/>
            </a:pPr>
            <a:endParaRPr lang="pt-BR"/>
          </a:p>
        </p:txBody>
      </p:sp>
      <p:sp>
        <p:nvSpPr>
          <p:cNvPr id="16" name="Slide Number Placeholder 6"/>
          <p:cNvSpPr>
            <a:spLocks noGrp="1"/>
          </p:cNvSpPr>
          <p:nvPr>
            <p:ph type="sldNum" sz="quarter" idx="12"/>
          </p:nvPr>
        </p:nvSpPr>
        <p:spPr/>
        <p:txBody>
          <a:bodyPr/>
          <a:lstStyle>
            <a:lvl1pPr>
              <a:defRPr/>
            </a:lvl1pPr>
          </a:lstStyle>
          <a:p>
            <a:pPr>
              <a:defRPr/>
            </a:pPr>
            <a:fld id="{E0990AC2-20B5-4D94-A034-4416EF9380AF}" type="slidenum">
              <a:rPr lang="pt-BR"/>
              <a:pPr>
                <a:defRPr/>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fld id="{D1BCF95F-8037-4C60-AAE5-11C257B9380D}" type="datetimeFigureOut">
              <a:rPr lang="pt-BR"/>
              <a:pPr>
                <a:defRPr/>
              </a:pPr>
              <a:t>30/08/2019</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705D5BE-5108-4A41-99E8-D84113B10E84}"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E4ABAC-9CFE-499C-8696-C95656FA4E9B}" type="datetimeFigureOut">
              <a:rPr lang="pt-BR"/>
              <a:pPr>
                <a:defRPr/>
              </a:pPr>
              <a:t>30/08/2019</a:t>
            </a:fld>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54C638A-A493-4249-AE1D-016628F4C895}"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fld id="{8150610F-C3A0-4F0A-9FF5-A39C241E7EB0}" type="datetimeFigureOut">
              <a:rPr lang="pt-BR"/>
              <a:pPr>
                <a:defRPr/>
              </a:pPr>
              <a:t>30/08/2019</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0F7AC16-58E4-4130-8691-E7FCB365CEF6}"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fld id="{D69DF9E2-E90F-4F56-B918-9F5F93912F23}" type="datetimeFigureOut">
              <a:rPr lang="pt-BR"/>
              <a:pPr>
                <a:defRPr/>
              </a:pPr>
              <a:t>30/08/2019</a:t>
            </a:fld>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792163D6-1E5F-4012-BFD7-E4A918005DD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fld id="{4446AAD4-79CF-405F-8298-3F114F2E8EF2}" type="datetimeFigureOut">
              <a:rPr lang="pt-BR"/>
              <a:pPr>
                <a:defRPr/>
              </a:pPr>
              <a:t>30/08/2019</a:t>
            </a:fld>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A4024FD-B914-401F-A381-67ECD93A558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C4CCA8-6A53-4256-9FC9-824E97A7B2DB}" type="datetimeFigureOut">
              <a:rPr lang="pt-BR"/>
              <a:pPr>
                <a:defRPr/>
              </a:pPr>
              <a:t>30/08/2019</a:t>
            </a:fld>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0E636FC3-8964-41DD-9C98-65F123B05B2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61172D-7D6E-4533-A11C-90A99BFECB61}" type="datetimeFigureOut">
              <a:rPr lang="pt-BR"/>
              <a:pPr>
                <a:defRPr/>
              </a:pPr>
              <a:t>30/08/2019</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370D67-4784-4AE4-96CA-086BF78E754B}"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0BCA7A-8530-4DF7-B85A-C537D7BCD7A2}" type="datetimeFigureOut">
              <a:rPr lang="pt-BR"/>
              <a:pPr>
                <a:defRPr/>
              </a:pPr>
              <a:t>30/08/2019</a:t>
            </a:fld>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1A1C9E4-2EB6-4FB8-AFD3-2004487CA69C}"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942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C571EB9C-BECD-47B0-9F87-44FC57C9180B}" type="datetimeFigureOut">
              <a:rPr lang="pt-BR"/>
              <a:pPr>
                <a:defRPr/>
              </a:pPr>
              <a:t>30/08/2019</a:t>
            </a:fld>
            <a:endParaRPr lang="pt-BR"/>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pt-BR"/>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03392BCB-A17F-4D45-8376-D7A446023216}" type="slidenum">
              <a:rPr lang="pt-BR"/>
              <a:pPr>
                <a:defRPr/>
              </a:pPr>
              <a:t>‹nº›</a:t>
            </a:fld>
            <a:endParaRPr lang="pt-BR"/>
          </a:p>
        </p:txBody>
      </p:sp>
    </p:spTree>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pt-BR"/>
              <a:t>Clique para editar o título mestre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Date Placeholder 4"/>
          <p:cNvSpPr>
            <a:spLocks noGrp="1"/>
          </p:cNvSpPr>
          <p:nvPr>
            <p:ph type="dt" sz="half" idx="2"/>
          </p:nvPr>
        </p:nvSpPr>
        <p:spPr>
          <a:xfrm>
            <a:off x="0" y="6570663"/>
            <a:ext cx="1643063" cy="287337"/>
          </a:xfrm>
          <a:prstGeom prst="rect">
            <a:avLst/>
          </a:prstGeom>
        </p:spPr>
        <p:txBody>
          <a:bodyPr vert="horz" rtlCol="0" anchor="ctr"/>
          <a:lstStyle>
            <a:lvl1pPr fontAlgn="auto">
              <a:spcBef>
                <a:spcPts val="0"/>
              </a:spcBef>
              <a:spcAft>
                <a:spcPts val="0"/>
              </a:spcAft>
              <a:defRPr sz="1200">
                <a:solidFill>
                  <a:schemeClr val="tx1">
                    <a:tint val="75000"/>
                  </a:schemeClr>
                </a:solidFill>
                <a:latin typeface="+mn-lt"/>
              </a:defRPr>
            </a:lvl1pPr>
          </a:lstStyle>
          <a:p>
            <a:pPr>
              <a:defRPr/>
            </a:pPr>
            <a:fld id="{48F542C8-CC66-44E7-8197-ED08A5CDB85F}" type="datetimeFigureOut">
              <a:rPr lang="pt-BR"/>
              <a:pPr>
                <a:defRPr/>
              </a:pPr>
              <a:t>30/08/2019</a:t>
            </a:fld>
            <a:endParaRPr lang="pt-BR"/>
          </a:p>
        </p:txBody>
      </p:sp>
      <p:sp>
        <p:nvSpPr>
          <p:cNvPr id="17" name="Footer Placeholder 5"/>
          <p:cNvSpPr>
            <a:spLocks noGrp="1"/>
          </p:cNvSpPr>
          <p:nvPr>
            <p:ph type="ftr" sz="quarter" idx="3"/>
          </p:nvPr>
        </p:nvSpPr>
        <p:spPr>
          <a:xfrm>
            <a:off x="1643063" y="6570663"/>
            <a:ext cx="4214812" cy="287337"/>
          </a:xfrm>
          <a:prstGeom prst="rect">
            <a:avLst/>
          </a:prstGeom>
        </p:spPr>
        <p:txBody>
          <a:bodyPr vert="horz" rtlCol="0" anchor="ctr"/>
          <a:lstStyle>
            <a:lvl1pPr fontAlgn="auto">
              <a:spcBef>
                <a:spcPts val="0"/>
              </a:spcBef>
              <a:spcAft>
                <a:spcPts val="0"/>
              </a:spcAft>
              <a:defRPr sz="1200">
                <a:solidFill>
                  <a:schemeClr val="tx1">
                    <a:tint val="85000"/>
                  </a:schemeClr>
                </a:solidFill>
                <a:latin typeface="+mn-lt"/>
              </a:defRPr>
            </a:lvl1pPr>
          </a:lstStyle>
          <a:p>
            <a:pPr>
              <a:defRPr/>
            </a:pPr>
            <a:endParaRPr lang="pt-BR"/>
          </a:p>
        </p:txBody>
      </p:sp>
      <p:sp>
        <p:nvSpPr>
          <p:cNvPr id="18" name="Slide Number Placeholder 6"/>
          <p:cNvSpPr>
            <a:spLocks noGrp="1"/>
          </p:cNvSpPr>
          <p:nvPr>
            <p:ph type="sldNum" sz="quarter" idx="4"/>
          </p:nvPr>
        </p:nvSpPr>
        <p:spPr>
          <a:xfrm>
            <a:off x="8572500" y="6570663"/>
            <a:ext cx="571500" cy="287337"/>
          </a:xfrm>
          <a:prstGeom prst="rect">
            <a:avLst/>
          </a:prstGeom>
        </p:spPr>
        <p:txBody>
          <a:bodyPr vert="horz" rtlCol="0" anchor="ctr"/>
          <a:lstStyle>
            <a:lvl1pPr algn="ctr" fontAlgn="auto">
              <a:spcBef>
                <a:spcPts val="0"/>
              </a:spcBef>
              <a:spcAft>
                <a:spcPts val="0"/>
              </a:spcAft>
              <a:defRPr sz="1200">
                <a:solidFill>
                  <a:schemeClr val="tx1">
                    <a:tint val="95000"/>
                  </a:schemeClr>
                </a:solidFill>
                <a:latin typeface="+mn-lt"/>
              </a:defRPr>
            </a:lvl1pPr>
          </a:lstStyle>
          <a:p>
            <a:pPr>
              <a:defRPr/>
            </a:pPr>
            <a:fld id="{B3C0BB17-D423-4888-9862-5DEF0CA6735C}"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Arial" charset="0"/>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Arial" charset="0"/>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josearimateiabarbosa@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ítulo 2"/>
          <p:cNvSpPr>
            <a:spLocks noGrp="1"/>
          </p:cNvSpPr>
          <p:nvPr>
            <p:ph type="subTitle" idx="4294967295"/>
          </p:nvPr>
        </p:nvSpPr>
        <p:spPr>
          <a:xfrm>
            <a:off x="-198277" y="5275741"/>
            <a:ext cx="9540553" cy="1224136"/>
          </a:xfrm>
          <a:noFill/>
          <a:ln w="9525">
            <a:noFill/>
            <a:miter lim="800000"/>
            <a:headEnd/>
            <a:tailEnd/>
          </a:ln>
          <a:effectLst/>
        </p:spPr>
        <p:txBody>
          <a:bodyPr vert="horz" wrap="square" lIns="91440" tIns="45720" rIns="91440" bIns="45720" numCol="1" rtlCol="0" anchor="ctr" anchorCtr="0" compatLnSpc="1">
            <a:prstTxWarp prst="textNoShape">
              <a:avLst/>
            </a:prstTxWarp>
            <a:normAutofit fontScale="47500" lnSpcReduction="20000"/>
            <a:scene3d>
              <a:camera prst="orthographicFront"/>
              <a:lightRig rig="threePt" dir="tl">
                <a:rot lat="0" lon="0" rev="7200000"/>
              </a:lightRig>
            </a:scene3d>
            <a:sp3d contourW="6350">
              <a:contourClr>
                <a:schemeClr val="accent1"/>
              </a:contourClr>
            </a:sp3d>
          </a:bodyPr>
          <a:lstStyle/>
          <a:p>
            <a:pPr algn="ctr" eaLnBrk="1" fontAlgn="auto" hangingPunct="1">
              <a:spcBef>
                <a:spcPct val="0"/>
              </a:spcBef>
              <a:spcAft>
                <a:spcPts val="0"/>
              </a:spcAft>
            </a:pPr>
            <a:r>
              <a:rPr lang="pt-BR" sz="4400" b="1" kern="1200" dirty="0">
                <a:ln w="11430"/>
                <a:solidFill>
                  <a:schemeClr val="bg2">
                    <a:lumMod val="50000"/>
                  </a:schemeClr>
                </a:solidFill>
                <a:effectLst/>
                <a:latin typeface="+mj-lt"/>
                <a:ea typeface="+mj-ea"/>
                <a:cs typeface="+mj-cs"/>
              </a:rPr>
              <a:t>1º CONGRESSO MATOGROSSENSSE DE DREITO AGRARIO E DO AGRONEGOCIO</a:t>
            </a:r>
          </a:p>
          <a:p>
            <a:pPr algn="ctr" eaLnBrk="1" fontAlgn="auto" hangingPunct="1">
              <a:spcBef>
                <a:spcPct val="0"/>
              </a:spcBef>
              <a:spcAft>
                <a:spcPts val="0"/>
              </a:spcAft>
            </a:pPr>
            <a:r>
              <a:rPr lang="pt-BR" sz="4400" b="1" kern="1200" dirty="0">
                <a:ln w="11430"/>
                <a:solidFill>
                  <a:schemeClr val="bg2">
                    <a:lumMod val="50000"/>
                  </a:schemeClr>
                </a:solidFill>
                <a:effectLst/>
                <a:latin typeface="+mj-lt"/>
                <a:ea typeface="+mj-ea"/>
                <a:cs typeface="+mj-cs"/>
              </a:rPr>
              <a:t>ORDEM DOS ADVOGADOS DO BRASIL </a:t>
            </a:r>
          </a:p>
          <a:p>
            <a:pPr algn="ctr" eaLnBrk="1" fontAlgn="auto" hangingPunct="1">
              <a:spcBef>
                <a:spcPct val="0"/>
              </a:spcBef>
              <a:spcAft>
                <a:spcPts val="0"/>
              </a:spcAft>
            </a:pPr>
            <a:r>
              <a:rPr lang="pt-BR" sz="4400" b="1" kern="1200" dirty="0">
                <a:ln w="11430"/>
                <a:solidFill>
                  <a:schemeClr val="bg2">
                    <a:lumMod val="50000"/>
                  </a:schemeClr>
                </a:solidFill>
                <a:effectLst/>
                <a:latin typeface="+mj-lt"/>
                <a:ea typeface="+mj-ea"/>
                <a:cs typeface="+mj-cs"/>
              </a:rPr>
              <a:t>10 E 11/09/2019.</a:t>
            </a:r>
          </a:p>
          <a:p>
            <a:pPr algn="ctr" eaLnBrk="1" fontAlgn="auto" hangingPunct="1">
              <a:spcBef>
                <a:spcPct val="0"/>
              </a:spcBef>
              <a:spcAft>
                <a:spcPts val="0"/>
              </a:spcAft>
            </a:pPr>
            <a:endParaRPr lang="pt-BR" sz="4400" b="1" kern="1200" dirty="0">
              <a:ln w="11430"/>
              <a:solidFill>
                <a:srgbClr val="FFC000"/>
              </a:solidFill>
              <a:effectLst>
                <a:outerShdw blurRad="44450" dist="41910" dir="3600000" algn="tl">
                  <a:srgbClr val="000000">
                    <a:alpha val="50000"/>
                  </a:srgbClr>
                </a:outerShdw>
              </a:effectLst>
              <a:latin typeface="+mj-lt"/>
              <a:ea typeface="+mj-ea"/>
              <a:cs typeface="+mj-cs"/>
            </a:endParaRPr>
          </a:p>
          <a:p>
            <a:pPr algn="ctr" eaLnBrk="1" fontAlgn="auto" hangingPunct="1">
              <a:spcBef>
                <a:spcPct val="0"/>
              </a:spcBef>
              <a:spcAft>
                <a:spcPts val="0"/>
              </a:spcAft>
            </a:pPr>
            <a:endParaRPr lang="pt-BR" sz="4400" b="1" kern="1200" dirty="0">
              <a:ln w="11430"/>
              <a:solidFill>
                <a:srgbClr val="FFC000"/>
              </a:solidFill>
              <a:effectLst>
                <a:outerShdw blurRad="44450" dist="41910" dir="3600000" algn="tl">
                  <a:srgbClr val="000000">
                    <a:alpha val="50000"/>
                  </a:srgbClr>
                </a:outerShdw>
              </a:effectLst>
              <a:latin typeface="+mj-lt"/>
              <a:ea typeface="+mj-ea"/>
              <a:cs typeface="+mj-cs"/>
            </a:endParaRPr>
          </a:p>
          <a:p>
            <a:pPr algn="ctr" eaLnBrk="1" fontAlgn="auto" hangingPunct="1">
              <a:spcBef>
                <a:spcPct val="0"/>
              </a:spcBef>
              <a:spcAft>
                <a:spcPts val="0"/>
              </a:spcAft>
            </a:pPr>
            <a:endParaRPr lang="pt-BR" sz="4400" b="1" kern="1200" dirty="0">
              <a:ln w="11430"/>
              <a:solidFill>
                <a:srgbClr val="FFC000"/>
              </a:solidFill>
              <a:effectLst>
                <a:outerShdw blurRad="44450" dist="41910" dir="3600000" algn="tl">
                  <a:srgbClr val="000000">
                    <a:alpha val="50000"/>
                  </a:srgbClr>
                </a:outerShdw>
              </a:effectLst>
              <a:latin typeface="+mj-lt"/>
              <a:ea typeface="+mj-ea"/>
              <a:cs typeface="+mj-cs"/>
            </a:endParaRPr>
          </a:p>
        </p:txBody>
      </p:sp>
      <p:sp>
        <p:nvSpPr>
          <p:cNvPr id="18434" name="Text Box 4"/>
          <p:cNvSpPr txBox="1">
            <a:spLocks noChangeArrowheads="1"/>
          </p:cNvSpPr>
          <p:nvPr/>
        </p:nvSpPr>
        <p:spPr bwMode="auto">
          <a:xfrm>
            <a:off x="1979712" y="5199676"/>
            <a:ext cx="4968552" cy="1631216"/>
          </a:xfrm>
          <a:prstGeom prst="rect">
            <a:avLst/>
          </a:prstGeom>
          <a:noFill/>
          <a:ln w="9525">
            <a:noFill/>
            <a:miter lim="800000"/>
            <a:headEnd/>
            <a:tailEnd/>
          </a:ln>
        </p:spPr>
        <p:txBody>
          <a:bodyPr wrap="square">
            <a:spAutoFit/>
          </a:bodyPr>
          <a:lstStyle/>
          <a:p>
            <a:r>
              <a:rPr lang="en-US" sz="2400" dirty="0"/>
              <a:t>        </a:t>
            </a:r>
          </a:p>
          <a:p>
            <a:endParaRPr lang="en-US" sz="2400" dirty="0"/>
          </a:p>
          <a:p>
            <a:endParaRPr lang="en-US" sz="2400" dirty="0"/>
          </a:p>
          <a:p>
            <a:pPr algn="ctr"/>
            <a:r>
              <a:rPr lang="pt-BR" sz="2800" b="1" i="1" dirty="0">
                <a:solidFill>
                  <a:schemeClr val="accent4">
                    <a:lumMod val="10000"/>
                  </a:schemeClr>
                </a:solidFill>
                <a:effectLst>
                  <a:outerShdw blurRad="38100" dist="38100" dir="2700000" algn="tl">
                    <a:srgbClr val="000000">
                      <a:alpha val="43137"/>
                    </a:srgbClr>
                  </a:outerShdw>
                </a:effectLst>
              </a:rPr>
              <a:t>José de Arimatéia Barbosa</a:t>
            </a:r>
          </a:p>
        </p:txBody>
      </p:sp>
      <p:pic>
        <p:nvPicPr>
          <p:cNvPr id="10" name="Imagem 9">
            <a:extLst>
              <a:ext uri="{FF2B5EF4-FFF2-40B4-BE49-F238E27FC236}">
                <a16:creationId xmlns:a16="http://schemas.microsoft.com/office/drawing/2014/main" id="{2DA077C2-FBAD-43E3-9EB6-796BF8A82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314" y="0"/>
            <a:ext cx="6919371" cy="4605239"/>
          </a:xfrm>
          <a:prstGeom prst="rect">
            <a:avLst/>
          </a:prstGeom>
          <a:ln>
            <a:noFill/>
          </a:ln>
          <a:effectLst>
            <a:outerShdw blurRad="292100" dist="139700" dir="2700000" algn="tl" rotWithShape="0">
              <a:srgbClr val="333333">
                <a:alpha val="65000"/>
              </a:srgbClr>
            </a:outerShdw>
          </a:effectLst>
        </p:spPr>
      </p:pic>
      <p:pic>
        <p:nvPicPr>
          <p:cNvPr id="3" name="Imagem 2">
            <a:extLst>
              <a:ext uri="{FF2B5EF4-FFF2-40B4-BE49-F238E27FC236}">
                <a16:creationId xmlns:a16="http://schemas.microsoft.com/office/drawing/2014/main" id="{2E3EE642-D09F-44B4-BD2E-A9E6AD306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3848242-2DBD-4AD2-B5D7-5BB1121FB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17410" name="Espaço Reservado para Conteúdo 2"/>
          <p:cNvSpPr>
            <a:spLocks noGrp="1"/>
          </p:cNvSpPr>
          <p:nvPr>
            <p:ph idx="1"/>
          </p:nvPr>
        </p:nvSpPr>
        <p:spPr>
          <a:xfrm>
            <a:off x="323528" y="548680"/>
            <a:ext cx="8578850" cy="6191250"/>
          </a:xfrm>
        </p:spPr>
        <p:txBody>
          <a:bodyPr/>
          <a:lstStyle/>
          <a:p>
            <a:pPr algn="just"/>
            <a:r>
              <a:rPr lang="pt-BR" sz="1800" b="1" dirty="0">
                <a:solidFill>
                  <a:schemeClr val="accent4">
                    <a:lumMod val="10000"/>
                  </a:schemeClr>
                </a:solidFill>
                <a:effectLst/>
              </a:rPr>
              <a:t>Coerente com a melhor conceituação do Direito, pela qual a lógica jurídica e científica devem sobrepor ao ensinado pela velha lição, seguramente, pode-se afirmar que:</a:t>
            </a:r>
            <a:endParaRPr lang="pt-BR" sz="1800" dirty="0">
              <a:solidFill>
                <a:schemeClr val="accent4">
                  <a:lumMod val="10000"/>
                </a:schemeClr>
              </a:solidFill>
              <a:effectLst/>
            </a:endParaRPr>
          </a:p>
          <a:p>
            <a:pPr algn="just"/>
            <a:r>
              <a:rPr lang="pt-BR" sz="1800" b="1" dirty="0">
                <a:solidFill>
                  <a:schemeClr val="accent4">
                    <a:lumMod val="10000"/>
                  </a:schemeClr>
                </a:solidFill>
                <a:effectLst/>
              </a:rPr>
              <a:t>Nem todas as terras do Brasil Colônia foram objeto de concessão aos donatários das capitanias, pois essas limitam-se a 15 e seus </a:t>
            </a:r>
            <a:r>
              <a:rPr lang="pt-BR" sz="1800" b="1" dirty="0" err="1">
                <a:solidFill>
                  <a:schemeClr val="accent4">
                    <a:lumMod val="10000"/>
                  </a:schemeClr>
                </a:solidFill>
                <a:effectLst/>
              </a:rPr>
              <a:t>dominios</a:t>
            </a:r>
            <a:r>
              <a:rPr lang="pt-BR" sz="1800" b="1" dirty="0">
                <a:solidFill>
                  <a:schemeClr val="accent4">
                    <a:lumMod val="10000"/>
                  </a:schemeClr>
                </a:solidFill>
                <a:effectLst/>
              </a:rPr>
              <a:t> eram restritos a um mais ou menos 1/3 do território brasileiro, e os outros 2/3; ou sejam 270 % , foram alargados por grupos paramilitares ( bandeiras) ao arrepio do Tratado de Tordesilhas . As posses eram estrategicamente dispostas via fortes militares e povoados, aumentando o Brasil de cerca de 2.312.000 para 8.511.865 km ( </a:t>
            </a:r>
            <a:r>
              <a:rPr lang="pt-BR" sz="1800" b="1" dirty="0" err="1">
                <a:solidFill>
                  <a:schemeClr val="accent4">
                    <a:lumMod val="10000"/>
                  </a:schemeClr>
                </a:solidFill>
                <a:effectLst/>
              </a:rPr>
              <a:t>Paraguassú</a:t>
            </a:r>
            <a:r>
              <a:rPr lang="pt-BR" sz="1800" b="1" dirty="0">
                <a:solidFill>
                  <a:schemeClr val="accent4">
                    <a:lumMod val="10000"/>
                  </a:schemeClr>
                </a:solidFill>
                <a:effectLst/>
              </a:rPr>
              <a:t>,  2002 )</a:t>
            </a:r>
            <a:endParaRPr lang="pt-BR" sz="1800" dirty="0">
              <a:solidFill>
                <a:schemeClr val="accent4">
                  <a:lumMod val="10000"/>
                </a:schemeClr>
              </a:solidFill>
              <a:effectLst/>
            </a:endParaRPr>
          </a:p>
          <a:p>
            <a:pPr algn="just"/>
            <a:r>
              <a:rPr lang="pt-BR" sz="1800" b="1" dirty="0">
                <a:solidFill>
                  <a:schemeClr val="accent4">
                    <a:lumMod val="10000"/>
                  </a:schemeClr>
                </a:solidFill>
                <a:effectLst/>
              </a:rPr>
              <a:t>Ademais, novas terras passaram a integrar o território brasileiro. O atual Estado do  Acre, adquirido da Bolívia , em m1903, portanto nesta data  incorporadas ao território brasileiro, jamais poderiam ser tidas como devolutas , já que , por razões óbvias, em momento algum foram devolvidas a coroa português.</a:t>
            </a:r>
            <a:endParaRPr lang="pt-BR" sz="1800" dirty="0">
              <a:solidFill>
                <a:schemeClr val="accent4">
                  <a:lumMod val="10000"/>
                </a:schemeClr>
              </a:solidFill>
              <a:effectLst/>
            </a:endParaRPr>
          </a:p>
          <a:p>
            <a:pPr algn="just"/>
            <a:endParaRPr lang="pt-BR" sz="1600" b="1" dirty="0">
              <a:solidFill>
                <a:schemeClr val="accent4">
                  <a:lumMod val="10000"/>
                </a:schemeClr>
              </a:solidFill>
              <a:effectLst/>
            </a:endParaRPr>
          </a:p>
          <a:p>
            <a:endParaRPr lang="pt-BR" dirty="0">
              <a:solidFill>
                <a:schemeClr val="accent4">
                  <a:lumMod val="10000"/>
                </a:schemeClr>
              </a:solidFill>
              <a:effectLst/>
            </a:endParaRPr>
          </a:p>
        </p:txBody>
      </p:sp>
      <p:pic>
        <p:nvPicPr>
          <p:cNvPr id="4" name="Imagem 3">
            <a:extLst>
              <a:ext uri="{FF2B5EF4-FFF2-40B4-BE49-F238E27FC236}">
                <a16:creationId xmlns:a16="http://schemas.microsoft.com/office/drawing/2014/main" id="{55FEC47F-DEFB-4E3E-B145-6BF62D909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914174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3D12CBB-1ECD-434A-BEAA-A744A60B5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3" name="Espaço Reservado para Conteúdo 2"/>
          <p:cNvSpPr>
            <a:spLocks noGrp="1"/>
          </p:cNvSpPr>
          <p:nvPr>
            <p:ph idx="1"/>
          </p:nvPr>
        </p:nvSpPr>
        <p:spPr/>
        <p:txBody>
          <a:bodyPr/>
          <a:lstStyle/>
          <a:p>
            <a:pPr marL="0" indent="0">
              <a:buFont typeface="Wingdings" panose="05000000000000000000" pitchFamily="2" charset="2"/>
              <a:buNone/>
              <a:defRPr/>
            </a:pPr>
            <a:r>
              <a:rPr lang="pt-BR" b="1" dirty="0"/>
              <a:t> </a:t>
            </a:r>
            <a:endParaRPr lang="pt-BR" dirty="0"/>
          </a:p>
          <a:p>
            <a:pPr>
              <a:defRPr/>
            </a:pPr>
            <a:endParaRPr lang="pt-BR" dirty="0"/>
          </a:p>
        </p:txBody>
      </p:sp>
      <p:sp>
        <p:nvSpPr>
          <p:cNvPr id="4" name="Retângulo 3"/>
          <p:cNvSpPr/>
          <p:nvPr/>
        </p:nvSpPr>
        <p:spPr>
          <a:xfrm>
            <a:off x="180920" y="651307"/>
            <a:ext cx="8785225" cy="5959517"/>
          </a:xfrm>
          <a:prstGeom prst="rect">
            <a:avLst/>
          </a:prstGeom>
        </p:spPr>
        <p:txBody>
          <a:bodyPr>
            <a:spAutoFit/>
          </a:bodyPr>
          <a:lstStyle/>
          <a:p>
            <a:pPr marL="228600" algn="ctr">
              <a:lnSpc>
                <a:spcPct val="107000"/>
              </a:lnSpc>
              <a:spcBef>
                <a:spcPts val="600"/>
              </a:spcBef>
              <a:spcAft>
                <a:spcPts val="600"/>
              </a:spcAft>
              <a:defRPr/>
            </a:pPr>
            <a:r>
              <a:rPr lang="pt-BR" sz="2800" b="1" dirty="0">
                <a:ln w="11430"/>
                <a:solidFill>
                  <a:schemeClr val="bg2">
                    <a:lumMod val="50000"/>
                  </a:schemeClr>
                </a:solidFill>
                <a:effectLst>
                  <a:outerShdw blurRad="44450" dist="41910" dir="3600000" algn="tl">
                    <a:srgbClr val="000000">
                      <a:alpha val="50000"/>
                    </a:srgbClr>
                  </a:outerShdw>
                </a:effectLst>
                <a:latin typeface="+mj-lt"/>
                <a:ea typeface="+mj-ea"/>
                <a:cs typeface="+mj-cs"/>
              </a:rPr>
              <a:t>ACRE</a:t>
            </a:r>
            <a:r>
              <a:rPr lang="pt-BR" sz="2400" b="1"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 </a:t>
            </a:r>
            <a:r>
              <a:rPr lang="pt-BR" sz="2800" b="1" dirty="0">
                <a:ln w="11430"/>
                <a:solidFill>
                  <a:schemeClr val="bg2">
                    <a:lumMod val="50000"/>
                  </a:schemeClr>
                </a:solidFill>
                <a:effectLst>
                  <a:outerShdw blurRad="44450" dist="41910" dir="3600000" algn="tl">
                    <a:srgbClr val="000000">
                      <a:alpha val="50000"/>
                    </a:srgbClr>
                  </a:outerShdw>
                </a:effectLst>
                <a:latin typeface="+mj-lt"/>
                <a:ea typeface="+mj-ea"/>
                <a:cs typeface="+mj-cs"/>
              </a:rPr>
              <a:t>FOI COMPRADO POR DOIS MILHÕES DE LIBRAS</a:t>
            </a:r>
          </a:p>
          <a:p>
            <a:pPr marL="228600" algn="ctr">
              <a:lnSpc>
                <a:spcPct val="107000"/>
              </a:lnSpc>
              <a:spcBef>
                <a:spcPts val="600"/>
              </a:spcBef>
              <a:spcAft>
                <a:spcPts val="600"/>
              </a:spcAft>
              <a:defRPr/>
            </a:pPr>
            <a:endParaRPr lang="pt-BR"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defRPr/>
            </a:pPr>
            <a:r>
              <a:rPr lang="pt-BR" sz="2000" dirty="0">
                <a:solidFill>
                  <a:schemeClr val="accent4">
                    <a:lumMod val="10000"/>
                  </a:schemeClr>
                </a:solidFill>
                <a:latin typeface="+mn-lt"/>
                <a:ea typeface="Times New Roman" panose="02020603050405020304" pitchFamily="18" charset="0"/>
                <a:cs typeface="Times New Roman" panose="02020603050405020304" pitchFamily="18" charset="0"/>
              </a:rPr>
              <a:t>“Na verdade, a Questão do Acre, como ficou conhecida, foi resolvida por um tratado de concessões de ambas as partes. A Bolívia cedeu o território do Acre, que pertencia a ela desde 1867, para o Brasil. O governo brasileiro, por sua vez, cedeu pequenas extensões de terra no Mato Grosso, pagou 2 milhões de libras esterlinas como indenização e se comprometeu a construir uma ferrovia que ligasse o Brasil à Bolívia. Era a famosa Madeira – Mamoré, que foi construída à custa da vida de muitos trabalhadores, até 1912. Os cavalos a que Morales se referiu ironicamente foram uma cortesia ao presidente boliviano, depois de fechar o acordo.”</a:t>
            </a:r>
          </a:p>
          <a:p>
            <a:pPr algn="just">
              <a:defRPr/>
            </a:pPr>
            <a:endParaRPr lang="pt-BR" sz="2000" b="1" dirty="0">
              <a:solidFill>
                <a:schemeClr val="accent4">
                  <a:lumMod val="10000"/>
                </a:schemeClr>
              </a:solidFill>
            </a:endParaRPr>
          </a:p>
          <a:p>
            <a:pPr algn="just">
              <a:defRPr/>
            </a:pPr>
            <a:r>
              <a:rPr lang="pt-BR" sz="2000" b="1" dirty="0">
                <a:solidFill>
                  <a:schemeClr val="accent4">
                    <a:lumMod val="10000"/>
                  </a:schemeClr>
                </a:solidFill>
              </a:rPr>
              <a:t> </a:t>
            </a:r>
            <a:r>
              <a:rPr lang="pt-BR" sz="1400" dirty="0">
                <a:solidFill>
                  <a:schemeClr val="accent4">
                    <a:lumMod val="10000"/>
                  </a:schemeClr>
                </a:solidFill>
              </a:rPr>
              <a:t>FONTE</a:t>
            </a:r>
            <a:r>
              <a:rPr lang="pt-BR" sz="2000" b="1" dirty="0">
                <a:solidFill>
                  <a:schemeClr val="accent4">
                    <a:lumMod val="10000"/>
                  </a:schemeClr>
                </a:solidFill>
              </a:rPr>
              <a:t>: </a:t>
            </a:r>
            <a:r>
              <a:rPr lang="pt-BR" sz="2000" dirty="0">
                <a:solidFill>
                  <a:schemeClr val="accent4">
                    <a:lumMod val="10000"/>
                  </a:schemeClr>
                </a:solidFill>
              </a:rPr>
              <a:t>http://www.gazetadopovo.com.br/mundo/acre-foi-comprado-por-2-milhoes-de-libras-a0u9j1w3s0aaglkl0wz4tgswe [14/05/2006]   </a:t>
            </a:r>
          </a:p>
          <a:p>
            <a:pPr marL="228600" algn="just">
              <a:lnSpc>
                <a:spcPct val="107000"/>
              </a:lnSpc>
              <a:spcAft>
                <a:spcPts val="800"/>
              </a:spcAft>
              <a:defRPr/>
            </a:pPr>
            <a:endParaRPr lang="pt-BR" sz="2000" dirty="0">
              <a:solidFill>
                <a:schemeClr val="tx2"/>
              </a:solidFill>
              <a:latin typeface="+mn-lt"/>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07BC1EEF-1343-4E27-BCB8-3F3F6E628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029" y="6008810"/>
            <a:ext cx="1294481" cy="684076"/>
          </a:xfrm>
          <a:prstGeom prst="rect">
            <a:avLst/>
          </a:prstGeom>
        </p:spPr>
      </p:pic>
    </p:spTree>
    <p:extLst>
      <p:ext uri="{BB962C8B-B14F-4D97-AF65-F5344CB8AC3E}">
        <p14:creationId xmlns:p14="http://schemas.microsoft.com/office/powerpoint/2010/main" val="2789658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C8AB098-3A1C-4218-8991-D188ADB13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0482" name="Espaço Reservado para Conteúdo 2"/>
          <p:cNvSpPr>
            <a:spLocks noGrp="1"/>
          </p:cNvSpPr>
          <p:nvPr>
            <p:ph idx="1"/>
          </p:nvPr>
        </p:nvSpPr>
        <p:spPr>
          <a:xfrm>
            <a:off x="107950" y="115888"/>
            <a:ext cx="8928100" cy="6121400"/>
          </a:xfrm>
        </p:spPr>
        <p:txBody>
          <a:bodyPr/>
          <a:lstStyle/>
          <a:p>
            <a:pPr marL="228600" algn="ctr">
              <a:lnSpc>
                <a:spcPct val="107000"/>
              </a:lnSpc>
              <a:spcBef>
                <a:spcPts val="600"/>
              </a:spcBef>
              <a:spcAft>
                <a:spcPts val="600"/>
              </a:spcAft>
              <a:defRPr/>
            </a:pPr>
            <a:r>
              <a:rPr lang="pt-BR" sz="2000" b="1" kern="1200" dirty="0">
                <a:ln w="11430"/>
                <a:solidFill>
                  <a:schemeClr val="bg2">
                    <a:lumMod val="50000"/>
                  </a:schemeClr>
                </a:solidFill>
                <a:effectLst>
                  <a:outerShdw blurRad="44450" dist="41910" dir="3600000" algn="tl">
                    <a:srgbClr val="000000">
                      <a:alpha val="50000"/>
                    </a:srgbClr>
                  </a:outerShdw>
                </a:effectLst>
                <a:latin typeface="+mj-lt"/>
                <a:ea typeface="+mj-ea"/>
                <a:cs typeface="+mj-cs"/>
              </a:rPr>
              <a:t>DOUTRINA DE PAULO GARCIA , in Terras </a:t>
            </a:r>
            <a:r>
              <a:rPr lang="pt-BR" sz="2000" b="1" kern="1200" dirty="0" err="1">
                <a:ln w="11430"/>
                <a:solidFill>
                  <a:schemeClr val="bg2">
                    <a:lumMod val="50000"/>
                  </a:schemeClr>
                </a:solidFill>
                <a:effectLst>
                  <a:outerShdw blurRad="44450" dist="41910" dir="3600000" algn="tl">
                    <a:srgbClr val="000000">
                      <a:alpha val="50000"/>
                    </a:srgbClr>
                  </a:outerShdw>
                </a:effectLst>
                <a:latin typeface="+mj-lt"/>
                <a:ea typeface="+mj-ea"/>
                <a:cs typeface="+mj-cs"/>
              </a:rPr>
              <a:t>devolutas.Ed</a:t>
            </a:r>
            <a:r>
              <a:rPr lang="pt-BR" sz="2000" b="1" kern="1200" dirty="0">
                <a:ln w="11430"/>
                <a:solidFill>
                  <a:schemeClr val="bg2">
                    <a:lumMod val="50000"/>
                  </a:schemeClr>
                </a:solidFill>
                <a:effectLst>
                  <a:outerShdw blurRad="44450" dist="41910" dir="3600000" algn="tl">
                    <a:srgbClr val="000000">
                      <a:alpha val="50000"/>
                    </a:srgbClr>
                  </a:outerShdw>
                </a:effectLst>
                <a:latin typeface="+mj-lt"/>
                <a:ea typeface="+mj-ea"/>
                <a:cs typeface="+mj-cs"/>
              </a:rPr>
              <a:t>. Livraria Oscar Nicolai. Belo Horizonte. 1958</a:t>
            </a:r>
          </a:p>
          <a:p>
            <a:pPr algn="just"/>
            <a:r>
              <a:rPr lang="pt-BR" sz="1600" b="1" dirty="0">
                <a:solidFill>
                  <a:schemeClr val="accent4">
                    <a:lumMod val="10000"/>
                  </a:schemeClr>
                </a:solidFill>
                <a:effectLst/>
              </a:rPr>
              <a:t>A lei de terras, n. 601/1850, limita-se em seu artigo 3º a enumerar quais são as terras devolutas. Do teor desse artigo não se pode extrair um conceito doutrinário, pois ele os demais  artigos da malsinada lei , data vênia,  não  estabelecem um critério lógico, coerente e científico, senão vejamos:</a:t>
            </a:r>
            <a:endParaRPr lang="pt-BR" sz="1600" dirty="0">
              <a:solidFill>
                <a:schemeClr val="accent4">
                  <a:lumMod val="10000"/>
                </a:schemeClr>
              </a:solidFill>
              <a:effectLst/>
            </a:endParaRPr>
          </a:p>
          <a:p>
            <a:pPr algn="just"/>
            <a:r>
              <a:rPr lang="pt-BR" sz="1600" b="1" dirty="0">
                <a:solidFill>
                  <a:schemeClr val="accent4">
                    <a:lumMod val="10000"/>
                  </a:schemeClr>
                </a:solidFill>
                <a:effectLst/>
              </a:rPr>
              <a:t>Da lição do saudoso magistrado mineiro, Paulo Garcia, 1957, p. 156, colhemos que :Terras devolutas são as que integram o patrimônio dos Estados, como bens dominicais.</a:t>
            </a:r>
            <a:endParaRPr lang="pt-BR" sz="1600" dirty="0">
              <a:solidFill>
                <a:schemeClr val="accent4">
                  <a:lumMod val="10000"/>
                </a:schemeClr>
              </a:solidFill>
              <a:effectLst/>
            </a:endParaRPr>
          </a:p>
          <a:p>
            <a:pPr algn="just"/>
            <a:r>
              <a:rPr lang="pt-BR" sz="1600" b="1" dirty="0">
                <a:solidFill>
                  <a:schemeClr val="accent4">
                    <a:lumMod val="10000"/>
                  </a:schemeClr>
                </a:solidFill>
                <a:effectLst/>
              </a:rPr>
              <a:t>Em sentido estrito, são as terras que, tendo passado domínio dos Estados, por força do artigo 64 da Constituição de 1891, não se achavam em 1950, no domínio particular nem haviam sido objeto de posse por qualquer do povo.</a:t>
            </a:r>
            <a:endParaRPr lang="pt-BR" sz="1600" dirty="0">
              <a:solidFill>
                <a:schemeClr val="accent4">
                  <a:lumMod val="10000"/>
                </a:schemeClr>
              </a:solidFill>
              <a:effectLst/>
            </a:endParaRPr>
          </a:p>
          <a:p>
            <a:pPr algn="just"/>
            <a:r>
              <a:rPr lang="pt-BR" sz="1600" b="1" dirty="0">
                <a:solidFill>
                  <a:schemeClr val="accent4">
                    <a:lumMod val="10000"/>
                  </a:schemeClr>
                </a:solidFill>
                <a:effectLst/>
              </a:rPr>
              <a:t>Etimologicamente, de acordo com o Dr. Cícero Ferreira Lopes, abalizado cultor da língua português, “ discriminatória- ed. Americana, 1940, “ devoluto” quer dizer: </a:t>
            </a:r>
            <a:endParaRPr lang="pt-BR" sz="1600" dirty="0">
              <a:solidFill>
                <a:schemeClr val="accent4">
                  <a:lumMod val="10000"/>
                </a:schemeClr>
              </a:solidFill>
              <a:effectLst/>
            </a:endParaRPr>
          </a:p>
          <a:p>
            <a:pPr algn="just"/>
            <a:r>
              <a:rPr lang="pt-BR" sz="1600" b="1" dirty="0">
                <a:solidFill>
                  <a:schemeClr val="accent4">
                    <a:lumMod val="10000"/>
                  </a:schemeClr>
                </a:solidFill>
                <a:effectLst/>
              </a:rPr>
              <a:t>‘Vazio , desocupado, sem dono e ainda outros significados usualmente ao termo se emprestam...”casa devoluta, a que não se acha habitada...No dicionário de Antenor Nascentes, encontra-se, sobre a palavra devoluto: “ Do latim, </a:t>
            </a:r>
            <a:r>
              <a:rPr lang="pt-BR" sz="1600" b="1" dirty="0" err="1">
                <a:solidFill>
                  <a:schemeClr val="accent4">
                    <a:lumMod val="10000"/>
                  </a:schemeClr>
                </a:solidFill>
                <a:effectLst/>
              </a:rPr>
              <a:t>devolutus</a:t>
            </a:r>
            <a:r>
              <a:rPr lang="pt-BR" sz="1600" b="1" dirty="0">
                <a:solidFill>
                  <a:schemeClr val="accent4">
                    <a:lumMod val="10000"/>
                  </a:schemeClr>
                </a:solidFill>
                <a:effectLst/>
              </a:rPr>
              <a:t>, propriamente rolado de um lugar para o outro; no latim medieval, </a:t>
            </a:r>
            <a:r>
              <a:rPr lang="pt-BR" sz="1600" b="1" dirty="0" err="1">
                <a:solidFill>
                  <a:schemeClr val="accent4">
                    <a:lumMod val="10000"/>
                  </a:schemeClr>
                </a:solidFill>
                <a:effectLst/>
              </a:rPr>
              <a:t>volvere</a:t>
            </a:r>
            <a:r>
              <a:rPr lang="pt-BR" sz="1600" b="1" dirty="0">
                <a:solidFill>
                  <a:schemeClr val="accent4">
                    <a:lumMod val="10000"/>
                  </a:schemeClr>
                </a:solidFill>
                <a:effectLst/>
              </a:rPr>
              <a:t> passou a significar pedir transferência para si de um benefício vago, SEM DONO.”</a:t>
            </a:r>
            <a:endParaRPr lang="pt-BR" sz="1600" dirty="0">
              <a:solidFill>
                <a:schemeClr val="accent4">
                  <a:lumMod val="10000"/>
                </a:schemeClr>
              </a:solidFill>
              <a:effectLst/>
            </a:endParaRPr>
          </a:p>
          <a:p>
            <a:pPr algn="just"/>
            <a:r>
              <a:rPr lang="pt-BR" sz="1600" b="1" dirty="0">
                <a:solidFill>
                  <a:schemeClr val="accent4">
                    <a:lumMod val="10000"/>
                  </a:schemeClr>
                </a:solidFill>
                <a:effectLst/>
              </a:rPr>
              <a:t>De Plácido e Silva , na linguagem do Direito Administrativo , qualifica de devoluto tudo aquilo que se encontra vago ou desocupado .Assim dizem as terras devolutas as que, incultas ou não aproveitadas, embora pertencentes ao poder público, se destinam à venda aos particulares. Além disso, devoluto alude ao terreno que, pertencendo. </a:t>
            </a:r>
            <a:endParaRPr lang="pt-BR" sz="1600" dirty="0">
              <a:solidFill>
                <a:schemeClr val="accent4">
                  <a:lumMod val="10000"/>
                </a:schemeClr>
              </a:solidFill>
              <a:effectLst/>
            </a:endParaRPr>
          </a:p>
          <a:p>
            <a:endParaRPr lang="pt-BR" dirty="0"/>
          </a:p>
        </p:txBody>
      </p:sp>
    </p:spTree>
    <p:extLst>
      <p:ext uri="{BB962C8B-B14F-4D97-AF65-F5344CB8AC3E}">
        <p14:creationId xmlns:p14="http://schemas.microsoft.com/office/powerpoint/2010/main" val="4098586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C3D0492-D0F5-4282-80C1-B404A992E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1506" name="Espaço Reservado para Conteúdo 2"/>
          <p:cNvSpPr>
            <a:spLocks noGrp="1"/>
          </p:cNvSpPr>
          <p:nvPr>
            <p:ph idx="1"/>
          </p:nvPr>
        </p:nvSpPr>
        <p:spPr>
          <a:xfrm>
            <a:off x="0" y="-99392"/>
            <a:ext cx="8892480" cy="6121102"/>
          </a:xfrm>
        </p:spPr>
        <p:txBody>
          <a:bodyPr/>
          <a:lstStyle/>
          <a:p>
            <a:pPr algn="just"/>
            <a:r>
              <a:rPr lang="pt-BR" sz="1400" b="1" dirty="0">
                <a:solidFill>
                  <a:schemeClr val="bg2">
                    <a:lumMod val="50000"/>
                  </a:schemeClr>
                </a:solidFill>
                <a:effectLst/>
              </a:rPr>
              <a:t>Ao que tudo indica, assevera Paulo Garcia que o conceito etimológico é o que mais se adapta ao conceito jurídico das terras devolutas.</a:t>
            </a:r>
            <a:endParaRPr lang="pt-BR" sz="1400" dirty="0">
              <a:solidFill>
                <a:schemeClr val="bg2">
                  <a:lumMod val="50000"/>
                </a:schemeClr>
              </a:solidFill>
              <a:effectLst/>
            </a:endParaRPr>
          </a:p>
          <a:p>
            <a:pPr algn="just"/>
            <a:r>
              <a:rPr lang="pt-BR" sz="1400" b="1" dirty="0">
                <a:solidFill>
                  <a:schemeClr val="bg2">
                    <a:lumMod val="50000"/>
                  </a:schemeClr>
                </a:solidFill>
                <a:effectLst/>
              </a:rPr>
              <a:t>Prosseguindo , o preclaro Mestre preleciona que já as antigas leis portuguesas tinham a palavra devoluto como significando mesmo alguma coisa abandonada. Assim as ordenações </a:t>
            </a:r>
            <a:r>
              <a:rPr lang="pt-BR" sz="1400" b="1" dirty="0" err="1">
                <a:solidFill>
                  <a:schemeClr val="bg2">
                    <a:lumMod val="50000"/>
                  </a:schemeClr>
                </a:solidFill>
                <a:effectLst/>
              </a:rPr>
              <a:t>Manoelinas</a:t>
            </a:r>
            <a:r>
              <a:rPr lang="pt-BR" sz="1400" b="1" dirty="0">
                <a:solidFill>
                  <a:schemeClr val="bg2">
                    <a:lumMod val="50000"/>
                  </a:schemeClr>
                </a:solidFill>
                <a:effectLst/>
              </a:rPr>
              <a:t> e também as Afonsinas, definiam as sesmarias: </a:t>
            </a:r>
            <a:endParaRPr lang="pt-BR" sz="1400" dirty="0">
              <a:solidFill>
                <a:schemeClr val="bg2">
                  <a:lumMod val="50000"/>
                </a:schemeClr>
              </a:solidFill>
              <a:effectLst/>
            </a:endParaRPr>
          </a:p>
          <a:p>
            <a:pPr algn="just"/>
            <a:r>
              <a:rPr lang="pt-BR" sz="1400" b="1" dirty="0">
                <a:solidFill>
                  <a:schemeClr val="bg2">
                    <a:lumMod val="50000"/>
                  </a:schemeClr>
                </a:solidFill>
                <a:effectLst/>
              </a:rPr>
              <a:t>“ ...são propriamente as datas de terras, casais ou pardieiros, que foram, ou não de alguns senhorios, e que já em outro tempo foram lavrados e aproveitados e agora não o são” ( Ord. L. 4º, T. 43 )</a:t>
            </a:r>
            <a:endParaRPr lang="pt-BR" sz="1400" dirty="0">
              <a:solidFill>
                <a:schemeClr val="bg2">
                  <a:lumMod val="50000"/>
                </a:schemeClr>
              </a:solidFill>
              <a:effectLst/>
            </a:endParaRPr>
          </a:p>
          <a:p>
            <a:pPr algn="just"/>
            <a:r>
              <a:rPr lang="pt-BR" sz="1400" b="1" dirty="0">
                <a:solidFill>
                  <a:schemeClr val="bg2">
                    <a:lumMod val="50000"/>
                  </a:schemeClr>
                </a:solidFill>
                <a:effectLst/>
              </a:rPr>
              <a:t>No reinado de </a:t>
            </a:r>
            <a:r>
              <a:rPr lang="pt-BR" sz="1400" b="1" dirty="0" err="1">
                <a:solidFill>
                  <a:schemeClr val="bg2">
                    <a:lumMod val="50000"/>
                  </a:schemeClr>
                </a:solidFill>
                <a:effectLst/>
              </a:rPr>
              <a:t>D.João</a:t>
            </a:r>
            <a:r>
              <a:rPr lang="pt-BR" sz="1400" b="1" dirty="0">
                <a:solidFill>
                  <a:schemeClr val="bg2">
                    <a:lumMod val="50000"/>
                  </a:schemeClr>
                </a:solidFill>
                <a:effectLst/>
              </a:rPr>
              <a:t> I, que alterou em alguns pontos a legislação mandada fazer por D. Fernando , em 1375, a lei autorizou que se dessem em sesmarias: </a:t>
            </a:r>
            <a:endParaRPr lang="pt-BR" sz="1400" dirty="0">
              <a:solidFill>
                <a:schemeClr val="bg2">
                  <a:lumMod val="50000"/>
                </a:schemeClr>
              </a:solidFill>
              <a:effectLst/>
            </a:endParaRPr>
          </a:p>
          <a:p>
            <a:pPr algn="just"/>
            <a:r>
              <a:rPr lang="pt-BR" sz="1400" b="1" dirty="0">
                <a:solidFill>
                  <a:schemeClr val="bg2">
                    <a:lumMod val="50000"/>
                  </a:schemeClr>
                </a:solidFill>
                <a:effectLst/>
              </a:rPr>
              <a:t>“ casas e pardieiros , e </a:t>
            </a:r>
            <a:r>
              <a:rPr lang="pt-BR" sz="1400" b="1" dirty="0" err="1">
                <a:solidFill>
                  <a:schemeClr val="bg2">
                    <a:lumMod val="50000"/>
                  </a:schemeClr>
                </a:solidFill>
                <a:effectLst/>
              </a:rPr>
              <a:t>beês</a:t>
            </a:r>
            <a:r>
              <a:rPr lang="pt-BR" sz="1400" b="1" dirty="0">
                <a:solidFill>
                  <a:schemeClr val="bg2">
                    <a:lumMod val="50000"/>
                  </a:schemeClr>
                </a:solidFill>
                <a:effectLst/>
              </a:rPr>
              <a:t> e herdades que jazem em mortuário que já em outro tempo foram casas povoadas, vinhas e olivais, pomares, </a:t>
            </a:r>
            <a:r>
              <a:rPr lang="pt-BR" sz="1400" b="1" dirty="0" err="1">
                <a:solidFill>
                  <a:schemeClr val="bg2">
                    <a:lumMod val="50000"/>
                  </a:schemeClr>
                </a:solidFill>
                <a:effectLst/>
              </a:rPr>
              <a:t>ortas</a:t>
            </a:r>
            <a:r>
              <a:rPr lang="pt-BR" sz="1400" b="1" dirty="0">
                <a:solidFill>
                  <a:schemeClr val="bg2">
                    <a:lumMod val="50000"/>
                  </a:schemeClr>
                </a:solidFill>
                <a:effectLst/>
              </a:rPr>
              <a:t>, ferragens e herdades de </a:t>
            </a:r>
            <a:r>
              <a:rPr lang="pt-BR" sz="1400" b="1" dirty="0" err="1">
                <a:solidFill>
                  <a:schemeClr val="bg2">
                    <a:lumMod val="50000"/>
                  </a:schemeClr>
                </a:solidFill>
                <a:effectLst/>
              </a:rPr>
              <a:t>pam</a:t>
            </a:r>
            <a:r>
              <a:rPr lang="pt-BR" sz="1400" b="1" dirty="0">
                <a:solidFill>
                  <a:schemeClr val="bg2">
                    <a:lumMod val="50000"/>
                  </a:schemeClr>
                </a:solidFill>
                <a:effectLst/>
              </a:rPr>
              <a:t> “ Ord. </a:t>
            </a:r>
            <a:r>
              <a:rPr lang="pt-BR" sz="1400" b="1" dirty="0" err="1">
                <a:solidFill>
                  <a:schemeClr val="bg2">
                    <a:lumMod val="50000"/>
                  </a:schemeClr>
                </a:solidFill>
                <a:effectLst/>
              </a:rPr>
              <a:t>Aff</a:t>
            </a:r>
            <a:r>
              <a:rPr lang="pt-BR" sz="1400" b="1" dirty="0">
                <a:solidFill>
                  <a:schemeClr val="bg2">
                    <a:lumMod val="50000"/>
                  </a:schemeClr>
                </a:solidFill>
                <a:effectLst/>
              </a:rPr>
              <a:t>., L. 4º .</a:t>
            </a:r>
            <a:r>
              <a:rPr lang="pt-BR" sz="1400" b="1" dirty="0" err="1">
                <a:solidFill>
                  <a:schemeClr val="bg2">
                    <a:lumMod val="50000"/>
                  </a:schemeClr>
                </a:solidFill>
                <a:effectLst/>
              </a:rPr>
              <a:t>Tit</a:t>
            </a:r>
            <a:r>
              <a:rPr lang="pt-BR" sz="1400" b="1" dirty="0">
                <a:solidFill>
                  <a:schemeClr val="bg2">
                    <a:lumMod val="50000"/>
                  </a:schemeClr>
                </a:solidFill>
                <a:effectLst/>
              </a:rPr>
              <a:t>. 81, § 21 e 22 “</a:t>
            </a:r>
            <a:endParaRPr lang="pt-BR" sz="1400" dirty="0">
              <a:solidFill>
                <a:schemeClr val="bg2">
                  <a:lumMod val="50000"/>
                </a:schemeClr>
              </a:solidFill>
              <a:effectLst/>
            </a:endParaRPr>
          </a:p>
          <a:p>
            <a:pPr algn="just"/>
            <a:r>
              <a:rPr lang="pt-BR" sz="1400" b="1" dirty="0">
                <a:solidFill>
                  <a:schemeClr val="bg2">
                    <a:lumMod val="50000"/>
                  </a:schemeClr>
                </a:solidFill>
                <a:effectLst/>
              </a:rPr>
              <a:t>Conclui o saudoso magistrado Paulo Garcia,  que a concessão de sesmarias, desde os tempos remotíssimos, só podia recair em um terreno abandonado. </a:t>
            </a:r>
            <a:endParaRPr lang="pt-BR" sz="1400" dirty="0">
              <a:solidFill>
                <a:schemeClr val="bg2">
                  <a:lumMod val="50000"/>
                </a:schemeClr>
              </a:solidFill>
              <a:effectLst/>
            </a:endParaRPr>
          </a:p>
          <a:p>
            <a:pPr algn="just"/>
            <a:r>
              <a:rPr lang="pt-BR" sz="1400" b="1" dirty="0">
                <a:solidFill>
                  <a:schemeClr val="bg2">
                    <a:lumMod val="50000"/>
                  </a:schemeClr>
                </a:solidFill>
                <a:effectLst/>
              </a:rPr>
              <a:t>Assim sendo, voltando nossas atenções para 1850,, quando da promulgação da Lei 601, poderemos certificarmos da condição de devoluto ou não de um terreno e assim concluir que, se um terreno naquela época não estava abandonado, não era e não é ele devoluto. </a:t>
            </a:r>
            <a:endParaRPr lang="pt-BR" sz="1400" dirty="0">
              <a:solidFill>
                <a:schemeClr val="bg2">
                  <a:lumMod val="50000"/>
                </a:schemeClr>
              </a:solidFill>
              <a:effectLst/>
            </a:endParaRPr>
          </a:p>
          <a:p>
            <a:pPr algn="just"/>
            <a:r>
              <a:rPr lang="pt-BR" sz="1400" b="1" dirty="0">
                <a:solidFill>
                  <a:schemeClr val="bg2">
                    <a:lumMod val="50000"/>
                  </a:schemeClr>
                </a:solidFill>
                <a:effectLst/>
              </a:rPr>
              <a:t>Para fundamentar este entendimento basta compreender o que que está previsto no artigo 8º da citada lei 601/1850, pois nele está escrito que somente seriam consideradas devolutas as terras que se achassem incultas.</a:t>
            </a:r>
            <a:endParaRPr lang="pt-BR" sz="1400" dirty="0">
              <a:solidFill>
                <a:schemeClr val="bg2">
                  <a:lumMod val="50000"/>
                </a:schemeClr>
              </a:solidFill>
              <a:effectLst/>
            </a:endParaRPr>
          </a:p>
          <a:p>
            <a:pPr algn="just"/>
            <a:r>
              <a:rPr lang="pt-BR" sz="1400" b="1" dirty="0">
                <a:solidFill>
                  <a:schemeClr val="bg2">
                    <a:lumMod val="50000"/>
                  </a:schemeClr>
                </a:solidFill>
                <a:effectLst/>
              </a:rPr>
              <a:t>Nesse diapasão, Teixeira de Freitas, in Consolidação das Leis Civis, nota ao artigo 53, assinalou que: “ O dominante pensamento da Lei de 18 de setembro de 1850 , regulado pelo Decreto de 30 de janeiro de 1854, foi extremar o atual domínio do Estado nas terras devolutas; e portanto, as terras públicas já não são devolutas por estarem na propriedade ou posse particular”</a:t>
            </a:r>
            <a:endParaRPr lang="pt-BR" sz="1400" dirty="0">
              <a:solidFill>
                <a:schemeClr val="bg2">
                  <a:lumMod val="50000"/>
                </a:schemeClr>
              </a:solidFill>
              <a:effectLst/>
            </a:endParaRPr>
          </a:p>
          <a:p>
            <a:pPr algn="just"/>
            <a:r>
              <a:rPr lang="pt-BR" sz="1400" b="1" dirty="0">
                <a:solidFill>
                  <a:schemeClr val="bg2">
                    <a:lumMod val="50000"/>
                  </a:schemeClr>
                </a:solidFill>
                <a:effectLst/>
              </a:rPr>
              <a:t>As Unidades federativas, sintetiza o saudoso Magistrado, Paulo Garcia, não podem definir, a seu talante, o que sejam terras devolutas, forçando conceitos e definições novas, para trazer terras ao seu </a:t>
            </a:r>
            <a:r>
              <a:rPr lang="pt-BR" sz="1400" b="1" dirty="0" err="1">
                <a:solidFill>
                  <a:schemeClr val="bg2">
                    <a:lumMod val="50000"/>
                  </a:schemeClr>
                </a:solidFill>
                <a:effectLst/>
              </a:rPr>
              <a:t>patrimônio.Dúvida</a:t>
            </a:r>
            <a:r>
              <a:rPr lang="pt-BR" sz="1400" b="1" dirty="0">
                <a:solidFill>
                  <a:schemeClr val="bg2">
                    <a:lumMod val="50000"/>
                  </a:schemeClr>
                </a:solidFill>
                <a:effectLst/>
              </a:rPr>
              <a:t> não resta , por tanto que, para sabermos o que eram essas terras  , temos que nos reportar á legislação antiga. </a:t>
            </a:r>
            <a:endParaRPr lang="pt-BR" sz="1400" dirty="0">
              <a:solidFill>
                <a:schemeClr val="bg2">
                  <a:lumMod val="50000"/>
                </a:schemeClr>
              </a:solidFill>
              <a:effectLst/>
            </a:endParaRPr>
          </a:p>
          <a:p>
            <a:endParaRPr lang="pt-BR" dirty="0">
              <a:solidFill>
                <a:schemeClr val="bg2">
                  <a:lumMod val="50000"/>
                </a:schemeClr>
              </a:solidFill>
              <a:effectLst/>
            </a:endParaRPr>
          </a:p>
        </p:txBody>
      </p:sp>
    </p:spTree>
    <p:extLst>
      <p:ext uri="{BB962C8B-B14F-4D97-AF65-F5344CB8AC3E}">
        <p14:creationId xmlns:p14="http://schemas.microsoft.com/office/powerpoint/2010/main" val="299782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82DBF76-E0E1-44BA-AD55-E38CEE776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3" name="Espaço Reservado para Conteúdo 2"/>
          <p:cNvSpPr>
            <a:spLocks noGrp="1"/>
          </p:cNvSpPr>
          <p:nvPr>
            <p:ph idx="1"/>
          </p:nvPr>
        </p:nvSpPr>
        <p:spPr/>
        <p:txBody>
          <a:bodyPr/>
          <a:lstStyle/>
          <a:p>
            <a:pPr algn="just"/>
            <a:r>
              <a:rPr lang="pt-BR" sz="2000" dirty="0">
                <a:solidFill>
                  <a:schemeClr val="accent4">
                    <a:lumMod val="10000"/>
                  </a:schemeClr>
                </a:solidFill>
                <a:effectLst>
                  <a:outerShdw blurRad="38100" dist="38100" dir="2700000" algn="tl">
                    <a:srgbClr val="000000">
                      <a:alpha val="43137"/>
                    </a:srgbClr>
                  </a:outerShdw>
                </a:effectLst>
              </a:rPr>
              <a:t>Posteriormente, essas descrições, eram enviadas para os vigários, que as conferiam, indicavam data de entrega, devolviam uma via ao apresentante e a outra era guardada para registro. </a:t>
            </a:r>
          </a:p>
          <a:p>
            <a:pPr marL="0" indent="0" algn="just">
              <a:buNone/>
            </a:pPr>
            <a:endParaRPr lang="pt-BR" sz="2000" dirty="0">
              <a:solidFill>
                <a:schemeClr val="accent4">
                  <a:lumMod val="10000"/>
                </a:schemeClr>
              </a:solidFill>
              <a:effectLst>
                <a:outerShdw blurRad="38100" dist="38100" dir="2700000" algn="tl">
                  <a:srgbClr val="000000">
                    <a:alpha val="43137"/>
                  </a:srgbClr>
                </a:outerShdw>
              </a:effectLst>
            </a:endParaRPr>
          </a:p>
          <a:p>
            <a:pPr algn="just"/>
            <a:r>
              <a:rPr lang="pt-BR" sz="2000" dirty="0">
                <a:solidFill>
                  <a:schemeClr val="accent4">
                    <a:lumMod val="10000"/>
                  </a:schemeClr>
                </a:solidFill>
                <a:effectLst>
                  <a:outerShdw blurRad="38100" dist="38100" dir="2700000" algn="tl">
                    <a:srgbClr val="000000">
                      <a:alpha val="43137"/>
                    </a:srgbClr>
                  </a:outerShdw>
                </a:effectLst>
              </a:rPr>
              <a:t>O objetivo do registro paroquial era tão somente o de levantamento estatístico (art. 94 do Estatuto - Teixeira de Freitas).</a:t>
            </a:r>
          </a:p>
        </p:txBody>
      </p:sp>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sz="2800" b="1" kern="1200" dirty="0">
                <a:ln w="11430"/>
                <a:solidFill>
                  <a:schemeClr val="bg2">
                    <a:lumMod val="50000"/>
                  </a:schemeClr>
                </a:solidFill>
                <a:effectLst>
                  <a:outerShdw blurRad="44450" dist="41910" dir="3600000" algn="tl">
                    <a:srgbClr val="000000">
                      <a:alpha val="50000"/>
                    </a:srgbClr>
                  </a:outerShdw>
                </a:effectLst>
              </a:rPr>
              <a:t>REGISTRO DO VIGÁRIO</a:t>
            </a:r>
          </a:p>
        </p:txBody>
      </p:sp>
      <p:pic>
        <p:nvPicPr>
          <p:cNvPr id="5" name="Imagem 4">
            <a:extLst>
              <a:ext uri="{FF2B5EF4-FFF2-40B4-BE49-F238E27FC236}">
                <a16:creationId xmlns:a16="http://schemas.microsoft.com/office/drawing/2014/main" id="{C79BE5F8-0FD9-4616-A7E2-4A9DE0B62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6263192"/>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060F538-164D-4B5C-9D57-40A3E1EF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3" name="Espaço Reservado para Conteúdo 2"/>
          <p:cNvSpPr>
            <a:spLocks noGrp="1"/>
          </p:cNvSpPr>
          <p:nvPr>
            <p:ph idx="1"/>
          </p:nvPr>
        </p:nvSpPr>
        <p:spPr/>
        <p:txBody>
          <a:bodyPr/>
          <a:lstStyle/>
          <a:p>
            <a:pPr algn="just"/>
            <a:r>
              <a:rPr lang="pt-BR" sz="2000" dirty="0">
                <a:solidFill>
                  <a:schemeClr val="accent4">
                    <a:lumMod val="10000"/>
                  </a:schemeClr>
                </a:solidFill>
                <a:effectLst/>
              </a:rPr>
              <a:t>O registro do vigário não tinha compromisso com a verdade pois o pároco era obrigado a registrar declarações mesmo que as soubesse falsas (art.94 c/c 102 do Estatuto).</a:t>
            </a:r>
          </a:p>
          <a:p>
            <a:pPr marL="0" indent="0" algn="just">
              <a:buNone/>
            </a:pPr>
            <a:endParaRPr lang="pt-BR" sz="2000" dirty="0">
              <a:solidFill>
                <a:schemeClr val="accent4">
                  <a:lumMod val="10000"/>
                </a:schemeClr>
              </a:solidFill>
              <a:effectLst/>
            </a:endParaRPr>
          </a:p>
          <a:p>
            <a:pPr algn="just"/>
            <a:r>
              <a:rPr lang="pt-BR" sz="2000" dirty="0">
                <a:solidFill>
                  <a:schemeClr val="accent4">
                    <a:lumMod val="10000"/>
                  </a:schemeClr>
                </a:solidFill>
                <a:effectLst/>
              </a:rPr>
              <a:t>O registro paroquial foi uma simples tentativa do governo imperial em obter o número de possuidores de terras no País (Junqueira, pag. 85 - terras devolutas).</a:t>
            </a:r>
          </a:p>
          <a:p>
            <a:endParaRPr lang="pt-BR" dirty="0">
              <a:solidFill>
                <a:schemeClr val="accent4">
                  <a:lumMod val="10000"/>
                </a:schemeClr>
              </a:solidFill>
              <a:effectLst/>
            </a:endParaRPr>
          </a:p>
        </p:txBody>
      </p:sp>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sz="2800" b="1" kern="1200" dirty="0">
                <a:ln w="11430"/>
                <a:solidFill>
                  <a:schemeClr val="bg2">
                    <a:lumMod val="50000"/>
                  </a:schemeClr>
                </a:solidFill>
                <a:effectLst>
                  <a:outerShdw blurRad="44450" dist="41910" dir="3600000" algn="tl">
                    <a:srgbClr val="000000">
                      <a:alpha val="50000"/>
                    </a:srgbClr>
                  </a:outerShdw>
                </a:effectLst>
              </a:rPr>
              <a:t>REGISTRO DO VIGÁRIO </a:t>
            </a:r>
          </a:p>
        </p:txBody>
      </p:sp>
      <p:pic>
        <p:nvPicPr>
          <p:cNvPr id="5" name="Imagem 4">
            <a:extLst>
              <a:ext uri="{FF2B5EF4-FFF2-40B4-BE49-F238E27FC236}">
                <a16:creationId xmlns:a16="http://schemas.microsoft.com/office/drawing/2014/main" id="{A9A1C598-876C-4A63-83CF-0D5011DD4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1666037671"/>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1F25579-E088-4B80-B0E9-0E70C7A02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3" name="Espaço Reservado para Conteúdo 2"/>
          <p:cNvSpPr>
            <a:spLocks noGrp="1"/>
          </p:cNvSpPr>
          <p:nvPr>
            <p:ph idx="1"/>
          </p:nvPr>
        </p:nvSpPr>
        <p:spPr/>
        <p:txBody>
          <a:bodyPr/>
          <a:lstStyle/>
          <a:p>
            <a:pPr algn="just"/>
            <a:r>
              <a:rPr lang="pt-BR" sz="2800" dirty="0">
                <a:solidFill>
                  <a:schemeClr val="accent4">
                    <a:lumMod val="10000"/>
                  </a:schemeClr>
                </a:solidFill>
                <a:effectLst/>
              </a:rPr>
              <a:t> </a:t>
            </a:r>
            <a:r>
              <a:rPr lang="pt-BR" sz="2000" dirty="0">
                <a:solidFill>
                  <a:schemeClr val="accent4">
                    <a:lumMod val="10000"/>
                  </a:schemeClr>
                </a:solidFill>
                <a:effectLst/>
              </a:rPr>
              <a:t>Lei 601 de 18/09/1850 </a:t>
            </a:r>
            <a:r>
              <a:rPr lang="pt-BR" sz="2000" b="1" dirty="0">
                <a:solidFill>
                  <a:schemeClr val="accent4">
                    <a:lumMod val="10000"/>
                  </a:schemeClr>
                </a:solidFill>
                <a:effectLst/>
              </a:rPr>
              <a:t>(Lei de terras) -</a:t>
            </a:r>
            <a:r>
              <a:rPr lang="pt-BR" sz="2000" dirty="0">
                <a:solidFill>
                  <a:schemeClr val="accent4">
                    <a:lumMod val="10000"/>
                  </a:schemeClr>
                </a:solidFill>
                <a:effectLst/>
              </a:rPr>
              <a:t> obrigou os posseiros desprovidos de quaisquer títulos a declararem suas posses perante os Registros de Freguesia (</a:t>
            </a:r>
            <a:r>
              <a:rPr lang="pt-BR" sz="2000" b="1" dirty="0">
                <a:solidFill>
                  <a:schemeClr val="accent4">
                    <a:lumMod val="10000"/>
                  </a:schemeClr>
                </a:solidFill>
                <a:effectLst/>
              </a:rPr>
              <a:t>posteriormente Registro Paroquial ou Registro do Vigário</a:t>
            </a:r>
            <a:r>
              <a:rPr lang="pt-BR" sz="2000" dirty="0">
                <a:solidFill>
                  <a:schemeClr val="accent4">
                    <a:lumMod val="10000"/>
                  </a:schemeClr>
                </a:solidFill>
                <a:effectLst/>
              </a:rPr>
              <a:t>).</a:t>
            </a:r>
          </a:p>
          <a:p>
            <a:pPr algn="just"/>
            <a:r>
              <a:rPr lang="pt-BR" sz="2000" dirty="0">
                <a:solidFill>
                  <a:schemeClr val="accent4">
                    <a:lumMod val="10000"/>
                  </a:schemeClr>
                </a:solidFill>
                <a:effectLst/>
              </a:rPr>
              <a:t> Sobre a validade dessas declarações, assim tem decidido nossos Tribunais: </a:t>
            </a:r>
            <a:r>
              <a:rPr lang="pt-BR" sz="2000" dirty="0">
                <a:effectLst/>
              </a:rPr>
              <a:t> </a:t>
            </a:r>
          </a:p>
        </p:txBody>
      </p:sp>
      <p:sp>
        <p:nvSpPr>
          <p:cNvPr id="2" name="Título 1"/>
          <p:cNvSpPr>
            <a:spLocks noGrp="1"/>
          </p:cNvSpPr>
          <p:nvPr>
            <p:ph type="title"/>
          </p:nvPr>
        </p:nvSpPr>
        <p:spPr>
          <a:xfrm>
            <a:off x="0" y="857253"/>
            <a:ext cx="9144000" cy="1063229"/>
          </a:xfrm>
          <a:noFill/>
          <a:ln w="9525">
            <a:noFill/>
            <a:miter lim="800000"/>
            <a:headEnd/>
            <a:tailEnd/>
          </a:ln>
          <a:effectLst/>
        </p:spPr>
        <p:txBody>
          <a:bodyPr vert="horz" wrap="square" lIns="91440" tIns="45720" rIns="91440" bIns="45720" numCol="1" rtlCol="0" anchor="ctr" anchorCtr="0" compatLnSpc="1">
            <a:prstTxWarp prst="textNoShape">
              <a:avLst/>
            </a:prstTxWarp>
            <a:no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sz="2800" b="1" kern="1200" dirty="0">
                <a:ln w="11430"/>
                <a:solidFill>
                  <a:schemeClr val="bg2">
                    <a:lumMod val="50000"/>
                  </a:schemeClr>
                </a:solidFill>
                <a:effectLst>
                  <a:outerShdw blurRad="44450" dist="41910" dir="3600000" algn="tl">
                    <a:srgbClr val="000000">
                      <a:alpha val="50000"/>
                    </a:srgbClr>
                  </a:outerShdw>
                </a:effectLst>
              </a:rPr>
              <a:t>POSSE COMO FORMA DE AQUISIÇÃO DA PROPRIEDADE </a:t>
            </a:r>
          </a:p>
        </p:txBody>
      </p:sp>
      <p:pic>
        <p:nvPicPr>
          <p:cNvPr id="5" name="Imagem 4">
            <a:extLst>
              <a:ext uri="{FF2B5EF4-FFF2-40B4-BE49-F238E27FC236}">
                <a16:creationId xmlns:a16="http://schemas.microsoft.com/office/drawing/2014/main" id="{316C2FB0-AE96-44FB-9C30-33CED1711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1376018007"/>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183598"/>
            <a:ext cx="9144000" cy="3817152"/>
          </a:xfrm>
        </p:spPr>
        <p:txBody>
          <a:bodyPr/>
          <a:lstStyle/>
          <a:p>
            <a:pPr algn="just"/>
            <a:r>
              <a:rPr lang="pt-BR" sz="1800" b="1" dirty="0">
                <a:solidFill>
                  <a:schemeClr val="accent4">
                    <a:lumMod val="10000"/>
                  </a:schemeClr>
                </a:solidFill>
                <a:effectLst/>
              </a:rPr>
              <a:t>Registro de Imóveis</a:t>
            </a:r>
            <a:r>
              <a:rPr lang="pt-BR" sz="1800" dirty="0">
                <a:solidFill>
                  <a:schemeClr val="accent4">
                    <a:lumMod val="10000"/>
                  </a:schemeClr>
                </a:solidFill>
                <a:effectLst/>
              </a:rPr>
              <a:t> – Registro Paroquial – Lei Imperial n. 601, de 1850 – Origem em simples declaração unilateral de posse, não tendo valor como títulos de domínio – Registro negado – Dúvida procedente – Recurso não provido – </a:t>
            </a:r>
          </a:p>
          <a:p>
            <a:pPr algn="just"/>
            <a:r>
              <a:rPr lang="pt-BR" sz="1800" b="1" dirty="0">
                <a:solidFill>
                  <a:schemeClr val="accent4">
                    <a:lumMod val="10000"/>
                  </a:schemeClr>
                </a:solidFill>
                <a:effectLst/>
              </a:rPr>
              <a:t>(JTJ/SP 137/595)</a:t>
            </a:r>
            <a:r>
              <a:rPr lang="pt-BR" sz="1800" dirty="0">
                <a:solidFill>
                  <a:schemeClr val="accent4">
                    <a:lumMod val="10000"/>
                  </a:schemeClr>
                </a:solidFill>
                <a:effectLst/>
              </a:rPr>
              <a:t>  </a:t>
            </a:r>
          </a:p>
          <a:p>
            <a:pPr algn="just"/>
            <a:r>
              <a:rPr lang="pt-BR" sz="1800" dirty="0">
                <a:solidFill>
                  <a:schemeClr val="accent4">
                    <a:lumMod val="10000"/>
                  </a:schemeClr>
                </a:solidFill>
                <a:effectLst/>
              </a:rPr>
              <a:t>Reconhecida a personalidade jurídica da igreja </a:t>
            </a:r>
            <a:r>
              <a:rPr lang="pt-BR" sz="1800" b="1" dirty="0">
                <a:solidFill>
                  <a:schemeClr val="accent4">
                    <a:lumMod val="10000"/>
                  </a:schemeClr>
                </a:solidFill>
                <a:effectLst/>
              </a:rPr>
              <a:t>(Dec.119-A7/01/1890</a:t>
            </a:r>
            <a:r>
              <a:rPr lang="pt-BR" sz="1800" dirty="0">
                <a:solidFill>
                  <a:schemeClr val="accent4">
                    <a:lumMod val="10000"/>
                  </a:schemeClr>
                </a:solidFill>
                <a:effectLst/>
              </a:rPr>
              <a:t>), tanto a posse como a </a:t>
            </a:r>
            <a:r>
              <a:rPr lang="pt-BR" sz="1800" b="1" dirty="0">
                <a:solidFill>
                  <a:schemeClr val="accent4">
                    <a:lumMod val="10000"/>
                  </a:schemeClr>
                </a:solidFill>
                <a:effectLst/>
              </a:rPr>
              <a:t>propriedade</a:t>
            </a:r>
            <a:r>
              <a:rPr lang="pt-BR" sz="1800" dirty="0">
                <a:solidFill>
                  <a:schemeClr val="accent4">
                    <a:lumMod val="10000"/>
                  </a:schemeClr>
                </a:solidFill>
                <a:effectLst/>
              </a:rPr>
              <a:t> passaram a ser titulares perante a Administração Imperial.</a:t>
            </a:r>
          </a:p>
          <a:p>
            <a:pPr algn="just"/>
            <a:r>
              <a:rPr lang="pt-BR" sz="1800" dirty="0">
                <a:solidFill>
                  <a:schemeClr val="accent4">
                    <a:lumMod val="10000"/>
                  </a:schemeClr>
                </a:solidFill>
                <a:effectLst/>
              </a:rPr>
              <a:t>Em 1917, em vigor o código civil, afastada a posse, tornou-se obrigatório no Registro de Imóveis os títulos de venda de terras devolutas, excluindo-se outras aquisições, senão por título de compra feita ao império e/ou usucapião.</a:t>
            </a:r>
            <a:r>
              <a:rPr lang="pt-BR" sz="2200" dirty="0">
                <a:solidFill>
                  <a:schemeClr val="accent4">
                    <a:lumMod val="10000"/>
                  </a:schemeClr>
                </a:solidFill>
                <a:effectLst/>
              </a:rPr>
              <a:t> </a:t>
            </a:r>
          </a:p>
        </p:txBody>
      </p:sp>
      <p:sp>
        <p:nvSpPr>
          <p:cNvPr id="2" name="Título 1"/>
          <p:cNvSpPr>
            <a:spLocks noGrp="1"/>
          </p:cNvSpPr>
          <p:nvPr>
            <p:ph type="title"/>
          </p:nvPr>
        </p:nvSpPr>
        <p:spPr>
          <a:xfrm>
            <a:off x="0" y="836712"/>
            <a:ext cx="9144000" cy="1063229"/>
          </a:xfrm>
          <a:noFill/>
          <a:ln w="9525">
            <a:noFill/>
            <a:miter lim="800000"/>
            <a:headEnd/>
            <a:tailEnd/>
          </a:ln>
          <a:effectLst/>
        </p:spPr>
        <p:txBody>
          <a:bodyPr vert="horz" wrap="square" lIns="91440" tIns="45720" rIns="91440" bIns="45720" numCol="1" rtlCol="0" anchor="ctr" anchorCtr="0" compatLnSpc="1">
            <a:prstTxWarp prst="textNoShape">
              <a:avLst/>
            </a:prstTxWarp>
            <a:no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sz="3200" b="1" kern="1200" dirty="0">
                <a:ln w="11430"/>
                <a:solidFill>
                  <a:schemeClr val="bg2">
                    <a:lumMod val="50000"/>
                  </a:schemeClr>
                </a:solidFill>
                <a:effectLst>
                  <a:outerShdw blurRad="44450" dist="41910" dir="3600000" algn="tl">
                    <a:srgbClr val="000000">
                      <a:alpha val="50000"/>
                    </a:srgbClr>
                  </a:outerShdw>
                </a:effectLst>
              </a:rPr>
              <a:t>POSSE COMO FORMA DE AQUISIÇÃO DA PROPRIEDADE – DESCISÃO JUDICIAL </a:t>
            </a:r>
          </a:p>
        </p:txBody>
      </p:sp>
      <p:pic>
        <p:nvPicPr>
          <p:cNvPr id="4" name="Imagem 3">
            <a:extLst>
              <a:ext uri="{FF2B5EF4-FFF2-40B4-BE49-F238E27FC236}">
                <a16:creationId xmlns:a16="http://schemas.microsoft.com/office/drawing/2014/main" id="{25325939-DAF2-4646-BD2F-BBD81EEAB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3313547938"/>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057402"/>
            <a:ext cx="8229600" cy="2803438"/>
          </a:xfrm>
        </p:spPr>
        <p:txBody>
          <a:bodyPr/>
          <a:lstStyle/>
          <a:p>
            <a:pPr algn="just"/>
            <a:r>
              <a:rPr lang="pt-BR" sz="2000" dirty="0">
                <a:solidFill>
                  <a:schemeClr val="accent4">
                    <a:lumMod val="10000"/>
                  </a:schemeClr>
                </a:solidFill>
                <a:effectLst/>
              </a:rPr>
              <a:t>Prescrição aquisitiva como título legítimo a posse sobre terras públicas-CF/88 - </a:t>
            </a:r>
            <a:r>
              <a:rPr lang="pt-BR" sz="2000" dirty="0" err="1">
                <a:solidFill>
                  <a:schemeClr val="accent4">
                    <a:lumMod val="10000"/>
                  </a:schemeClr>
                </a:solidFill>
                <a:effectLst/>
              </a:rPr>
              <a:t>arts</a:t>
            </a:r>
            <a:r>
              <a:rPr lang="pt-BR" sz="2000" dirty="0">
                <a:solidFill>
                  <a:schemeClr val="accent4">
                    <a:lumMod val="10000"/>
                  </a:schemeClr>
                </a:solidFill>
                <a:effectLst/>
              </a:rPr>
              <a:t>. 183; 191.</a:t>
            </a:r>
          </a:p>
          <a:p>
            <a:pPr marL="0" indent="0" algn="just">
              <a:buNone/>
            </a:pPr>
            <a:endParaRPr lang="pt-BR" sz="2000" dirty="0">
              <a:solidFill>
                <a:schemeClr val="accent4">
                  <a:lumMod val="10000"/>
                </a:schemeClr>
              </a:solidFill>
              <a:effectLst/>
            </a:endParaRPr>
          </a:p>
          <a:p>
            <a:pPr algn="just"/>
            <a:r>
              <a:rPr lang="pt-BR" sz="2000" dirty="0">
                <a:solidFill>
                  <a:schemeClr val="accent4">
                    <a:lumMod val="10000"/>
                  </a:schemeClr>
                </a:solidFill>
                <a:effectLst/>
              </a:rPr>
              <a:t>Alcance do parágrafo único do art.191-CF/88 e Súmula 340-STF frente o art. 1º. da Lei 601/1850.</a:t>
            </a:r>
          </a:p>
        </p:txBody>
      </p:sp>
      <p:sp>
        <p:nvSpPr>
          <p:cNvPr id="2" name="Título 1"/>
          <p:cNvSpPr>
            <a:spLocks noGrp="1"/>
          </p:cNvSpPr>
          <p:nvPr>
            <p:ph type="title"/>
          </p:nvPr>
        </p:nvSpPr>
        <p:spPr>
          <a:xfrm>
            <a:off x="0" y="857253"/>
            <a:ext cx="9144000" cy="1063229"/>
          </a:xfrm>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USUCAPIÃO = Prescrição Aquisitiva</a:t>
            </a:r>
          </a:p>
        </p:txBody>
      </p:sp>
      <p:pic>
        <p:nvPicPr>
          <p:cNvPr id="4" name="Imagem 3">
            <a:extLst>
              <a:ext uri="{FF2B5EF4-FFF2-40B4-BE49-F238E27FC236}">
                <a16:creationId xmlns:a16="http://schemas.microsoft.com/office/drawing/2014/main" id="{755A4701-C04A-42D9-B47C-F6E5AD3EF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870060115"/>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sz="2000" dirty="0">
                <a:solidFill>
                  <a:schemeClr val="accent4">
                    <a:lumMod val="10000"/>
                  </a:schemeClr>
                </a:solidFill>
                <a:effectLst/>
              </a:rPr>
              <a:t>Organização do Estado - bens da união - art. 20-II-CF/88 = refere-se tão somente àquelas indispensáveis a defesa das fronteiras, fortificações e construções militares etc.</a:t>
            </a:r>
          </a:p>
          <a:p>
            <a:pPr marL="0" indent="0" algn="just">
              <a:buNone/>
            </a:pPr>
            <a:endParaRPr lang="pt-BR" sz="2000" dirty="0">
              <a:solidFill>
                <a:schemeClr val="accent4">
                  <a:lumMod val="10000"/>
                </a:schemeClr>
              </a:solidFill>
              <a:effectLst/>
            </a:endParaRPr>
          </a:p>
          <a:p>
            <a:pPr algn="just"/>
            <a:r>
              <a:rPr lang="pt-BR" sz="2000" dirty="0">
                <a:solidFill>
                  <a:schemeClr val="accent4">
                    <a:lumMod val="10000"/>
                  </a:schemeClr>
                </a:solidFill>
                <a:effectLst/>
              </a:rPr>
              <a:t>Vê-se pelo citado artigo que as demais terras devolutas são </a:t>
            </a:r>
            <a:r>
              <a:rPr lang="pt-BR" sz="2000" dirty="0" err="1">
                <a:solidFill>
                  <a:schemeClr val="accent4">
                    <a:lumMod val="10000"/>
                  </a:schemeClr>
                </a:solidFill>
                <a:effectLst/>
              </a:rPr>
              <a:t>usucapíveis</a:t>
            </a:r>
            <a:r>
              <a:rPr lang="pt-BR" sz="2000" dirty="0">
                <a:solidFill>
                  <a:schemeClr val="accent4">
                    <a:lumMod val="10000"/>
                  </a:schemeClr>
                </a:solidFill>
                <a:effectLst/>
              </a:rPr>
              <a:t>, seguindo assim doutrina de renomados </a:t>
            </a:r>
            <a:r>
              <a:rPr lang="pt-BR" sz="2000" dirty="0" err="1">
                <a:solidFill>
                  <a:schemeClr val="accent4">
                    <a:lumMod val="10000"/>
                  </a:schemeClr>
                </a:solidFill>
                <a:effectLst/>
              </a:rPr>
              <a:t>jurístas</a:t>
            </a:r>
            <a:r>
              <a:rPr lang="pt-BR" sz="2000" dirty="0">
                <a:solidFill>
                  <a:schemeClr val="accent4">
                    <a:lumMod val="10000"/>
                  </a:schemeClr>
                </a:solidFill>
                <a:effectLst/>
              </a:rPr>
              <a:t>.</a:t>
            </a:r>
          </a:p>
        </p:txBody>
      </p:sp>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USUCAPIÃO DE TERRAS DEVOLUTAS</a:t>
            </a:r>
          </a:p>
        </p:txBody>
      </p:sp>
      <p:pic>
        <p:nvPicPr>
          <p:cNvPr id="4" name="Imagem 3">
            <a:extLst>
              <a:ext uri="{FF2B5EF4-FFF2-40B4-BE49-F238E27FC236}">
                <a16:creationId xmlns:a16="http://schemas.microsoft.com/office/drawing/2014/main" id="{3419F744-9ED0-4919-AE2E-596D62AFC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638985578"/>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marL="342900" indent="-342900" eaLnBrk="1" fontAlgn="auto" hangingPunct="1">
              <a:spcAft>
                <a:spcPts val="0"/>
              </a:spcAft>
              <a:buClr>
                <a:schemeClr val="hlink"/>
              </a:buClr>
              <a:buSzPct val="65000"/>
              <a:buFont typeface="Wingdings" pitchFamily="2" charset="2"/>
              <a:buChar char="n"/>
            </a:pPr>
            <a:r>
              <a:rPr lang="en-US" b="1" kern="1200" dirty="0">
                <a:ln w="11430"/>
                <a:solidFill>
                  <a:schemeClr val="bg2">
                    <a:lumMod val="50000"/>
                  </a:schemeClr>
                </a:solidFill>
                <a:effectLst>
                  <a:outerShdw blurRad="44450" dist="41910" dir="3600000" algn="tl">
                    <a:srgbClr val="000000">
                      <a:alpha val="50000"/>
                    </a:srgbClr>
                  </a:outerShdw>
                </a:effectLst>
              </a:rPr>
              <a:t>PROPOSTA- </a:t>
            </a:r>
            <a:r>
              <a:rPr lang="en-US" b="1" kern="1200" dirty="0" err="1">
                <a:ln w="11430"/>
                <a:solidFill>
                  <a:schemeClr val="bg2">
                    <a:lumMod val="50000"/>
                  </a:schemeClr>
                </a:solidFill>
                <a:effectLst>
                  <a:outerShdw blurRad="44450" dist="41910" dir="3600000" algn="tl">
                    <a:srgbClr val="000000">
                      <a:alpha val="50000"/>
                    </a:srgbClr>
                  </a:outerShdw>
                </a:effectLst>
              </a:rPr>
              <a:t>Sustentar</a:t>
            </a:r>
            <a:r>
              <a:rPr lang="en-US" b="1" kern="1200" dirty="0">
                <a:ln w="11430"/>
                <a:solidFill>
                  <a:schemeClr val="bg2">
                    <a:lumMod val="50000"/>
                  </a:schemeClr>
                </a:solidFill>
                <a:effectLst>
                  <a:outerShdw blurRad="44450" dist="41910" dir="3600000" algn="tl">
                    <a:srgbClr val="000000">
                      <a:alpha val="50000"/>
                    </a:srgbClr>
                  </a:outerShdw>
                </a:effectLst>
              </a:rPr>
              <a:t> a </a:t>
            </a:r>
            <a:r>
              <a:rPr lang="en-US" b="1" kern="1200" dirty="0" err="1">
                <a:ln w="11430"/>
                <a:solidFill>
                  <a:schemeClr val="bg2">
                    <a:lumMod val="50000"/>
                  </a:schemeClr>
                </a:solidFill>
                <a:effectLst>
                  <a:outerShdw blurRad="44450" dist="41910" dir="3600000" algn="tl">
                    <a:srgbClr val="000000">
                      <a:alpha val="50000"/>
                    </a:srgbClr>
                  </a:outerShdw>
                </a:effectLst>
              </a:rPr>
              <a:t>usucapilidade</a:t>
            </a:r>
            <a:r>
              <a:rPr lang="en-US" b="1" kern="1200" dirty="0">
                <a:ln w="11430"/>
                <a:solidFill>
                  <a:schemeClr val="bg2">
                    <a:lumMod val="50000"/>
                  </a:schemeClr>
                </a:solidFill>
                <a:effectLst>
                  <a:outerShdw blurRad="44450" dist="41910" dir="3600000" algn="tl">
                    <a:srgbClr val="000000">
                      <a:alpha val="50000"/>
                    </a:srgbClr>
                  </a:outerShdw>
                </a:effectLst>
              </a:rPr>
              <a:t> de </a:t>
            </a:r>
            <a:r>
              <a:rPr lang="en-US" b="1" kern="1200" dirty="0" err="1">
                <a:ln w="11430"/>
                <a:solidFill>
                  <a:schemeClr val="bg2">
                    <a:lumMod val="50000"/>
                  </a:schemeClr>
                </a:solidFill>
                <a:effectLst>
                  <a:outerShdw blurRad="44450" dist="41910" dir="3600000" algn="tl">
                    <a:srgbClr val="000000">
                      <a:alpha val="50000"/>
                    </a:srgbClr>
                  </a:outerShdw>
                </a:effectLst>
              </a:rPr>
              <a:t>terras</a:t>
            </a:r>
            <a:r>
              <a:rPr lang="en-US" b="1" kern="1200" dirty="0">
                <a:ln w="11430"/>
                <a:solidFill>
                  <a:schemeClr val="bg2">
                    <a:lumMod val="50000"/>
                  </a:schemeClr>
                </a:solidFill>
                <a:effectLst>
                  <a:outerShdw blurRad="44450" dist="41910" dir="3600000" algn="tl">
                    <a:srgbClr val="000000">
                      <a:alpha val="50000"/>
                    </a:srgbClr>
                  </a:outerShdw>
                </a:effectLst>
              </a:rPr>
              <a:t> </a:t>
            </a:r>
            <a:r>
              <a:rPr lang="en-US" b="1" kern="1200" dirty="0" err="1">
                <a:ln w="11430"/>
                <a:solidFill>
                  <a:schemeClr val="bg2">
                    <a:lumMod val="50000"/>
                  </a:schemeClr>
                </a:solidFill>
                <a:effectLst>
                  <a:outerShdw blurRad="44450" dist="41910" dir="3600000" algn="tl">
                    <a:srgbClr val="000000">
                      <a:alpha val="50000"/>
                    </a:srgbClr>
                  </a:outerShdw>
                </a:effectLst>
              </a:rPr>
              <a:t>devolutas</a:t>
            </a:r>
            <a:r>
              <a:rPr lang="en-US" b="1" kern="1200" dirty="0">
                <a:ln w="11430"/>
                <a:solidFill>
                  <a:schemeClr val="bg2">
                    <a:lumMod val="50000"/>
                  </a:schemeClr>
                </a:solidFill>
                <a:effectLst>
                  <a:outerShdw blurRad="44450" dist="41910" dir="3600000" algn="tl">
                    <a:srgbClr val="000000">
                      <a:alpha val="50000"/>
                    </a:srgbClr>
                  </a:outerShdw>
                </a:effectLst>
              </a:rPr>
              <a:t> </a:t>
            </a:r>
            <a:endParaRPr lang="pt-BR" b="1" kern="1200" dirty="0">
              <a:ln w="11430"/>
              <a:solidFill>
                <a:schemeClr val="bg2">
                  <a:lumMod val="50000"/>
                </a:schemeClr>
              </a:solidFill>
              <a:effectLst>
                <a:outerShdw blurRad="44450" dist="41910" dir="3600000" algn="tl">
                  <a:srgbClr val="000000">
                    <a:alpha val="50000"/>
                  </a:srgbClr>
                </a:outerShdw>
              </a:effectLst>
            </a:endParaRPr>
          </a:p>
        </p:txBody>
      </p:sp>
      <p:sp>
        <p:nvSpPr>
          <p:cNvPr id="3" name="Espaço Reservado para Conteúdo 2"/>
          <p:cNvSpPr>
            <a:spLocks noGrp="1"/>
          </p:cNvSpPr>
          <p:nvPr>
            <p:ph idx="1"/>
          </p:nvPr>
        </p:nvSpPr>
        <p:spPr>
          <a:xfrm>
            <a:off x="457200" y="2057401"/>
            <a:ext cx="8229600" cy="2766368"/>
          </a:xfrm>
        </p:spPr>
        <p:txBody>
          <a:bodyPr/>
          <a:lstStyle/>
          <a:p>
            <a:pPr marL="0" indent="0">
              <a:buNone/>
            </a:pPr>
            <a:endParaRPr lang="en-US" dirty="0">
              <a:solidFill>
                <a:schemeClr val="accent4">
                  <a:lumMod val="10000"/>
                </a:schemeClr>
              </a:solidFill>
            </a:endParaRPr>
          </a:p>
          <a:p>
            <a:r>
              <a:rPr lang="en-US" sz="1800" dirty="0" err="1">
                <a:solidFill>
                  <a:schemeClr val="accent4">
                    <a:lumMod val="10000"/>
                  </a:schemeClr>
                </a:solidFill>
              </a:rPr>
              <a:t>Histórico</a:t>
            </a:r>
            <a:r>
              <a:rPr lang="en-US" sz="1800" dirty="0">
                <a:solidFill>
                  <a:schemeClr val="accent4">
                    <a:lumMod val="10000"/>
                  </a:schemeClr>
                </a:solidFill>
              </a:rPr>
              <a:t> da posse e </a:t>
            </a:r>
            <a:r>
              <a:rPr lang="en-US" sz="1800" dirty="0" err="1">
                <a:solidFill>
                  <a:schemeClr val="accent4">
                    <a:lumMod val="10000"/>
                  </a:schemeClr>
                </a:solidFill>
              </a:rPr>
              <a:t>propriedade</a:t>
            </a:r>
            <a:r>
              <a:rPr lang="en-US" sz="1800" dirty="0">
                <a:solidFill>
                  <a:schemeClr val="accent4">
                    <a:lumMod val="10000"/>
                  </a:schemeClr>
                </a:solidFill>
              </a:rPr>
              <a:t>, com </a:t>
            </a:r>
            <a:r>
              <a:rPr lang="en-US" sz="1800" dirty="0" err="1">
                <a:solidFill>
                  <a:schemeClr val="accent4">
                    <a:lumMod val="10000"/>
                  </a:schemeClr>
                </a:solidFill>
              </a:rPr>
              <a:t>destaque</a:t>
            </a:r>
            <a:r>
              <a:rPr lang="en-US" sz="1800" dirty="0">
                <a:solidFill>
                  <a:schemeClr val="accent4">
                    <a:lumMod val="10000"/>
                  </a:schemeClr>
                </a:solidFill>
              </a:rPr>
              <a:t> para </a:t>
            </a:r>
            <a:r>
              <a:rPr lang="en-US" sz="1800" dirty="0" err="1">
                <a:solidFill>
                  <a:schemeClr val="accent4">
                    <a:lumMod val="10000"/>
                  </a:schemeClr>
                </a:solidFill>
              </a:rPr>
              <a:t>amazônia</a:t>
            </a:r>
            <a:r>
              <a:rPr lang="en-US" sz="1800" dirty="0">
                <a:solidFill>
                  <a:schemeClr val="accent4">
                    <a:lumMod val="10000"/>
                  </a:schemeClr>
                </a:solidFill>
              </a:rPr>
              <a:t> </a:t>
            </a:r>
            <a:r>
              <a:rPr lang="en-US" sz="1800" dirty="0" err="1">
                <a:solidFill>
                  <a:schemeClr val="accent4">
                    <a:lumMod val="10000"/>
                  </a:schemeClr>
                </a:solidFill>
              </a:rPr>
              <a:t>brasileira</a:t>
            </a:r>
            <a:r>
              <a:rPr lang="en-US" sz="1800" dirty="0">
                <a:solidFill>
                  <a:schemeClr val="accent4">
                    <a:lumMod val="10000"/>
                  </a:schemeClr>
                </a:solidFill>
              </a:rPr>
              <a:t>.</a:t>
            </a:r>
          </a:p>
          <a:p>
            <a:r>
              <a:rPr lang="en-US" sz="1800" dirty="0" err="1">
                <a:solidFill>
                  <a:schemeClr val="accent4">
                    <a:lumMod val="10000"/>
                  </a:schemeClr>
                </a:solidFill>
              </a:rPr>
              <a:t>Função</a:t>
            </a:r>
            <a:r>
              <a:rPr lang="en-US" sz="1800" dirty="0">
                <a:solidFill>
                  <a:schemeClr val="accent4">
                    <a:lumMod val="10000"/>
                  </a:schemeClr>
                </a:solidFill>
              </a:rPr>
              <a:t> Social da </a:t>
            </a:r>
            <a:r>
              <a:rPr lang="en-US" sz="1800" dirty="0" err="1">
                <a:solidFill>
                  <a:schemeClr val="accent4">
                    <a:lumMod val="10000"/>
                  </a:schemeClr>
                </a:solidFill>
              </a:rPr>
              <a:t>Propriedade</a:t>
            </a:r>
            <a:r>
              <a:rPr lang="en-US" sz="1800" dirty="0">
                <a:solidFill>
                  <a:schemeClr val="accent4">
                    <a:lumMod val="10000"/>
                  </a:schemeClr>
                </a:solidFill>
              </a:rPr>
              <a:t>-Estado/Particular</a:t>
            </a:r>
          </a:p>
          <a:p>
            <a:r>
              <a:rPr lang="en-US" sz="1800" dirty="0" err="1">
                <a:solidFill>
                  <a:schemeClr val="accent4">
                    <a:lumMod val="10000"/>
                  </a:schemeClr>
                </a:solidFill>
              </a:rPr>
              <a:t>Usucapião</a:t>
            </a:r>
            <a:r>
              <a:rPr lang="en-US" sz="1800" dirty="0">
                <a:solidFill>
                  <a:schemeClr val="accent4">
                    <a:lumMod val="10000"/>
                  </a:schemeClr>
                </a:solidFill>
              </a:rPr>
              <a:t>- </a:t>
            </a:r>
            <a:r>
              <a:rPr lang="en-US" sz="1800" dirty="0" err="1">
                <a:solidFill>
                  <a:schemeClr val="accent4">
                    <a:lumMod val="10000"/>
                  </a:schemeClr>
                </a:solidFill>
              </a:rPr>
              <a:t>uma</a:t>
            </a:r>
            <a:r>
              <a:rPr lang="en-US" sz="1800" dirty="0">
                <a:solidFill>
                  <a:schemeClr val="accent4">
                    <a:lumMod val="10000"/>
                  </a:schemeClr>
                </a:solidFill>
              </a:rPr>
              <a:t> </a:t>
            </a:r>
            <a:r>
              <a:rPr lang="en-US" sz="1800" dirty="0" err="1">
                <a:solidFill>
                  <a:schemeClr val="accent4">
                    <a:lumMod val="10000"/>
                  </a:schemeClr>
                </a:solidFill>
              </a:rPr>
              <a:t>abordagem</a:t>
            </a:r>
            <a:r>
              <a:rPr lang="en-US" sz="1800" dirty="0">
                <a:solidFill>
                  <a:schemeClr val="accent4">
                    <a:lumMod val="10000"/>
                  </a:schemeClr>
                </a:solidFill>
              </a:rPr>
              <a:t> </a:t>
            </a:r>
            <a:r>
              <a:rPr lang="en-US" sz="1800" dirty="0" err="1">
                <a:solidFill>
                  <a:schemeClr val="accent4">
                    <a:lumMod val="10000"/>
                  </a:schemeClr>
                </a:solidFill>
              </a:rPr>
              <a:t>frente</a:t>
            </a:r>
            <a:r>
              <a:rPr lang="en-US" sz="1800" dirty="0">
                <a:solidFill>
                  <a:schemeClr val="accent4">
                    <a:lumMod val="10000"/>
                  </a:schemeClr>
                </a:solidFill>
              </a:rPr>
              <a:t> a FSP</a:t>
            </a: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en-US" dirty="0">
              <a:solidFill>
                <a:schemeClr val="accent4">
                  <a:lumMod val="10000"/>
                </a:schemeClr>
              </a:solidFill>
            </a:endParaRPr>
          </a:p>
          <a:p>
            <a:endParaRPr lang="pt-BR" dirty="0">
              <a:solidFill>
                <a:schemeClr val="accent4">
                  <a:lumMod val="10000"/>
                </a:schemeClr>
              </a:solidFill>
            </a:endParaRPr>
          </a:p>
        </p:txBody>
      </p:sp>
      <p:pic>
        <p:nvPicPr>
          <p:cNvPr id="4" name="Imagem 3">
            <a:extLst>
              <a:ext uri="{FF2B5EF4-FFF2-40B4-BE49-F238E27FC236}">
                <a16:creationId xmlns:a16="http://schemas.microsoft.com/office/drawing/2014/main" id="{14F811C5-90A9-4210-AE7D-E91746BB3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354896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800" dirty="0">
                <a:solidFill>
                  <a:schemeClr val="accent4">
                    <a:lumMod val="10000"/>
                  </a:schemeClr>
                </a:solidFill>
                <a:effectLst/>
              </a:rPr>
              <a:t>A Palavra devoluta, acompanhando “terras”,  deve ser entendido como: “o que não foi devolvido (ao estado) não é devoluto. Pertence ao particular, ao estado ou a ninguém. (Min. </a:t>
            </a:r>
            <a:r>
              <a:rPr lang="pt-BR" sz="1800" dirty="0" err="1">
                <a:solidFill>
                  <a:schemeClr val="accent4">
                    <a:lumMod val="10000"/>
                  </a:schemeClr>
                </a:solidFill>
                <a:effectLst/>
              </a:rPr>
              <a:t>Luis</a:t>
            </a:r>
            <a:r>
              <a:rPr lang="pt-BR" sz="1800" dirty="0">
                <a:solidFill>
                  <a:schemeClr val="accent4">
                    <a:lumMod val="10000"/>
                  </a:schemeClr>
                </a:solidFill>
                <a:effectLst/>
              </a:rPr>
              <a:t> Felipe Salomão – fundamentado em Pontes de Miranda).</a:t>
            </a:r>
          </a:p>
          <a:p>
            <a:pPr marL="0" indent="0" algn="just">
              <a:buNone/>
            </a:pPr>
            <a:endParaRPr lang="pt-BR" sz="1800" dirty="0">
              <a:solidFill>
                <a:schemeClr val="accent4">
                  <a:lumMod val="10000"/>
                </a:schemeClr>
              </a:solidFill>
              <a:effectLst/>
            </a:endParaRPr>
          </a:p>
          <a:p>
            <a:pPr algn="just"/>
            <a:r>
              <a:rPr lang="pt-BR" sz="1800" dirty="0">
                <a:solidFill>
                  <a:schemeClr val="accent4">
                    <a:lumMod val="10000"/>
                  </a:schemeClr>
                </a:solidFill>
                <a:effectLst/>
              </a:rPr>
              <a:t>Observou que o estado, como </a:t>
            </a:r>
            <a:r>
              <a:rPr lang="pt-BR" sz="1800" dirty="0" err="1">
                <a:solidFill>
                  <a:schemeClr val="accent4">
                    <a:lumMod val="10000"/>
                  </a:schemeClr>
                </a:solidFill>
                <a:effectLst/>
              </a:rPr>
              <a:t>qq</a:t>
            </a:r>
            <a:r>
              <a:rPr lang="pt-BR" sz="1800" dirty="0">
                <a:solidFill>
                  <a:schemeClr val="accent4">
                    <a:lumMod val="10000"/>
                  </a:schemeClr>
                </a:solidFill>
                <a:effectLst/>
              </a:rPr>
              <a:t>. outra pessoa, física ou Jurídica, pode tomar posse das terras que não pertencem a ninguém e sobre as quais ninguém tem poder. Justificou-se assim sua tese a prescrição aquisitiva, mesmo dessa terra devoluta, não discriminada e/ou arrecadada.</a:t>
            </a:r>
          </a:p>
        </p:txBody>
      </p:sp>
      <p:sp>
        <p:nvSpPr>
          <p:cNvPr id="3" name="Título 2"/>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	TERRAS DEVOLUTAS</a:t>
            </a:r>
          </a:p>
        </p:txBody>
      </p:sp>
      <p:pic>
        <p:nvPicPr>
          <p:cNvPr id="4" name="Imagem 3">
            <a:extLst>
              <a:ext uri="{FF2B5EF4-FFF2-40B4-BE49-F238E27FC236}">
                <a16:creationId xmlns:a16="http://schemas.microsoft.com/office/drawing/2014/main" id="{98BD0538-F192-4E08-ACD4-3EEA878F7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3727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800" dirty="0">
                <a:solidFill>
                  <a:schemeClr val="accent4">
                    <a:lumMod val="10000"/>
                  </a:schemeClr>
                </a:solidFill>
                <a:effectLst/>
              </a:rPr>
              <a:t>As terras que nunca foram da união; do Estado ou do município, nem de particulares, são terras sem dono, ou terras res nullius, terras déspotas. Podem ser objeto de posse no sentido </a:t>
            </a:r>
            <a:r>
              <a:rPr lang="pt-BR" sz="1800" dirty="0" err="1">
                <a:solidFill>
                  <a:schemeClr val="accent4">
                    <a:lumMod val="10000"/>
                  </a:schemeClr>
                </a:solidFill>
                <a:effectLst/>
              </a:rPr>
              <a:t>privatísitico</a:t>
            </a:r>
            <a:r>
              <a:rPr lang="pt-BR" sz="1800" dirty="0">
                <a:solidFill>
                  <a:schemeClr val="accent4">
                    <a:lumMod val="10000"/>
                  </a:schemeClr>
                </a:solidFill>
                <a:effectLst/>
              </a:rPr>
              <a:t>, ou em via de ser usucapidas. Não entram no rol das terras devolutas definidas pelo Decreto- Lei n. 9.760/1937. Se alguém as possuía </a:t>
            </a:r>
            <a:r>
              <a:rPr lang="pt-BR" sz="1800" dirty="0" err="1">
                <a:solidFill>
                  <a:schemeClr val="accent4">
                    <a:lumMod val="10000"/>
                  </a:schemeClr>
                </a:solidFill>
                <a:effectLst/>
              </a:rPr>
              <a:t>interdicta</a:t>
            </a:r>
            <a:r>
              <a:rPr lang="pt-BR" sz="1800" dirty="0">
                <a:solidFill>
                  <a:schemeClr val="accent4">
                    <a:lumMod val="10000"/>
                  </a:schemeClr>
                </a:solidFill>
                <a:effectLst/>
              </a:rPr>
              <a:t> ou ad </a:t>
            </a:r>
            <a:r>
              <a:rPr lang="pt-BR" sz="1800" dirty="0" err="1">
                <a:solidFill>
                  <a:schemeClr val="accent4">
                    <a:lumMod val="10000"/>
                  </a:schemeClr>
                </a:solidFill>
                <a:effectLst/>
              </a:rPr>
              <a:t>usucapionem</a:t>
            </a:r>
            <a:r>
              <a:rPr lang="pt-BR" sz="1800" dirty="0">
                <a:solidFill>
                  <a:schemeClr val="accent4">
                    <a:lumMod val="10000"/>
                  </a:schemeClr>
                </a:solidFill>
                <a:effectLst/>
              </a:rPr>
              <a:t> e o Estado afirma que são terras devolutas no sentido do DL 9.760, tem o Estado o ônus da prova (João de Barros, citando Pontes de Miranda em sua Obra Tratado de Direito Privado).</a:t>
            </a:r>
          </a:p>
        </p:txBody>
      </p:sp>
      <p:sp>
        <p:nvSpPr>
          <p:cNvPr id="3" name="Título 2"/>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TERRAS DEVOLUTAS</a:t>
            </a:r>
          </a:p>
        </p:txBody>
      </p:sp>
      <p:pic>
        <p:nvPicPr>
          <p:cNvPr id="4" name="Imagem 3">
            <a:extLst>
              <a:ext uri="{FF2B5EF4-FFF2-40B4-BE49-F238E27FC236}">
                <a16:creationId xmlns:a16="http://schemas.microsoft.com/office/drawing/2014/main" id="{A31279DB-FB41-466C-81EC-1270F5DB8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74543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800" dirty="0">
                <a:solidFill>
                  <a:schemeClr val="accent4">
                    <a:lumMod val="10000"/>
                  </a:schemeClr>
                </a:solidFill>
                <a:effectLst>
                  <a:outerShdw blurRad="38100" dist="38100" dir="2700000" algn="tl">
                    <a:srgbClr val="000000">
                      <a:alpha val="43137"/>
                    </a:srgbClr>
                  </a:outerShdw>
                </a:effectLst>
              </a:rPr>
              <a:t>Se a terra não é publica, não é devoluta no sentido da Lei 601, de 16-09-1850, ou do Dec. 1.318, de 30-1-1854. É terra sem dono. É terra que se adquire por usucapião ( Ed. </a:t>
            </a:r>
            <a:r>
              <a:rPr lang="pt-BR" sz="1800" dirty="0" err="1">
                <a:solidFill>
                  <a:schemeClr val="accent4">
                    <a:lumMod val="10000"/>
                  </a:schemeClr>
                </a:solidFill>
                <a:effectLst>
                  <a:outerShdw blurRad="38100" dist="38100" dir="2700000" algn="tl">
                    <a:srgbClr val="000000">
                      <a:alpha val="43137"/>
                    </a:srgbClr>
                  </a:outerShdw>
                </a:effectLst>
              </a:rPr>
              <a:t>Borsói</a:t>
            </a:r>
            <a:r>
              <a:rPr lang="pt-BR" sz="1800" dirty="0">
                <a:solidFill>
                  <a:schemeClr val="accent4">
                    <a:lumMod val="10000"/>
                  </a:schemeClr>
                </a:solidFill>
                <a:effectLst>
                  <a:outerShdw blurRad="38100" dist="38100" dir="2700000" algn="tl">
                    <a:srgbClr val="000000">
                      <a:alpha val="43137"/>
                    </a:srgbClr>
                  </a:outerShdw>
                </a:effectLst>
              </a:rPr>
              <a:t>, 1955, V, XII/441, &amp; 1.428, I ) E acrescenta “ As terras ou são particulares ou do Estado, ou nullius. Nem todas as terras que deixam de ser pessoas físicas ou jurídicas se devolvem ao Estado.</a:t>
            </a:r>
          </a:p>
          <a:p>
            <a:pPr marL="0" indent="0" algn="just">
              <a:buNone/>
            </a:pPr>
            <a:endParaRPr lang="pt-BR" sz="1800" dirty="0">
              <a:solidFill>
                <a:schemeClr val="accent4">
                  <a:lumMod val="10000"/>
                </a:schemeClr>
              </a:solidFill>
              <a:effectLst>
                <a:outerShdw blurRad="38100" dist="38100" dir="2700000" algn="tl">
                  <a:srgbClr val="000000">
                    <a:alpha val="43137"/>
                  </a:srgbClr>
                </a:outerShdw>
              </a:effectLst>
            </a:endParaRPr>
          </a:p>
          <a:p>
            <a:pPr algn="just"/>
            <a:r>
              <a:rPr lang="pt-BR" sz="1800" dirty="0">
                <a:solidFill>
                  <a:schemeClr val="accent4">
                    <a:lumMod val="10000"/>
                  </a:schemeClr>
                </a:solidFill>
                <a:effectLst>
                  <a:outerShdw blurRad="38100" dist="38100" dir="2700000" algn="tl">
                    <a:srgbClr val="000000">
                      <a:alpha val="43137"/>
                    </a:srgbClr>
                  </a:outerShdw>
                </a:effectLst>
              </a:rPr>
              <a:t>RE 87.390- Rel. Ministro Leitão de Abreu-  2ª. T. DJ 19-4-79, pag. 03065.</a:t>
            </a:r>
          </a:p>
          <a:p>
            <a:pPr algn="just"/>
            <a:r>
              <a:rPr lang="pt-BR" sz="1800" dirty="0">
                <a:solidFill>
                  <a:schemeClr val="accent4">
                    <a:lumMod val="10000"/>
                  </a:schemeClr>
                </a:solidFill>
                <a:effectLst>
                  <a:outerShdw blurRad="38100" dist="38100" dir="2700000" algn="tl">
                    <a:srgbClr val="000000">
                      <a:alpha val="43137"/>
                    </a:srgbClr>
                  </a:outerShdw>
                </a:effectLst>
              </a:rPr>
              <a:t>RE 90.985-RJ- Rel. Min. Rafael Mayer- DJ 20-2-81, </a:t>
            </a:r>
            <a:r>
              <a:rPr lang="pt-BR" sz="1800" dirty="0" err="1">
                <a:solidFill>
                  <a:schemeClr val="accent4">
                    <a:lumMod val="10000"/>
                  </a:schemeClr>
                </a:solidFill>
                <a:effectLst>
                  <a:outerShdw blurRad="38100" dist="38100" dir="2700000" algn="tl">
                    <a:srgbClr val="000000">
                      <a:alpha val="43137"/>
                    </a:srgbClr>
                  </a:outerShdw>
                </a:effectLst>
              </a:rPr>
              <a:t>pg</a:t>
            </a:r>
            <a:r>
              <a:rPr lang="pt-BR" sz="1800" dirty="0">
                <a:solidFill>
                  <a:schemeClr val="accent4">
                    <a:lumMod val="10000"/>
                  </a:schemeClr>
                </a:solidFill>
                <a:effectLst>
                  <a:outerShdw blurRad="38100" dist="38100" dir="2700000" algn="tl">
                    <a:srgbClr val="000000">
                      <a:alpha val="43137"/>
                    </a:srgbClr>
                  </a:outerShdw>
                </a:effectLst>
              </a:rPr>
              <a:t> 001059</a:t>
            </a:r>
          </a:p>
        </p:txBody>
      </p:sp>
      <p:sp>
        <p:nvSpPr>
          <p:cNvPr id="3" name="Título 2"/>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TERRAS DEVOLUTAS</a:t>
            </a:r>
          </a:p>
        </p:txBody>
      </p:sp>
      <p:pic>
        <p:nvPicPr>
          <p:cNvPr id="4" name="Imagem 3">
            <a:extLst>
              <a:ext uri="{FF2B5EF4-FFF2-40B4-BE49-F238E27FC236}">
                <a16:creationId xmlns:a16="http://schemas.microsoft.com/office/drawing/2014/main" id="{315C3646-628C-4DA5-B89E-A3D42C16C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01637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808820"/>
            <a:ext cx="9144000" cy="3646624"/>
          </a:xfrm>
        </p:spPr>
        <p:txBody>
          <a:bodyPr>
            <a:normAutofit/>
          </a:bodyPr>
          <a:lstStyle/>
          <a:p>
            <a:pPr fontAlgn="t"/>
            <a:r>
              <a:rPr lang="pt-BR" sz="2800" dirty="0">
                <a:solidFill>
                  <a:schemeClr val="accent4">
                    <a:lumMod val="10000"/>
                  </a:schemeClr>
                </a:solidFill>
                <a:effectLst/>
              </a:rPr>
              <a:t>DESDE A VIGÊNCIA DO CÓDIGO CIVIL, OS BENS DOMINICAIS, COMO OS DEMAIS BENS PÚBLICOS, NÃO PODEM SER ADQUIRIDOS POR USUCAPIÃO.</a:t>
            </a:r>
          </a:p>
          <a:p>
            <a:pPr fontAlgn="t"/>
            <a:endParaRPr lang="pt-BR" sz="1400" dirty="0">
              <a:effectLst/>
            </a:endParaRPr>
          </a:p>
        </p:txBody>
      </p:sp>
      <p:sp>
        <p:nvSpPr>
          <p:cNvPr id="2" name="Título 1"/>
          <p:cNvSpPr>
            <a:spLocks noGrp="1"/>
          </p:cNvSpPr>
          <p:nvPr>
            <p:ph type="title"/>
          </p:nvPr>
        </p:nvSpPr>
        <p:spPr>
          <a:xfrm>
            <a:off x="0" y="857253"/>
            <a:ext cx="9144000" cy="1063229"/>
          </a:xfrm>
          <a:noFill/>
          <a:ln w="9525">
            <a:noFill/>
            <a:miter lim="800000"/>
            <a:headEnd/>
            <a:tailEnd/>
          </a:ln>
          <a:effectLst/>
        </p:spPr>
        <p:txBody>
          <a:bodyPr vert="horz" wrap="square" lIns="91440" tIns="45720" rIns="91440" bIns="45720" numCol="1" rtlCol="0" anchor="ctr" anchorCtr="0" compatLnSpc="1">
            <a:prstTxWarp prst="textNoShape">
              <a:avLst/>
            </a:prstTxWarp>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pPr>
            <a:r>
              <a:rPr lang="pt-BR" b="1" kern="1200" dirty="0">
                <a:ln w="11430"/>
                <a:solidFill>
                  <a:schemeClr val="bg2">
                    <a:lumMod val="50000"/>
                  </a:schemeClr>
                </a:solidFill>
                <a:effectLst>
                  <a:outerShdw blurRad="44450" dist="41910" dir="3600000" algn="tl">
                    <a:srgbClr val="000000">
                      <a:alpha val="50000"/>
                    </a:srgbClr>
                  </a:outerShdw>
                </a:effectLst>
              </a:rPr>
              <a:t>Súmula 340/1963</a:t>
            </a:r>
          </a:p>
        </p:txBody>
      </p:sp>
      <p:pic>
        <p:nvPicPr>
          <p:cNvPr id="4" name="Imagem 3">
            <a:extLst>
              <a:ext uri="{FF2B5EF4-FFF2-40B4-BE49-F238E27FC236}">
                <a16:creationId xmlns:a16="http://schemas.microsoft.com/office/drawing/2014/main" id="{6B39976F-ADE4-427A-9EE7-17999E0DB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3412679277"/>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p:spPr>
        <p:txBody>
          <a:bodyPr rtlCol="0">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defRPr/>
            </a:pPr>
            <a:r>
              <a:rPr lang="pt-BR" altLang="en-US" b="1" kern="1200" dirty="0">
                <a:ln w="11430"/>
                <a:solidFill>
                  <a:schemeClr val="bg2">
                    <a:lumMod val="50000"/>
                  </a:schemeClr>
                </a:solidFill>
                <a:effectLst>
                  <a:outerShdw blurRad="44450" dist="41910" dir="3600000" algn="tl">
                    <a:srgbClr val="000000">
                      <a:alpha val="50000"/>
                    </a:srgbClr>
                  </a:outerShdw>
                </a:effectLst>
              </a:rPr>
              <a:t>Registro </a:t>
            </a:r>
            <a:r>
              <a:rPr lang="pt-BR" altLang="en-US" b="1" kern="1200" dirty="0" err="1">
                <a:ln w="11430"/>
                <a:solidFill>
                  <a:schemeClr val="bg2">
                    <a:lumMod val="50000"/>
                  </a:schemeClr>
                </a:solidFill>
                <a:effectLst>
                  <a:outerShdw blurRad="44450" dist="41910" dir="3600000" algn="tl">
                    <a:srgbClr val="000000">
                      <a:alpha val="50000"/>
                    </a:srgbClr>
                  </a:outerShdw>
                </a:effectLst>
              </a:rPr>
              <a:t>Torrens</a:t>
            </a:r>
            <a:endParaRPr lang="pt-BR" altLang="en-US" b="1" kern="1200" dirty="0">
              <a:ln w="11430"/>
              <a:solidFill>
                <a:schemeClr val="bg2">
                  <a:lumMod val="50000"/>
                </a:schemeClr>
              </a:solidFill>
              <a:effectLst>
                <a:outerShdw blurRad="44450" dist="41910" dir="3600000" algn="tl">
                  <a:srgbClr val="000000">
                    <a:alpha val="50000"/>
                  </a:srgbClr>
                </a:outerShdw>
              </a:effectLst>
            </a:endParaRPr>
          </a:p>
        </p:txBody>
      </p:sp>
      <p:sp>
        <p:nvSpPr>
          <p:cNvPr id="19458" name="Espaço Reservado para Conteúdo 2"/>
          <p:cNvSpPr>
            <a:spLocks noGrp="1"/>
          </p:cNvSpPr>
          <p:nvPr>
            <p:ph idx="4294967295"/>
          </p:nvPr>
        </p:nvSpPr>
        <p:spPr>
          <a:xfrm>
            <a:off x="457200" y="1600200"/>
            <a:ext cx="8578850" cy="4924425"/>
          </a:xfrm>
        </p:spPr>
        <p:txBody>
          <a:bodyPr/>
          <a:lstStyle/>
          <a:p>
            <a:pPr algn="just" eaLnBrk="1" hangingPunct="1">
              <a:lnSpc>
                <a:spcPct val="80000"/>
              </a:lnSpc>
            </a:pPr>
            <a:r>
              <a:rPr lang="pt-BR" sz="2500" dirty="0">
                <a:solidFill>
                  <a:schemeClr val="accent4">
                    <a:lumMod val="10000"/>
                  </a:schemeClr>
                </a:solidFill>
                <a:effectLst/>
              </a:rPr>
              <a:t>Instrumento também criado no período imperial</a:t>
            </a:r>
          </a:p>
          <a:p>
            <a:pPr algn="just" eaLnBrk="1" hangingPunct="1">
              <a:lnSpc>
                <a:spcPct val="80000"/>
              </a:lnSpc>
            </a:pPr>
            <a:r>
              <a:rPr lang="pt-BR" sz="2500" b="1" i="1" dirty="0">
                <a:solidFill>
                  <a:schemeClr val="accent4">
                    <a:lumMod val="10000"/>
                  </a:schemeClr>
                </a:solidFill>
                <a:effectLst/>
              </a:rPr>
              <a:t>Registro </a:t>
            </a:r>
            <a:r>
              <a:rPr lang="pt-BR" sz="2500" b="1" i="1" dirty="0" err="1">
                <a:solidFill>
                  <a:schemeClr val="accent4">
                    <a:lumMod val="10000"/>
                  </a:schemeClr>
                </a:solidFill>
                <a:effectLst/>
              </a:rPr>
              <a:t>Torrens</a:t>
            </a:r>
            <a:r>
              <a:rPr lang="pt-BR" sz="2500" b="1" i="1" dirty="0">
                <a:solidFill>
                  <a:schemeClr val="accent4">
                    <a:lumMod val="10000"/>
                  </a:schemeClr>
                </a:solidFill>
                <a:effectLst/>
              </a:rPr>
              <a:t> (1890) - Ferramenta para a Regularização fundiária da Amazônia legal? </a:t>
            </a:r>
          </a:p>
          <a:p>
            <a:pPr algn="just" eaLnBrk="1" hangingPunct="1">
              <a:lnSpc>
                <a:spcPct val="80000"/>
              </a:lnSpc>
            </a:pPr>
            <a:r>
              <a:rPr lang="pt-BR" sz="2500" dirty="0">
                <a:solidFill>
                  <a:schemeClr val="accent4">
                    <a:lumMod val="10000"/>
                  </a:schemeClr>
                </a:solidFill>
                <a:effectLst/>
              </a:rPr>
              <a:t>Esse foi o título do fórum de assuntos fundiários, promovido pelo CNJ no final do  mês de setembro de 2011, reunindo renomados palestrantes de nosso e de outros países.</a:t>
            </a:r>
          </a:p>
          <a:p>
            <a:pPr algn="just" eaLnBrk="1" hangingPunct="1">
              <a:lnSpc>
                <a:spcPct val="80000"/>
              </a:lnSpc>
            </a:pPr>
            <a:r>
              <a:rPr lang="pt-BR" sz="2500" dirty="0">
                <a:solidFill>
                  <a:schemeClr val="accent4">
                    <a:lumMod val="10000"/>
                  </a:schemeClr>
                </a:solidFill>
                <a:effectLst/>
              </a:rPr>
              <a:t>Após os debates dúvidas ainda pairam se a experiência do registro </a:t>
            </a:r>
            <a:r>
              <a:rPr lang="pt-BR" sz="2500" dirty="0" err="1">
                <a:solidFill>
                  <a:schemeClr val="accent4">
                    <a:lumMod val="10000"/>
                  </a:schemeClr>
                </a:solidFill>
                <a:effectLst/>
              </a:rPr>
              <a:t>Torrens</a:t>
            </a:r>
            <a:r>
              <a:rPr lang="pt-BR" sz="2500" dirty="0">
                <a:solidFill>
                  <a:schemeClr val="accent4">
                    <a:lumMod val="10000"/>
                  </a:schemeClr>
                </a:solidFill>
                <a:effectLst/>
              </a:rPr>
              <a:t> na Austrália e em outros países teria perfeita adequação para a Amazônia .</a:t>
            </a:r>
          </a:p>
          <a:p>
            <a:pPr algn="just" eaLnBrk="1" hangingPunct="1">
              <a:lnSpc>
                <a:spcPct val="80000"/>
              </a:lnSpc>
            </a:pPr>
            <a:r>
              <a:rPr lang="pt-BR" sz="2500" dirty="0">
                <a:solidFill>
                  <a:schemeClr val="accent4">
                    <a:lumMod val="10000"/>
                  </a:schemeClr>
                </a:solidFill>
                <a:effectLst/>
              </a:rPr>
              <a:t>A inaplicabilidade do registro </a:t>
            </a:r>
            <a:r>
              <a:rPr lang="pt-BR" sz="2500" dirty="0" err="1">
                <a:solidFill>
                  <a:schemeClr val="accent4">
                    <a:lumMod val="10000"/>
                  </a:schemeClr>
                </a:solidFill>
                <a:effectLst/>
              </a:rPr>
              <a:t>Torrens</a:t>
            </a:r>
            <a:r>
              <a:rPr lang="pt-BR" sz="2500" dirty="0">
                <a:solidFill>
                  <a:schemeClr val="accent4">
                    <a:lumMod val="10000"/>
                  </a:schemeClr>
                </a:solidFill>
                <a:effectLst/>
              </a:rPr>
              <a:t> na Amazônia está sintetizada nas explicações de Veles Sarsfield, autor do código civil Argentino, contidas nas notas do art. 3.203 do mencionado diploma legal daquele país.</a:t>
            </a:r>
          </a:p>
          <a:p>
            <a:pPr eaLnBrk="1" hangingPunct="1">
              <a:lnSpc>
                <a:spcPct val="80000"/>
              </a:lnSpc>
            </a:pPr>
            <a:endParaRPr lang="pt-BR" sz="2500" dirty="0"/>
          </a:p>
        </p:txBody>
      </p:sp>
      <p:pic>
        <p:nvPicPr>
          <p:cNvPr id="4" name="Imagem 3">
            <a:extLst>
              <a:ext uri="{FF2B5EF4-FFF2-40B4-BE49-F238E27FC236}">
                <a16:creationId xmlns:a16="http://schemas.microsoft.com/office/drawing/2014/main" id="{396D0A81-042A-4868-8B94-B458DE64F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p:spPr>
        <p:txBody>
          <a:bodyPr rtlCol="0">
            <a:normAutofit/>
            <a:scene3d>
              <a:camera prst="orthographicFront"/>
              <a:lightRig rig="threePt" dir="tl">
                <a:rot lat="0" lon="0" rev="7200000"/>
              </a:lightRig>
            </a:scene3d>
            <a:sp3d contourW="6350">
              <a:contourClr>
                <a:schemeClr val="accent1"/>
              </a:contourClr>
            </a:sp3d>
          </a:bodyPr>
          <a:lstStyle/>
          <a:p>
            <a:pPr eaLnBrk="1" fontAlgn="auto" hangingPunct="1">
              <a:spcAft>
                <a:spcPts val="0"/>
              </a:spcAft>
              <a:defRPr/>
            </a:pPr>
            <a:r>
              <a:rPr lang="pt-BR" altLang="en-US" b="1" kern="1200" dirty="0">
                <a:ln w="11430"/>
                <a:solidFill>
                  <a:schemeClr val="bg2">
                    <a:lumMod val="50000"/>
                  </a:schemeClr>
                </a:solidFill>
                <a:effectLst>
                  <a:outerShdw blurRad="44450" dist="41910" dir="3600000" algn="tl">
                    <a:srgbClr val="000000">
                      <a:alpha val="50000"/>
                    </a:srgbClr>
                  </a:outerShdw>
                </a:effectLst>
              </a:rPr>
              <a:t>Para refletir...</a:t>
            </a:r>
          </a:p>
        </p:txBody>
      </p:sp>
      <p:sp>
        <p:nvSpPr>
          <p:cNvPr id="3" name="Espaço Reservado para Conteúdo 2"/>
          <p:cNvSpPr>
            <a:spLocks noGrp="1"/>
          </p:cNvSpPr>
          <p:nvPr>
            <p:ph idx="4294967295"/>
          </p:nvPr>
        </p:nvSpPr>
        <p:spPr>
          <a:xfrm>
            <a:off x="457200" y="1600200"/>
            <a:ext cx="8229600" cy="4525963"/>
          </a:xfrm>
        </p:spPr>
        <p:txBody>
          <a:bodyPr rtlCol="0">
            <a:normAutofit fontScale="92500" lnSpcReduction="20000"/>
          </a:bodyPr>
          <a:lstStyle/>
          <a:p>
            <a:pPr algn="just" eaLnBrk="1" fontAlgn="auto" hangingPunct="1">
              <a:spcAft>
                <a:spcPts val="0"/>
              </a:spcAft>
              <a:buClr>
                <a:schemeClr val="tx2"/>
              </a:buClr>
              <a:buSzPct val="50000"/>
              <a:buFont typeface="Wingdings 2"/>
              <a:buChar char=""/>
              <a:defRPr/>
            </a:pPr>
            <a:r>
              <a:rPr lang="pt-BR" kern="1200" dirty="0">
                <a:solidFill>
                  <a:schemeClr val="accent4">
                    <a:lumMod val="10000"/>
                  </a:schemeClr>
                </a:solidFill>
                <a:effectLst/>
              </a:rPr>
              <a:t>Para o posseiro rural de 1.850 o que menos interessava era  a demarcação de suas terras, pois a agricultura cafeeira ia se alastrando para as terras novas na medida que se esgotavam as anteriormente utilizadas.</a:t>
            </a:r>
          </a:p>
          <a:p>
            <a:pPr algn="just" eaLnBrk="1" fontAlgn="auto" hangingPunct="1">
              <a:spcAft>
                <a:spcPts val="0"/>
              </a:spcAft>
              <a:buClr>
                <a:schemeClr val="tx2"/>
              </a:buClr>
              <a:buSzPct val="50000"/>
              <a:buFont typeface="Wingdings 2"/>
              <a:buChar char=""/>
              <a:defRPr/>
            </a:pPr>
            <a:r>
              <a:rPr lang="pt-BR" kern="1200" dirty="0">
                <a:solidFill>
                  <a:schemeClr val="accent4">
                    <a:lumMod val="10000"/>
                  </a:schemeClr>
                </a:solidFill>
                <a:effectLst/>
              </a:rPr>
              <a:t>E o “título de terra, não amarrado  em acidente geográfico, “acompanhava” a expansão da lavoura.</a:t>
            </a:r>
          </a:p>
          <a:p>
            <a:pPr marL="3200400" lvl="7" indent="0" algn="ctr" fontAlgn="auto">
              <a:spcAft>
                <a:spcPts val="0"/>
              </a:spcAft>
              <a:buClrTx/>
              <a:buSzTx/>
              <a:buFont typeface="Arial"/>
              <a:buNone/>
              <a:defRPr/>
            </a:pPr>
            <a:r>
              <a:rPr lang="pt-BR" kern="1200" dirty="0">
                <a:solidFill>
                  <a:schemeClr val="accent4">
                    <a:lumMod val="10000"/>
                  </a:schemeClr>
                </a:solidFill>
                <a:effectLst/>
                <a:ea typeface="+mn-ea"/>
                <a:cs typeface="+mn-cs"/>
              </a:rPr>
              <a:t>(Prof. </a:t>
            </a:r>
            <a:r>
              <a:rPr lang="pt-BR" kern="1200" dirty="0" err="1">
                <a:solidFill>
                  <a:schemeClr val="accent4">
                    <a:lumMod val="10000"/>
                  </a:schemeClr>
                </a:solidFill>
                <a:effectLst/>
                <a:ea typeface="+mn-ea"/>
                <a:cs typeface="+mn-cs"/>
              </a:rPr>
              <a:t>Muraro</a:t>
            </a:r>
            <a:r>
              <a:rPr lang="pt-BR" kern="1200" dirty="0">
                <a:solidFill>
                  <a:schemeClr val="accent4">
                    <a:lumMod val="10000"/>
                  </a:schemeClr>
                </a:solidFill>
                <a:effectLst/>
                <a:ea typeface="+mn-ea"/>
                <a:cs typeface="+mn-cs"/>
              </a:rPr>
              <a:t>, citando Lígia Ozório Silva - in  terras devolutas e latifúndio- </a:t>
            </a:r>
            <a:r>
              <a:rPr lang="pt-BR" kern="1200" dirty="0" err="1">
                <a:solidFill>
                  <a:schemeClr val="accent4">
                    <a:lumMod val="10000"/>
                  </a:schemeClr>
                </a:solidFill>
                <a:effectLst/>
                <a:ea typeface="+mn-ea"/>
                <a:cs typeface="+mn-cs"/>
              </a:rPr>
              <a:t>Ed.Unicamp-Campinas</a:t>
            </a:r>
            <a:r>
              <a:rPr lang="pt-BR" kern="1200" dirty="0">
                <a:solidFill>
                  <a:schemeClr val="accent4">
                    <a:lumMod val="10000"/>
                  </a:schemeClr>
                </a:solidFill>
                <a:effectLst/>
                <a:ea typeface="+mn-ea"/>
                <a:cs typeface="+mn-cs"/>
              </a:rPr>
              <a:t>, 1996, p. 117)</a:t>
            </a:r>
          </a:p>
        </p:txBody>
      </p:sp>
      <p:pic>
        <p:nvPicPr>
          <p:cNvPr id="4" name="Imagem 3">
            <a:extLst>
              <a:ext uri="{FF2B5EF4-FFF2-40B4-BE49-F238E27FC236}">
                <a16:creationId xmlns:a16="http://schemas.microsoft.com/office/drawing/2014/main" id="{62AB636A-2BF6-4CD7-88EE-3E40FBA39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411746"/>
            <a:ext cx="6264696" cy="86409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lvl="0" algn="ctr" fontAlgn="base"/>
            <a:r>
              <a:rPr lang="pt-BR" sz="2400" b="1" dirty="0">
                <a:latin typeface="Arial" panose="020B0604020202020204" pitchFamily="34" charset="0"/>
                <a:cs typeface="Arial" panose="020B0604020202020204" pitchFamily="34" charset="0"/>
              </a:rPr>
              <a:t>José de Arimatéia Barbosa</a:t>
            </a:r>
            <a:br>
              <a:rPr lang="pt-BR" sz="1200" b="1" dirty="0"/>
            </a:br>
            <a:r>
              <a:rPr lang="pt-BR" sz="1050" b="1" dirty="0"/>
              <a:t>CV: http://lattes.cnpq.br/8904984415239183</a:t>
            </a:r>
            <a:endParaRPr lang="pt-BR" sz="3200" dirty="0"/>
          </a:p>
        </p:txBody>
      </p:sp>
      <p:sp>
        <p:nvSpPr>
          <p:cNvPr id="3" name="Espaço Reservado para Conteúdo 2"/>
          <p:cNvSpPr>
            <a:spLocks noGrp="1"/>
          </p:cNvSpPr>
          <p:nvPr>
            <p:ph idx="1"/>
          </p:nvPr>
        </p:nvSpPr>
        <p:spPr>
          <a:xfrm>
            <a:off x="2087216" y="1484784"/>
            <a:ext cx="6805264" cy="4961470"/>
          </a:xfrm>
        </p:spPr>
        <p:txBody>
          <a:bodyPr>
            <a:noAutofit/>
          </a:bodyPr>
          <a:lstStyle/>
          <a:p>
            <a:pPr algn="just"/>
            <a:r>
              <a:rPr lang="pt-BR" sz="1200" b="1" dirty="0">
                <a:solidFill>
                  <a:schemeClr val="accent4">
                    <a:lumMod val="10000"/>
                  </a:schemeClr>
                </a:solidFill>
                <a:effectLst/>
                <a:latin typeface="Arial" panose="020B0604020202020204" pitchFamily="34" charset="0"/>
                <a:cs typeface="Arial" panose="020B0604020202020204" pitchFamily="34" charset="0"/>
              </a:rPr>
              <a:t>Graduado em Ciências Jurídicas e Sociais. Pós-Graduado em Direito Público, Civil, Processual Civil e Direito Notarial e Registral; Doutor em Ciências Jurídicas e Sociais pela </a:t>
            </a:r>
            <a:r>
              <a:rPr lang="pt-BR" sz="1200" b="1" dirty="0" err="1">
                <a:solidFill>
                  <a:schemeClr val="accent4">
                    <a:lumMod val="10000"/>
                  </a:schemeClr>
                </a:solidFill>
                <a:effectLst/>
                <a:latin typeface="Arial" panose="020B0604020202020204" pitchFamily="34" charset="0"/>
                <a:cs typeface="Arial" panose="020B0604020202020204" pitchFamily="34" charset="0"/>
              </a:rPr>
              <a:t>Universidad</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del</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Museo</a:t>
            </a:r>
            <a:r>
              <a:rPr lang="pt-BR" sz="1200" b="1" dirty="0">
                <a:solidFill>
                  <a:schemeClr val="accent4">
                    <a:lumMod val="10000"/>
                  </a:schemeClr>
                </a:solidFill>
                <a:effectLst/>
                <a:latin typeface="Arial" panose="020B0604020202020204" pitchFamily="34" charset="0"/>
                <a:cs typeface="Arial" panose="020B0604020202020204" pitchFamily="34" charset="0"/>
              </a:rPr>
              <a:t> Social Argentino – Buenos Aires, com estágio pós doutoral em Direito de Propriedade Europeu e Latino-americano, pela </a:t>
            </a:r>
            <a:r>
              <a:rPr lang="pt-BR" sz="1200" b="1" dirty="0" err="1">
                <a:solidFill>
                  <a:schemeClr val="accent4">
                    <a:lumMod val="10000"/>
                  </a:schemeClr>
                </a:solidFill>
                <a:effectLst/>
                <a:latin typeface="Arial" panose="020B0604020202020204" pitchFamily="34" charset="0"/>
                <a:cs typeface="Arial" panose="020B0604020202020204" pitchFamily="34" charset="0"/>
              </a:rPr>
              <a:t>Università</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Degli</a:t>
            </a:r>
            <a:r>
              <a:rPr lang="pt-BR" sz="1200" b="1" dirty="0">
                <a:solidFill>
                  <a:schemeClr val="accent4">
                    <a:lumMod val="10000"/>
                  </a:schemeClr>
                </a:solidFill>
                <a:effectLst/>
                <a:latin typeface="Arial" panose="020B0604020202020204" pitchFamily="34" charset="0"/>
                <a:cs typeface="Arial" panose="020B0604020202020204" pitchFamily="34" charset="0"/>
              </a:rPr>
              <a:t> Studi </a:t>
            </a:r>
            <a:r>
              <a:rPr lang="pt-BR" sz="1200" b="1" dirty="0" err="1">
                <a:solidFill>
                  <a:schemeClr val="accent4">
                    <a:lumMod val="10000"/>
                  </a:schemeClr>
                </a:solidFill>
                <a:effectLst/>
                <a:latin typeface="Arial" panose="020B0604020202020204" pitchFamily="34" charset="0"/>
                <a:cs typeface="Arial" panose="020B0604020202020204" pitchFamily="34" charset="0"/>
              </a:rPr>
              <a:t>di</a:t>
            </a:r>
            <a:r>
              <a:rPr lang="pt-BR" sz="1200" b="1" dirty="0">
                <a:solidFill>
                  <a:schemeClr val="accent4">
                    <a:lumMod val="10000"/>
                  </a:schemeClr>
                </a:solidFill>
                <a:effectLst/>
                <a:latin typeface="Arial" panose="020B0604020202020204" pitchFamily="34" charset="0"/>
                <a:cs typeface="Arial" panose="020B0604020202020204" pitchFamily="34" charset="0"/>
              </a:rPr>
              <a:t> Messina – Itália e no programa de pós doutoramento em Direito das Coisas; Direito Notarial e Direito Registral, ministrado pelo CENOR- Centro de Estudos Notariais e Registrais da Faculdade de Direito de Coimbra – Portugal; Oficial de Registro de Imóveis e Títulos e Documentos da Comarca de Campo Novo do Parecis – MT. Presidente da Associação dos Notários e Registradores de Mato Grosso. Membro do Observatório de Direitos Humanos, Bioética e Meio Ambiente junto à </a:t>
            </a:r>
            <a:r>
              <a:rPr lang="pt-BR" sz="1200" b="1" dirty="0" err="1">
                <a:solidFill>
                  <a:schemeClr val="accent4">
                    <a:lumMod val="10000"/>
                  </a:schemeClr>
                </a:solidFill>
                <a:effectLst/>
                <a:latin typeface="Arial" panose="020B0604020202020204" pitchFamily="34" charset="0"/>
                <a:cs typeface="Arial" panose="020B0604020202020204" pitchFamily="34" charset="0"/>
              </a:rPr>
              <a:t>Università</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Degli</a:t>
            </a:r>
            <a:r>
              <a:rPr lang="pt-BR" sz="1200" b="1" dirty="0">
                <a:solidFill>
                  <a:schemeClr val="accent4">
                    <a:lumMod val="10000"/>
                  </a:schemeClr>
                </a:solidFill>
                <a:effectLst/>
                <a:latin typeface="Arial" panose="020B0604020202020204" pitchFamily="34" charset="0"/>
                <a:cs typeface="Arial" panose="020B0604020202020204" pitchFamily="34" charset="0"/>
              </a:rPr>
              <a:t> Studi </a:t>
            </a:r>
            <a:r>
              <a:rPr lang="pt-BR" sz="1200" b="1" dirty="0" err="1">
                <a:solidFill>
                  <a:schemeClr val="accent4">
                    <a:lumMod val="10000"/>
                  </a:schemeClr>
                </a:solidFill>
                <a:effectLst/>
                <a:latin typeface="Arial" panose="020B0604020202020204" pitchFamily="34" charset="0"/>
                <a:cs typeface="Arial" panose="020B0604020202020204" pitchFamily="34" charset="0"/>
              </a:rPr>
              <a:t>di</a:t>
            </a:r>
            <a:r>
              <a:rPr lang="pt-BR" sz="1200" b="1" dirty="0">
                <a:solidFill>
                  <a:schemeClr val="accent4">
                    <a:lumMod val="10000"/>
                  </a:schemeClr>
                </a:solidFill>
                <a:effectLst/>
                <a:latin typeface="Arial" panose="020B0604020202020204" pitchFamily="34" charset="0"/>
                <a:cs typeface="Arial" panose="020B0604020202020204" pitchFamily="34" charset="0"/>
              </a:rPr>
              <a:t> Salerno- Itália e </a:t>
            </a:r>
            <a:r>
              <a:rPr lang="pt-BR" sz="1200" b="1" dirty="0" err="1">
                <a:solidFill>
                  <a:schemeClr val="accent4">
                    <a:lumMod val="10000"/>
                  </a:schemeClr>
                </a:solidFill>
                <a:effectLst/>
                <a:latin typeface="Arial" panose="020B0604020202020204" pitchFamily="34" charset="0"/>
                <a:cs typeface="Arial" panose="020B0604020202020204" pitchFamily="34" charset="0"/>
              </a:rPr>
              <a:t>Universidad</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del</a:t>
            </a:r>
            <a:r>
              <a:rPr lang="pt-BR" sz="1200" b="1" dirty="0">
                <a:solidFill>
                  <a:schemeClr val="accent4">
                    <a:lumMod val="10000"/>
                  </a:schemeClr>
                </a:solidFill>
                <a:effectLst/>
                <a:latin typeface="Arial" panose="020B0604020202020204" pitchFamily="34" charset="0"/>
                <a:cs typeface="Arial" panose="020B0604020202020204" pitchFamily="34" charset="0"/>
              </a:rPr>
              <a:t> </a:t>
            </a:r>
            <a:r>
              <a:rPr lang="pt-BR" sz="1200" b="1" dirty="0" err="1">
                <a:solidFill>
                  <a:schemeClr val="accent4">
                    <a:lumMod val="10000"/>
                  </a:schemeClr>
                </a:solidFill>
                <a:effectLst/>
                <a:latin typeface="Arial" panose="020B0604020202020204" pitchFamily="34" charset="0"/>
                <a:cs typeface="Arial" panose="020B0604020202020204" pitchFamily="34" charset="0"/>
              </a:rPr>
              <a:t>Museo</a:t>
            </a:r>
            <a:r>
              <a:rPr lang="pt-BR" sz="1200" b="1" dirty="0">
                <a:solidFill>
                  <a:schemeClr val="accent4">
                    <a:lumMod val="10000"/>
                  </a:schemeClr>
                </a:solidFill>
                <a:effectLst/>
                <a:latin typeface="Arial" panose="020B0604020202020204" pitchFamily="34" charset="0"/>
                <a:cs typeface="Arial" panose="020B0604020202020204" pitchFamily="34" charset="0"/>
              </a:rPr>
              <a:t> Social Argentino – Buenos Aires-AR, da qual é membro de seu Comitê Acadêmico; Professor convidado de diversos cursos de integração Jurídica e pós-graduação no Brasil e no exterior, com destaque para os países: Argentina, Espanha e Itália; Orientador de teses de vários Doutorandos e membro dos respectivos Tribunais da UMSA – </a:t>
            </a:r>
            <a:r>
              <a:rPr lang="pt-BR" sz="1200" b="1" dirty="0" err="1">
                <a:solidFill>
                  <a:schemeClr val="accent4">
                    <a:lumMod val="10000"/>
                  </a:schemeClr>
                </a:solidFill>
                <a:effectLst/>
                <a:latin typeface="Arial" panose="020B0604020202020204" pitchFamily="34" charset="0"/>
                <a:cs typeface="Arial" panose="020B0604020202020204" pitchFamily="34" charset="0"/>
              </a:rPr>
              <a:t>Universidad</a:t>
            </a:r>
            <a:r>
              <a:rPr lang="pt-BR" sz="1200" b="1" dirty="0">
                <a:solidFill>
                  <a:schemeClr val="accent4">
                    <a:lumMod val="10000"/>
                  </a:schemeClr>
                </a:solidFill>
                <a:effectLst/>
                <a:latin typeface="Arial" panose="020B0604020202020204" pitchFamily="34" charset="0"/>
                <a:cs typeface="Arial" panose="020B0604020202020204" pitchFamily="34" charset="0"/>
              </a:rPr>
              <a:t> Del </a:t>
            </a:r>
            <a:r>
              <a:rPr lang="pt-BR" sz="1200" b="1" dirty="0" err="1">
                <a:solidFill>
                  <a:schemeClr val="accent4">
                    <a:lumMod val="10000"/>
                  </a:schemeClr>
                </a:solidFill>
                <a:effectLst/>
                <a:latin typeface="Arial" panose="020B0604020202020204" pitchFamily="34" charset="0"/>
                <a:cs typeface="Arial" panose="020B0604020202020204" pitchFamily="34" charset="0"/>
              </a:rPr>
              <a:t>Museo</a:t>
            </a:r>
            <a:r>
              <a:rPr lang="pt-BR" sz="1200" b="1" dirty="0">
                <a:solidFill>
                  <a:schemeClr val="accent4">
                    <a:lumMod val="10000"/>
                  </a:schemeClr>
                </a:solidFill>
                <a:effectLst/>
                <a:latin typeface="Arial" panose="020B0604020202020204" pitchFamily="34" charset="0"/>
                <a:cs typeface="Arial" panose="020B0604020202020204" pitchFamily="34" charset="0"/>
              </a:rPr>
              <a:t> Social Argentino- em Buenos Aires, e UNICAMP- Universidade de Campinas; Exerceu atividade de Tabelião de Notas, Protestos, Oficial do Registro Civil das Pessoas Naturais e Jurídicas nas Comarcas de Conselheiro Pena – MG, Alvorada e Colorado do Oeste – RO. Advogado e Procurador Geral Adjunto do município de Governador Valadares e presidente da Junta de Recursos Fiscais; Professor de Direito Constitucional na FADIVALE – Faculdade de Direito do Vale do Rio Doce – Governador Valadares – MG e de Direito Notarial e Registral na UNITAS – União das Faculdades de Tangará da Serra – MT</a:t>
            </a:r>
            <a:endParaRPr lang="pt-BR" sz="500" b="1" dirty="0">
              <a:solidFill>
                <a:schemeClr val="accent4">
                  <a:lumMod val="10000"/>
                </a:schemeClr>
              </a:solidFill>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DF938805-F8D8-4A5E-BFFE-A948169F9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62086"/>
            <a:ext cx="2303923"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94D56B65-093C-4871-A64C-13881E195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07233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8398" y="2132856"/>
            <a:ext cx="3773075" cy="443891"/>
          </a:xfrm>
        </p:spPr>
        <p:txBody>
          <a:bodyPr>
            <a:normAutofit fontScale="90000"/>
          </a:bodyPr>
          <a:lstStyle/>
          <a:p>
            <a:pPr lvl="0" fontAlgn="base"/>
            <a:r>
              <a:rPr lang="pt-BR" sz="1800" dirty="0">
                <a:solidFill>
                  <a:schemeClr val="accent4">
                    <a:lumMod val="10000"/>
                  </a:schemeClr>
                </a:solidFill>
                <a:effectLst>
                  <a:outerShdw blurRad="50800" dist="38100" dir="2700000" algn="tl" rotWithShape="0">
                    <a:prstClr val="black">
                      <a:alpha val="40000"/>
                    </a:prstClr>
                  </a:outerShdw>
                </a:effectLst>
              </a:rPr>
              <a:t>José de Arimatéia Barbosa</a:t>
            </a:r>
            <a:br>
              <a:rPr lang="pt-BR" sz="1013" b="1" dirty="0">
                <a:solidFill>
                  <a:schemeClr val="accent4">
                    <a:lumMod val="10000"/>
                  </a:schemeClr>
                </a:solidFill>
              </a:rPr>
            </a:br>
            <a:r>
              <a:rPr lang="pt-BR" sz="1238" dirty="0">
                <a:solidFill>
                  <a:schemeClr val="accent4">
                    <a:lumMod val="10000"/>
                  </a:schemeClr>
                </a:solidFill>
              </a:rPr>
              <a:t>CV: http://lattes.cnpq.br/8904984415239183</a:t>
            </a:r>
            <a:br>
              <a:rPr lang="pt-BR" sz="1238" b="1" dirty="0">
                <a:solidFill>
                  <a:schemeClr val="accent4">
                    <a:lumMod val="10000"/>
                  </a:schemeClr>
                </a:solidFill>
              </a:rPr>
            </a:br>
            <a:endParaRPr lang="pt-BR" sz="1238" dirty="0">
              <a:solidFill>
                <a:schemeClr val="accent4">
                  <a:lumMod val="10000"/>
                </a:schemeClr>
              </a:solidFill>
            </a:endParaRPr>
          </a:p>
        </p:txBody>
      </p:sp>
      <p:sp>
        <p:nvSpPr>
          <p:cNvPr id="3" name="Espaço Reservado para Conteúdo 2"/>
          <p:cNvSpPr>
            <a:spLocks noGrp="1"/>
          </p:cNvSpPr>
          <p:nvPr>
            <p:ph idx="1"/>
          </p:nvPr>
        </p:nvSpPr>
        <p:spPr>
          <a:xfrm>
            <a:off x="3419872" y="2792083"/>
            <a:ext cx="3797735" cy="1647682"/>
          </a:xfrm>
        </p:spPr>
        <p:txBody>
          <a:bodyPr>
            <a:normAutofit fontScale="47500" lnSpcReduction="20000"/>
          </a:bodyPr>
          <a:lstStyle/>
          <a:p>
            <a:pPr algn="just" fontAlgn="base"/>
            <a:endParaRPr lang="pt-BR" sz="506" b="1" dirty="0">
              <a:solidFill>
                <a:schemeClr val="accent4">
                  <a:lumMod val="10000"/>
                </a:schemeClr>
              </a:solidFill>
              <a:effectLst/>
            </a:endParaRPr>
          </a:p>
          <a:p>
            <a:pPr algn="just" fontAlgn="base"/>
            <a:endParaRPr lang="pt-BR" sz="506" b="1" dirty="0">
              <a:solidFill>
                <a:schemeClr val="accent4">
                  <a:lumMod val="10000"/>
                </a:schemeClr>
              </a:solidFill>
              <a:effectLst/>
            </a:endParaRPr>
          </a:p>
          <a:p>
            <a:pPr algn="just" fontAlgn="base"/>
            <a:endParaRPr lang="pt-BR" sz="506" b="1" dirty="0">
              <a:solidFill>
                <a:schemeClr val="accent4">
                  <a:lumMod val="10000"/>
                </a:schemeClr>
              </a:solidFill>
              <a:effectLst/>
            </a:endParaRPr>
          </a:p>
          <a:p>
            <a:pPr marL="0" indent="0" algn="just">
              <a:buNone/>
            </a:pPr>
            <a:endParaRPr lang="pt-BR" sz="2025" b="1" dirty="0">
              <a:solidFill>
                <a:schemeClr val="accent4">
                  <a:lumMod val="10000"/>
                </a:schemeClr>
              </a:solidFill>
              <a:effectLst/>
              <a:latin typeface="Arial"/>
              <a:cs typeface="Arial"/>
            </a:endParaRPr>
          </a:p>
          <a:p>
            <a:pPr marL="0" indent="0" algn="just">
              <a:buNone/>
            </a:pPr>
            <a:r>
              <a:rPr lang="pt-BR" b="1" dirty="0">
                <a:solidFill>
                  <a:schemeClr val="accent4">
                    <a:lumMod val="10000"/>
                  </a:schemeClr>
                </a:solidFill>
                <a:effectLst/>
                <a:latin typeface="Arial"/>
                <a:cs typeface="Arial"/>
              </a:rPr>
              <a:t>            MUITO OBRIGADO !</a:t>
            </a:r>
          </a:p>
          <a:p>
            <a:pPr algn="just" fontAlgn="base"/>
            <a:endParaRPr lang="pt-BR" b="1" dirty="0">
              <a:solidFill>
                <a:schemeClr val="accent4">
                  <a:lumMod val="10000"/>
                </a:schemeClr>
              </a:solidFill>
              <a:effectLst/>
              <a:latin typeface="Arial"/>
              <a:cs typeface="Arial"/>
            </a:endParaRPr>
          </a:p>
          <a:p>
            <a:pPr algn="just" fontAlgn="base"/>
            <a:endParaRPr lang="pt-BR" b="1" dirty="0">
              <a:solidFill>
                <a:schemeClr val="accent4">
                  <a:lumMod val="10000"/>
                </a:schemeClr>
              </a:solidFill>
              <a:effectLst/>
              <a:latin typeface="Arial"/>
              <a:cs typeface="Arial"/>
            </a:endParaRPr>
          </a:p>
          <a:p>
            <a:pPr marL="0" indent="0" algn="just">
              <a:buNone/>
            </a:pPr>
            <a:r>
              <a:rPr lang="en-US" dirty="0">
                <a:solidFill>
                  <a:schemeClr val="accent4">
                    <a:lumMod val="10000"/>
                  </a:schemeClr>
                </a:solidFill>
                <a:effectLst/>
                <a:latin typeface="Arial"/>
                <a:cs typeface="Arial"/>
              </a:rPr>
              <a:t>      </a:t>
            </a:r>
            <a:r>
              <a:rPr lang="en-US" dirty="0">
                <a:solidFill>
                  <a:schemeClr val="accent4">
                    <a:lumMod val="10000"/>
                  </a:schemeClr>
                </a:solidFill>
                <a:effectLst/>
                <a:latin typeface="Arial"/>
                <a:cs typeface="Arial"/>
                <a:hlinkClick r:id="rId3">
                  <a:extLst>
                    <a:ext uri="{A12FA001-AC4F-418D-AE19-62706E023703}">
                      <ahyp:hlinkClr xmlns:ahyp="http://schemas.microsoft.com/office/drawing/2018/hyperlinkcolor" val="tx"/>
                    </a:ext>
                  </a:extLst>
                </a:hlinkClick>
              </a:rPr>
              <a:t>josearimateiabarbosa@gmail.com</a:t>
            </a:r>
            <a:endParaRPr lang="en-US" dirty="0">
              <a:solidFill>
                <a:schemeClr val="accent4">
                  <a:lumMod val="10000"/>
                </a:schemeClr>
              </a:solidFill>
              <a:effectLst/>
              <a:latin typeface="Arial"/>
              <a:cs typeface="Arial"/>
            </a:endParaRPr>
          </a:p>
          <a:p>
            <a:pPr marL="0" indent="0" algn="ctr">
              <a:buNone/>
            </a:pPr>
            <a:r>
              <a:rPr lang="en-US" b="1" dirty="0">
                <a:solidFill>
                  <a:schemeClr val="accent4">
                    <a:lumMod val="10000"/>
                  </a:schemeClr>
                </a:solidFill>
                <a:effectLst/>
                <a:latin typeface="Arial"/>
                <a:cs typeface="Arial"/>
              </a:rPr>
              <a:t>www.cartorioruibarbosa.com.br</a:t>
            </a:r>
            <a:endParaRPr lang="pt-BR" b="1" dirty="0">
              <a:solidFill>
                <a:schemeClr val="accent4">
                  <a:lumMod val="10000"/>
                </a:schemeClr>
              </a:solidFill>
              <a:effectLst/>
              <a:latin typeface="Arial"/>
              <a:cs typeface="Arial"/>
            </a:endParaRPr>
          </a:p>
        </p:txBody>
      </p:sp>
      <p:pic>
        <p:nvPicPr>
          <p:cNvPr id="5" name="Imagem 4">
            <a:extLst>
              <a:ext uri="{FF2B5EF4-FFF2-40B4-BE49-F238E27FC236}">
                <a16:creationId xmlns:a16="http://schemas.microsoft.com/office/drawing/2014/main" id="{2F14DD0E-BC47-419F-8FC1-44E01BDAF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43" y="1544949"/>
            <a:ext cx="2807242" cy="32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BDBF34C0-41EF-4AD4-9504-1173F70A2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353780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224FCE3-4410-4AD6-86F4-B440A311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marL="342900" indent="-342900" eaLnBrk="1" fontAlgn="auto" hangingPunct="1">
              <a:spcAft>
                <a:spcPts val="0"/>
              </a:spcAft>
              <a:buClr>
                <a:schemeClr val="hlink"/>
              </a:buClr>
              <a:buSzPct val="65000"/>
              <a:buFont typeface="Wingdings" pitchFamily="2" charset="2"/>
              <a:buChar char="n"/>
            </a:pPr>
            <a:br>
              <a:rPr lang="pt-BR" b="1" kern="1200" dirty="0">
                <a:ln w="11430"/>
                <a:solidFill>
                  <a:srgbClr val="FFC000"/>
                </a:solidFill>
                <a:effectLst>
                  <a:outerShdw blurRad="44450" dist="41910" dir="3600000" algn="tl">
                    <a:srgbClr val="000000">
                      <a:alpha val="50000"/>
                    </a:srgbClr>
                  </a:outerShdw>
                </a:effectLst>
              </a:rPr>
            </a:br>
            <a:br>
              <a:rPr lang="pt-BR" b="1" kern="1200" dirty="0">
                <a:ln w="11430"/>
                <a:solidFill>
                  <a:srgbClr val="FFC000"/>
                </a:solidFill>
                <a:effectLst>
                  <a:outerShdw blurRad="44450" dist="41910" dir="3600000" algn="tl">
                    <a:srgbClr val="000000">
                      <a:alpha val="50000"/>
                    </a:srgbClr>
                  </a:outerShdw>
                </a:effectLst>
              </a:rPr>
            </a:br>
            <a:r>
              <a:rPr lang="pt-BR" b="1" kern="1200" dirty="0">
                <a:ln w="11430"/>
                <a:solidFill>
                  <a:schemeClr val="bg2">
                    <a:lumMod val="50000"/>
                  </a:schemeClr>
                </a:solidFill>
                <a:effectLst>
                  <a:outerShdw blurRad="44450" dist="41910" dir="3600000" algn="tl">
                    <a:srgbClr val="000000">
                      <a:alpha val="50000"/>
                    </a:srgbClr>
                  </a:outerShdw>
                </a:effectLst>
              </a:rPr>
              <a:t>DIREITO AGRARIO </a:t>
            </a:r>
            <a:br>
              <a:rPr lang="pt-BR" b="1" kern="1200" dirty="0">
                <a:ln w="11430"/>
                <a:solidFill>
                  <a:srgbClr val="FFC000"/>
                </a:solidFill>
                <a:effectLst>
                  <a:outerShdw blurRad="44450" dist="41910" dir="3600000" algn="tl">
                    <a:srgbClr val="000000">
                      <a:alpha val="50000"/>
                    </a:srgbClr>
                  </a:outerShdw>
                </a:effectLst>
              </a:rPr>
            </a:br>
            <a:r>
              <a:rPr lang="pt-BR" b="1" kern="1200" dirty="0">
                <a:ln w="11430"/>
                <a:solidFill>
                  <a:srgbClr val="FFC000"/>
                </a:solidFill>
                <a:effectLst>
                  <a:outerShdw blurRad="44450" dist="41910" dir="3600000" algn="tl">
                    <a:srgbClr val="000000">
                      <a:alpha val="50000"/>
                    </a:srgbClr>
                  </a:outerShdw>
                </a:effectLst>
              </a:rPr>
              <a:t> </a:t>
            </a:r>
            <a:br>
              <a:rPr lang="pt-BR" b="1" kern="1200" dirty="0">
                <a:ln w="11430"/>
                <a:solidFill>
                  <a:srgbClr val="FFC000"/>
                </a:solidFill>
                <a:effectLst>
                  <a:outerShdw blurRad="44450" dist="41910" dir="3600000" algn="tl">
                    <a:srgbClr val="000000">
                      <a:alpha val="50000"/>
                    </a:srgbClr>
                  </a:outerShdw>
                </a:effectLst>
              </a:rPr>
            </a:br>
            <a:endParaRPr lang="pt-BR" b="1" kern="1200" dirty="0">
              <a:ln w="11430"/>
              <a:solidFill>
                <a:srgbClr val="FFC000"/>
              </a:solidFill>
              <a:effectLst>
                <a:outerShdw blurRad="44450" dist="41910" dir="3600000" algn="tl">
                  <a:srgbClr val="000000">
                    <a:alpha val="50000"/>
                  </a:srgbClr>
                </a:outerShdw>
              </a:effectLst>
            </a:endParaRPr>
          </a:p>
        </p:txBody>
      </p:sp>
      <p:sp>
        <p:nvSpPr>
          <p:cNvPr id="3" name="Espaço Reservado para Conteúdo 2"/>
          <p:cNvSpPr>
            <a:spLocks noGrp="1"/>
          </p:cNvSpPr>
          <p:nvPr>
            <p:ph idx="1"/>
          </p:nvPr>
        </p:nvSpPr>
        <p:spPr>
          <a:xfrm>
            <a:off x="427651" y="1398203"/>
            <a:ext cx="8507288" cy="4925144"/>
          </a:xfrm>
        </p:spPr>
        <p:txBody>
          <a:bodyPr>
            <a:normAutofit fontScale="92500" lnSpcReduction="10000"/>
          </a:bodyPr>
          <a:lstStyle/>
          <a:p>
            <a:pPr marL="0" indent="0">
              <a:buNone/>
            </a:pPr>
            <a:endParaRPr lang="pt-BR" sz="1300" dirty="0">
              <a:solidFill>
                <a:schemeClr val="accent4">
                  <a:lumMod val="10000"/>
                </a:schemeClr>
              </a:solidFill>
            </a:endParaRPr>
          </a:p>
          <a:p>
            <a:r>
              <a:rPr lang="pt-BR" dirty="0">
                <a:solidFill>
                  <a:schemeClr val="accent4">
                    <a:lumMod val="10000"/>
                  </a:schemeClr>
                </a:solidFill>
              </a:rPr>
              <a:t>Por ocasião do I Congresso de Direito Agrário realizado na PUC-SP, eis a manifestação do então Presidente do INCRA:</a:t>
            </a:r>
          </a:p>
          <a:p>
            <a:r>
              <a:rPr lang="pt-BR" i="1" dirty="0">
                <a:solidFill>
                  <a:schemeClr val="accent4">
                    <a:lumMod val="10000"/>
                  </a:schemeClr>
                </a:solidFill>
              </a:rPr>
              <a:t>No Brasil, até 24-11-1967 havia enorme resistência em reconhecer como autônomo o Direito Agrário, antes denominado Direito Rural, sendo certo que o Estatuto da Terra ( Lei 4.504/64) , preparado por João Goulart e sancionado pelo Mal. Castelo Branco, é o marco desse Direito autônomo em nosso País.</a:t>
            </a:r>
          </a:p>
        </p:txBody>
      </p:sp>
      <p:pic>
        <p:nvPicPr>
          <p:cNvPr id="6" name="Imagem 5">
            <a:extLst>
              <a:ext uri="{FF2B5EF4-FFF2-40B4-BE49-F238E27FC236}">
                <a16:creationId xmlns:a16="http://schemas.microsoft.com/office/drawing/2014/main" id="{56599D2C-7989-4E32-80B7-03617E44F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988" y="6099213"/>
            <a:ext cx="1294481" cy="684076"/>
          </a:xfrm>
          <a:prstGeom prst="rect">
            <a:avLst/>
          </a:prstGeom>
        </p:spPr>
      </p:pic>
    </p:spTree>
    <p:extLst>
      <p:ext uri="{BB962C8B-B14F-4D97-AF65-F5344CB8AC3E}">
        <p14:creationId xmlns:p14="http://schemas.microsoft.com/office/powerpoint/2010/main" val="319283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514E70D-4E6C-4F91-A794-100B9152A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 name="Título 1"/>
          <p:cNvSpPr>
            <a:spLocks noGrp="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marL="342900" indent="-342900" eaLnBrk="1" fontAlgn="auto" hangingPunct="1">
              <a:spcAft>
                <a:spcPts val="0"/>
              </a:spcAft>
              <a:buClr>
                <a:schemeClr val="hlink"/>
              </a:buClr>
              <a:buSzPct val="65000"/>
              <a:buFont typeface="Wingdings" pitchFamily="2" charset="2"/>
              <a:buChar char="n"/>
            </a:pPr>
            <a:br>
              <a:rPr lang="pt-BR" b="1" kern="1200" dirty="0">
                <a:ln w="11430"/>
                <a:solidFill>
                  <a:schemeClr val="bg2">
                    <a:lumMod val="50000"/>
                  </a:schemeClr>
                </a:solidFill>
                <a:effectLst>
                  <a:outerShdw blurRad="44450" dist="41910" dir="3600000" algn="tl">
                    <a:srgbClr val="000000">
                      <a:alpha val="50000"/>
                    </a:srgbClr>
                  </a:outerShdw>
                </a:effectLst>
              </a:rPr>
            </a:br>
            <a:br>
              <a:rPr lang="pt-BR" b="1" kern="1200" dirty="0">
                <a:ln w="11430"/>
                <a:solidFill>
                  <a:schemeClr val="bg2">
                    <a:lumMod val="50000"/>
                  </a:schemeClr>
                </a:solidFill>
                <a:effectLst>
                  <a:outerShdw blurRad="44450" dist="41910" dir="3600000" algn="tl">
                    <a:srgbClr val="000000">
                      <a:alpha val="50000"/>
                    </a:srgbClr>
                  </a:outerShdw>
                </a:effectLst>
              </a:rPr>
            </a:br>
            <a:r>
              <a:rPr lang="pt-BR" b="1" kern="1200" dirty="0">
                <a:ln w="11430"/>
                <a:solidFill>
                  <a:schemeClr val="bg2">
                    <a:lumMod val="50000"/>
                  </a:schemeClr>
                </a:solidFill>
                <a:effectLst>
                  <a:outerShdw blurRad="44450" dist="41910" dir="3600000" algn="tl">
                    <a:srgbClr val="000000">
                      <a:alpha val="50000"/>
                    </a:srgbClr>
                  </a:outerShdw>
                </a:effectLst>
              </a:rPr>
              <a:t>DIREITO AGRARIO </a:t>
            </a:r>
            <a:br>
              <a:rPr lang="pt-BR" b="1" kern="1200" dirty="0">
                <a:ln w="11430"/>
                <a:solidFill>
                  <a:schemeClr val="bg2">
                    <a:lumMod val="50000"/>
                  </a:schemeClr>
                </a:solidFill>
                <a:effectLst>
                  <a:outerShdw blurRad="44450" dist="41910" dir="3600000" algn="tl">
                    <a:srgbClr val="000000">
                      <a:alpha val="50000"/>
                    </a:srgbClr>
                  </a:outerShdw>
                </a:effectLst>
              </a:rPr>
            </a:br>
            <a:r>
              <a:rPr lang="pt-BR" b="1" kern="1200" dirty="0">
                <a:ln w="11430"/>
                <a:solidFill>
                  <a:schemeClr val="bg2">
                    <a:lumMod val="50000"/>
                  </a:schemeClr>
                </a:solidFill>
                <a:effectLst>
                  <a:outerShdw blurRad="44450" dist="41910" dir="3600000" algn="tl">
                    <a:srgbClr val="000000">
                      <a:alpha val="50000"/>
                    </a:srgbClr>
                  </a:outerShdw>
                </a:effectLst>
              </a:rPr>
              <a:t> </a:t>
            </a:r>
            <a:br>
              <a:rPr lang="pt-BR" b="1" kern="1200" dirty="0">
                <a:ln w="11430"/>
                <a:solidFill>
                  <a:schemeClr val="bg2">
                    <a:lumMod val="50000"/>
                  </a:schemeClr>
                </a:solidFill>
                <a:effectLst>
                  <a:outerShdw blurRad="44450" dist="41910" dir="3600000" algn="tl">
                    <a:srgbClr val="000000">
                      <a:alpha val="50000"/>
                    </a:srgbClr>
                  </a:outerShdw>
                </a:effectLst>
              </a:rPr>
            </a:br>
            <a:endParaRPr lang="pt-BR" b="1" kern="1200" dirty="0">
              <a:ln w="11430"/>
              <a:solidFill>
                <a:schemeClr val="bg2">
                  <a:lumMod val="50000"/>
                </a:schemeClr>
              </a:solidFill>
              <a:effectLst>
                <a:outerShdw blurRad="44450" dist="41910" dir="3600000" algn="tl">
                  <a:srgbClr val="000000">
                    <a:alpha val="50000"/>
                  </a:srgbClr>
                </a:outerShdw>
              </a:effectLst>
            </a:endParaRPr>
          </a:p>
        </p:txBody>
      </p:sp>
      <p:sp>
        <p:nvSpPr>
          <p:cNvPr id="3" name="Espaço Reservado para Conteúdo 2"/>
          <p:cNvSpPr>
            <a:spLocks noGrp="1"/>
          </p:cNvSpPr>
          <p:nvPr>
            <p:ph idx="1"/>
          </p:nvPr>
        </p:nvSpPr>
        <p:spPr>
          <a:xfrm>
            <a:off x="457200" y="1600200"/>
            <a:ext cx="8507288" cy="4925144"/>
          </a:xfrm>
        </p:spPr>
        <p:txBody>
          <a:bodyPr>
            <a:normAutofit/>
          </a:bodyPr>
          <a:lstStyle/>
          <a:p>
            <a:r>
              <a:rPr lang="pt-BR" i="1" dirty="0">
                <a:solidFill>
                  <a:schemeClr val="accent4">
                    <a:lumMod val="10000"/>
                  </a:schemeClr>
                </a:solidFill>
              </a:rPr>
              <a:t>Oficialmente esse reconhecimento somente ocorreu no ano de 1969/70 por influência de renomados juristas, liderados por Alfredo </a:t>
            </a:r>
            <a:r>
              <a:rPr lang="pt-BR" i="1" dirty="0" err="1">
                <a:solidFill>
                  <a:schemeClr val="accent4">
                    <a:lumMod val="10000"/>
                  </a:schemeClr>
                </a:solidFill>
              </a:rPr>
              <a:t>Buzzaid</a:t>
            </a:r>
            <a:r>
              <a:rPr lang="pt-BR" i="1" dirty="0">
                <a:solidFill>
                  <a:schemeClr val="accent4">
                    <a:lumMod val="10000"/>
                  </a:schemeClr>
                </a:solidFill>
              </a:rPr>
              <a:t>, quando foi criada pela Cândido Mendes-RJ a cadeira de Direito Agrário no Curso de Graduação e respectivamente pós-graduação, tendo como cerce a função social da propriedade.</a:t>
            </a:r>
          </a:p>
        </p:txBody>
      </p:sp>
      <p:pic>
        <p:nvPicPr>
          <p:cNvPr id="5" name="Imagem 4">
            <a:extLst>
              <a:ext uri="{FF2B5EF4-FFF2-40B4-BE49-F238E27FC236}">
                <a16:creationId xmlns:a16="http://schemas.microsoft.com/office/drawing/2014/main" id="{80D09F52-E7D7-45DB-A1B9-9DE018662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40753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5FE5953-2882-444C-B563-F5DB2227E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109570" name="Espaço Reservado para Conteúdo 2"/>
          <p:cNvSpPr>
            <a:spLocks noGrp="1" noChangeArrowheads="1"/>
          </p:cNvSpPr>
          <p:nvPr>
            <p:ph idx="1"/>
          </p:nvPr>
        </p:nvSpPr>
        <p:spPr>
          <a:xfrm>
            <a:off x="250825" y="1600200"/>
            <a:ext cx="8569325" cy="4486275"/>
          </a:xfrm>
        </p:spPr>
        <p:txBody>
          <a:bodyPr/>
          <a:lstStyle/>
          <a:p>
            <a:pPr algn="just"/>
            <a:r>
              <a:rPr lang="pt-BR" altLang="pt-BR" sz="2000" dirty="0">
                <a:solidFill>
                  <a:schemeClr val="accent4">
                    <a:lumMod val="10000"/>
                  </a:schemeClr>
                </a:solidFill>
                <a:cs typeface="Arial" panose="020B0604020202020204" pitchFamily="34" charset="0"/>
              </a:rPr>
              <a:t>O Professor </a:t>
            </a:r>
            <a:r>
              <a:rPr lang="pt-BR" altLang="pt-BR" sz="2000" dirty="0" err="1">
                <a:solidFill>
                  <a:schemeClr val="accent4">
                    <a:lumMod val="10000"/>
                  </a:schemeClr>
                </a:solidFill>
                <a:cs typeface="Arial" panose="020B0604020202020204" pitchFamily="34" charset="0"/>
              </a:rPr>
              <a:t>Paraguassú</a:t>
            </a:r>
            <a:r>
              <a:rPr lang="pt-BR" altLang="pt-BR" sz="2000" dirty="0">
                <a:solidFill>
                  <a:schemeClr val="accent4">
                    <a:lumMod val="10000"/>
                  </a:schemeClr>
                </a:solidFill>
                <a:cs typeface="Arial" panose="020B0604020202020204" pitchFamily="34" charset="0"/>
              </a:rPr>
              <a:t> </a:t>
            </a:r>
            <a:r>
              <a:rPr lang="pt-BR" altLang="pt-BR" sz="2000" dirty="0" err="1">
                <a:solidFill>
                  <a:schemeClr val="accent4">
                    <a:lumMod val="10000"/>
                  </a:schemeClr>
                </a:solidFill>
                <a:cs typeface="Arial" panose="020B0604020202020204" pitchFamily="34" charset="0"/>
              </a:rPr>
              <a:t>Eleres</a:t>
            </a:r>
            <a:r>
              <a:rPr lang="pt-BR" altLang="pt-BR" sz="2000" dirty="0">
                <a:solidFill>
                  <a:schemeClr val="accent4">
                    <a:lumMod val="10000"/>
                  </a:schemeClr>
                </a:solidFill>
                <a:cs typeface="Arial" panose="020B0604020202020204" pitchFamily="34" charset="0"/>
              </a:rPr>
              <a:t> (2002, p.37), assevera que o alargamento das fronteiras do Brasil foi feito por grupos paramilitares (bandeirantes) ao arrepio do tratado de Tordesilhas, celebrado entre lusos e espanhóis. As posses eram estrategicamente dispostas via fortes militares e povoados, aumentando o território brasileiro de 2.312.000 para 8.511.965 km);</a:t>
            </a:r>
          </a:p>
          <a:p>
            <a:pPr algn="just"/>
            <a:endParaRPr lang="pt-BR" altLang="pt-BR" sz="2000" dirty="0">
              <a:solidFill>
                <a:schemeClr val="accent4">
                  <a:lumMod val="10000"/>
                </a:schemeClr>
              </a:solidFill>
              <a:cs typeface="Arial" panose="020B0604020202020204" pitchFamily="34" charset="0"/>
            </a:endParaRPr>
          </a:p>
          <a:p>
            <a:pPr algn="just"/>
            <a:r>
              <a:rPr lang="pt-BR" altLang="pt-BR" sz="2000" dirty="0">
                <a:solidFill>
                  <a:schemeClr val="accent4">
                    <a:lumMod val="10000"/>
                  </a:schemeClr>
                </a:solidFill>
                <a:cs typeface="Arial" panose="020B0604020202020204" pitchFamily="34" charset="0"/>
              </a:rPr>
              <a:t>Prosseguindo, argumenta o preclaro Mestre, que no governo dos Generais – Presidentes - 1964/1985 a questão fundiária foi militarizada e a união apropriou-se de mais de 50% das terras da Amazônia  Legal (DL 1.164/71), com graves consequências ao Pará, privilegiando grupos empresariais. A  CVRD, recebeu gratuitamente 412 mil hectares das terras de Carajás, rica em minério.</a:t>
            </a:r>
          </a:p>
        </p:txBody>
      </p:sp>
      <p:sp>
        <p:nvSpPr>
          <p:cNvPr id="4" name="Retângulo 3"/>
          <p:cNvSpPr/>
          <p:nvPr/>
        </p:nvSpPr>
        <p:spPr>
          <a:xfrm>
            <a:off x="1013618" y="363067"/>
            <a:ext cx="7343775" cy="588962"/>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fontScale="82500" lnSpcReduction="10000"/>
            <a:scene3d>
              <a:camera prst="orthographicFront"/>
              <a:lightRig rig="threePt" dir="tl">
                <a:rot lat="0" lon="0" rev="7200000"/>
              </a:lightRig>
            </a:scene3d>
            <a:sp3d contourW="6350">
              <a:contourClr>
                <a:schemeClr val="accent1"/>
              </a:contourClr>
            </a:sp3d>
          </a:bodyPr>
          <a:lstStyle/>
          <a:p>
            <a:pPr algn="ctr" fontAlgn="auto">
              <a:spcAft>
                <a:spcPts val="0"/>
              </a:spcAft>
              <a:buClr>
                <a:schemeClr val="hlink"/>
              </a:buClr>
              <a:buSzPct val="65000"/>
            </a:pPr>
            <a:r>
              <a:rPr lang="pt-BR" sz="4400" b="1" dirty="0">
                <a:ln w="11430"/>
                <a:solidFill>
                  <a:schemeClr val="bg2">
                    <a:lumMod val="50000"/>
                  </a:schemeClr>
                </a:solidFill>
                <a:effectLst>
                  <a:outerShdw blurRad="44450" dist="41910" dir="3600000" algn="tl">
                    <a:srgbClr val="000000">
                      <a:alpha val="50000"/>
                    </a:srgbClr>
                  </a:outerShdw>
                </a:effectLst>
                <a:latin typeface="+mj-lt"/>
                <a:ea typeface="+mj-ea"/>
                <a:cs typeface="+mj-cs"/>
              </a:rPr>
              <a:t>Crítica à PROTEÇÃO DA POSSE</a:t>
            </a:r>
          </a:p>
          <a:p>
            <a:pPr marL="342900" indent="-342900" algn="ctr" fontAlgn="auto">
              <a:spcAft>
                <a:spcPts val="0"/>
              </a:spcAft>
              <a:buClr>
                <a:schemeClr val="hlink"/>
              </a:buClr>
              <a:buSzPct val="65000"/>
              <a:buFont typeface="Wingdings" pitchFamily="2" charset="2"/>
              <a:buChar char="n"/>
            </a:pPr>
            <a:endParaRPr lang="pt-BR" sz="4400" b="1" dirty="0">
              <a:ln w="11430"/>
              <a:solidFill>
                <a:schemeClr val="bg2">
                  <a:lumMod val="50000"/>
                </a:schemeClr>
              </a:solidFill>
              <a:effectLst>
                <a:outerShdw blurRad="44450" dist="41910" dir="3600000" algn="tl">
                  <a:srgbClr val="000000">
                    <a:alpha val="50000"/>
                  </a:srgbClr>
                </a:outerShdw>
              </a:effectLst>
              <a:latin typeface="+mj-lt"/>
              <a:ea typeface="+mj-ea"/>
              <a:cs typeface="+mj-cs"/>
            </a:endParaRPr>
          </a:p>
        </p:txBody>
      </p:sp>
      <p:sp>
        <p:nvSpPr>
          <p:cNvPr id="109572" name="CaixaDeTexto 1"/>
          <p:cNvSpPr txBox="1">
            <a:spLocks noChangeArrowheads="1"/>
          </p:cNvSpPr>
          <p:nvPr/>
        </p:nvSpPr>
        <p:spPr bwMode="auto">
          <a:xfrm>
            <a:off x="984250" y="958850"/>
            <a:ext cx="7402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pt-BR" altLang="pt-BR" sz="2400" b="1" dirty="0">
                <a:solidFill>
                  <a:srgbClr val="0070C0"/>
                </a:solidFill>
              </a:rPr>
              <a:t>O BRASIL É UMA TERRA DE POSSEIROS!!!</a:t>
            </a:r>
          </a:p>
        </p:txBody>
      </p:sp>
      <p:pic>
        <p:nvPicPr>
          <p:cNvPr id="6" name="Imagem 5">
            <a:extLst>
              <a:ext uri="{FF2B5EF4-FFF2-40B4-BE49-F238E27FC236}">
                <a16:creationId xmlns:a16="http://schemas.microsoft.com/office/drawing/2014/main" id="{97FE019D-425C-4359-BF37-61997C3BF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098910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94360A2-C65D-4426-A7EA-F1C4E012C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77826" name="Título 1"/>
          <p:cNvSpPr>
            <a:spLocks noGrp="1"/>
          </p:cNvSpPr>
          <p:nvPr>
            <p:ph type="title"/>
          </p:nvPr>
        </p:nvSpPr>
        <p:spPr>
          <a:xfrm>
            <a:off x="468313" y="333375"/>
            <a:ext cx="8218487" cy="863600"/>
          </a:xfrm>
          <a:noFill/>
          <a:ln w="9525">
            <a:noFill/>
            <a:miter lim="800000"/>
            <a:headEnd/>
            <a:tailEnd/>
          </a:ln>
          <a:effectLst/>
        </p:spPr>
        <p:txBody>
          <a:bodyPr vert="horz" wrap="square" lIns="91440" tIns="45720" rIns="91440" bIns="45720" numCol="1" rtlCol="0" anchor="ctr" anchorCtr="0" compatLnSpc="1">
            <a:prstTxWarp prst="textNoShape">
              <a:avLst/>
            </a:prstTxWarp>
            <a:normAutofit fontScale="90000"/>
            <a:scene3d>
              <a:camera prst="orthographicFront"/>
              <a:lightRig rig="threePt" dir="tl">
                <a:rot lat="0" lon="0" rev="7200000"/>
              </a:lightRig>
            </a:scene3d>
            <a:sp3d contourW="6350">
              <a:contourClr>
                <a:schemeClr val="accent1"/>
              </a:contourClr>
            </a:sp3d>
          </a:bodyPr>
          <a:lstStyle/>
          <a:p>
            <a:pPr fontAlgn="auto">
              <a:spcAft>
                <a:spcPts val="0"/>
              </a:spcAft>
              <a:buClr>
                <a:schemeClr val="hlink"/>
              </a:buClr>
              <a:buSzPct val="65000"/>
            </a:pPr>
            <a:r>
              <a:rPr lang="pt-BR" b="1" kern="1200" dirty="0">
                <a:ln w="11430"/>
                <a:solidFill>
                  <a:schemeClr val="bg2">
                    <a:lumMod val="50000"/>
                  </a:schemeClr>
                </a:solidFill>
                <a:effectLst>
                  <a:outerShdw blurRad="44450" dist="41910" dir="3600000" algn="tl">
                    <a:srgbClr val="000000">
                      <a:alpha val="50000"/>
                    </a:srgbClr>
                  </a:outerShdw>
                </a:effectLst>
              </a:rPr>
              <a:t>DOMÍNIO - PÚBLICO X PRIVADO</a:t>
            </a:r>
          </a:p>
        </p:txBody>
      </p:sp>
      <p:sp>
        <p:nvSpPr>
          <p:cNvPr id="3" name="Espaço Reservado para Conteúdo 2"/>
          <p:cNvSpPr>
            <a:spLocks noGrp="1"/>
          </p:cNvSpPr>
          <p:nvPr>
            <p:ph idx="1"/>
          </p:nvPr>
        </p:nvSpPr>
        <p:spPr>
          <a:xfrm>
            <a:off x="250825" y="1484313"/>
            <a:ext cx="8353425" cy="4752975"/>
          </a:xfrm>
        </p:spPr>
        <p:txBody>
          <a:bodyPr>
            <a:normAutofit fontScale="55000" lnSpcReduction="20000"/>
          </a:bodyPr>
          <a:lstStyle/>
          <a:p>
            <a:pPr algn="just">
              <a:defRPr/>
            </a:pPr>
            <a:r>
              <a:rPr lang="pt-BR" sz="3600" dirty="0">
                <a:solidFill>
                  <a:schemeClr val="bg2">
                    <a:lumMod val="50000"/>
                  </a:schemeClr>
                </a:solidFill>
              </a:rPr>
              <a:t>Em </a:t>
            </a:r>
            <a:r>
              <a:rPr lang="pt-BR" sz="3600" b="1" dirty="0">
                <a:solidFill>
                  <a:schemeClr val="bg2">
                    <a:lumMod val="50000"/>
                  </a:schemeClr>
                </a:solidFill>
              </a:rPr>
              <a:t>18 de setembro de 1850</a:t>
            </a:r>
            <a:r>
              <a:rPr lang="pt-BR" sz="3600" dirty="0">
                <a:solidFill>
                  <a:schemeClr val="bg2">
                    <a:lumMod val="50000"/>
                  </a:schemeClr>
                </a:solidFill>
              </a:rPr>
              <a:t>, foi promulgada a </a:t>
            </a:r>
            <a:r>
              <a:rPr lang="pt-BR" sz="3600" b="1" u="sng" dirty="0">
                <a:solidFill>
                  <a:schemeClr val="bg2">
                    <a:lumMod val="50000"/>
                  </a:schemeClr>
                </a:solidFill>
              </a:rPr>
              <a:t>Lei nº 601</a:t>
            </a:r>
            <a:r>
              <a:rPr lang="pt-BR" sz="3600" dirty="0">
                <a:solidFill>
                  <a:schemeClr val="bg2">
                    <a:lumMod val="50000"/>
                  </a:schemeClr>
                </a:solidFill>
              </a:rPr>
              <a:t>, com o fim de discriminar o domínio público do particular e regularizar a situação das terras, mandando legitimar as posses e revalidar as sesmarias;</a:t>
            </a:r>
          </a:p>
          <a:p>
            <a:pPr algn="just">
              <a:defRPr/>
            </a:pPr>
            <a:r>
              <a:rPr lang="pt-BR" sz="3600" b="1" dirty="0">
                <a:solidFill>
                  <a:schemeClr val="bg2">
                    <a:lumMod val="50000"/>
                  </a:schemeClr>
                </a:solidFill>
              </a:rPr>
              <a:t>Terras Privadas </a:t>
            </a:r>
            <a:r>
              <a:rPr lang="pt-BR" sz="3600" dirty="0">
                <a:solidFill>
                  <a:schemeClr val="bg2">
                    <a:lumMod val="50000"/>
                  </a:schemeClr>
                </a:solidFill>
              </a:rPr>
              <a:t>= Havidas do Estado através de título legítimo e registrada no SRI. Grande parte dos títulos no Brasil não são legítimos;</a:t>
            </a:r>
          </a:p>
          <a:p>
            <a:pPr algn="just">
              <a:defRPr/>
            </a:pPr>
            <a:r>
              <a:rPr lang="pt-BR" sz="3600" b="1" dirty="0">
                <a:solidFill>
                  <a:schemeClr val="bg2">
                    <a:lumMod val="50000"/>
                  </a:schemeClr>
                </a:solidFill>
              </a:rPr>
              <a:t>Terras </a:t>
            </a:r>
            <a:r>
              <a:rPr lang="pt-BR" sz="3600" dirty="0">
                <a:solidFill>
                  <a:schemeClr val="bg2">
                    <a:lumMod val="50000"/>
                  </a:schemeClr>
                </a:solidFill>
              </a:rPr>
              <a:t>= Públicas e privadas;</a:t>
            </a:r>
          </a:p>
          <a:p>
            <a:pPr algn="just">
              <a:defRPr/>
            </a:pPr>
            <a:r>
              <a:rPr lang="pt-BR" sz="3600" b="1" dirty="0">
                <a:solidFill>
                  <a:schemeClr val="bg2">
                    <a:lumMod val="50000"/>
                  </a:schemeClr>
                </a:solidFill>
              </a:rPr>
              <a:t>Públicas</a:t>
            </a:r>
            <a:r>
              <a:rPr lang="pt-BR" sz="3600" dirty="0">
                <a:solidFill>
                  <a:schemeClr val="bg2">
                    <a:lumMod val="50000"/>
                  </a:schemeClr>
                </a:solidFill>
              </a:rPr>
              <a:t> = devolutas e arrecadadas;</a:t>
            </a:r>
          </a:p>
          <a:p>
            <a:pPr algn="just">
              <a:defRPr/>
            </a:pPr>
            <a:r>
              <a:rPr lang="pt-BR" sz="3600" b="1" dirty="0">
                <a:solidFill>
                  <a:schemeClr val="bg2">
                    <a:lumMod val="50000"/>
                  </a:schemeClr>
                </a:solidFill>
              </a:rPr>
              <a:t>Devolutas</a:t>
            </a:r>
            <a:r>
              <a:rPr lang="pt-BR" sz="3600" dirty="0">
                <a:solidFill>
                  <a:schemeClr val="bg2">
                    <a:lumMod val="50000"/>
                  </a:schemeClr>
                </a:solidFill>
              </a:rPr>
              <a:t> = Devolvidas ao Estado - Aquelas cujos beneficiários deixaram de cumprir cláusulas previstas na citada lei. Em Portugal e na Venezuela, que não se equiparam, são conhecidas como terras baldias;</a:t>
            </a:r>
          </a:p>
          <a:p>
            <a:pPr algn="just">
              <a:defRPr/>
            </a:pPr>
            <a:r>
              <a:rPr lang="pt-BR" sz="3600" b="1" dirty="0">
                <a:solidFill>
                  <a:schemeClr val="bg2">
                    <a:lumMod val="50000"/>
                  </a:schemeClr>
                </a:solidFill>
              </a:rPr>
              <a:t>Arrecadadas</a:t>
            </a:r>
            <a:r>
              <a:rPr lang="pt-BR" sz="3600" dirty="0">
                <a:solidFill>
                  <a:schemeClr val="bg2">
                    <a:lumMod val="50000"/>
                  </a:schemeClr>
                </a:solidFill>
              </a:rPr>
              <a:t> = Registradas no SRI, após discriminatória – Leis nº 9.760/46; 9.636/98 e 6.363/76. c/c art. 1.225. C. Civil, CF/88 e legislações Estaduais que indevidamente legislam sobre o tema, buscando casuisticamente defini-las.</a:t>
            </a:r>
          </a:p>
        </p:txBody>
      </p:sp>
      <p:pic>
        <p:nvPicPr>
          <p:cNvPr id="5" name="Imagem 4">
            <a:extLst>
              <a:ext uri="{FF2B5EF4-FFF2-40B4-BE49-F238E27FC236}">
                <a16:creationId xmlns:a16="http://schemas.microsoft.com/office/drawing/2014/main" id="{2ECB8D82-774A-4FEB-9F89-65CB8C383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1075766253"/>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3D63EB3-682E-4E32-8DD9-90D1ADDB4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 name="Título 1"/>
          <p:cNvSpPr txBox="1">
            <a:spLocks/>
          </p:cNvSpPr>
          <p:nvPr/>
        </p:nvSpPr>
        <p:spPr>
          <a:xfrm>
            <a:off x="395288" y="115888"/>
            <a:ext cx="8208962" cy="1008062"/>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fontScale="67500" lnSpcReduction="20000"/>
            <a:scene3d>
              <a:camera prst="orthographicFront"/>
              <a:lightRig rig="threePt" dir="tl">
                <a:rot lat="0" lon="0" rev="7200000"/>
              </a:lightRig>
            </a:scene3d>
            <a:sp3d contourW="6350">
              <a:contourClr>
                <a:schemeClr val="accent1"/>
              </a:contourClr>
            </a:sp3d>
          </a:bodyPr>
          <a:lstStyle>
            <a:lvl1pPr algn="ctr" eaLnBrk="0" fontAlgn="auto" hangingPunct="0">
              <a:spcAft>
                <a:spcPts val="0"/>
              </a:spcAft>
              <a:buClr>
                <a:schemeClr val="hlink"/>
              </a:buClr>
              <a:buSzPct val="65000"/>
              <a:defRPr sz="4400" b="1">
                <a:ln w="11430"/>
                <a:solidFill>
                  <a:srgbClr val="FFC000"/>
                </a:solidFill>
                <a:effectLst>
                  <a:outerShdw blurRad="44450" dist="41910" dir="3600000" algn="tl">
                    <a:srgbClr val="000000">
                      <a:alpha val="50000"/>
                    </a:srgbClr>
                  </a:outerShdw>
                </a:effectLst>
                <a:latin typeface="+mj-lt"/>
                <a:ea typeface="+mj-ea"/>
                <a:cs typeface="+mj-cs"/>
              </a:defRPr>
            </a:lvl1pPr>
            <a:lvl2pPr algn="ctr" eaLnBrk="0" hangingPunct="0">
              <a:defRPr sz="4400">
                <a:solidFill>
                  <a:schemeClr val="tx2"/>
                </a:solidFill>
                <a:effectLst>
                  <a:outerShdw blurRad="38100" dist="38100" dir="2700000" algn="tl">
                    <a:srgbClr val="000000"/>
                  </a:outerShdw>
                </a:effectLst>
                <a:latin typeface="Tahoma" pitchFamily="34" charset="0"/>
              </a:defRPr>
            </a:lvl2pPr>
            <a:lvl3pPr algn="ctr" eaLnBrk="0" hangingPunct="0">
              <a:defRPr sz="4400">
                <a:solidFill>
                  <a:schemeClr val="tx2"/>
                </a:solidFill>
                <a:effectLst>
                  <a:outerShdw blurRad="38100" dist="38100" dir="2700000" algn="tl">
                    <a:srgbClr val="000000"/>
                  </a:outerShdw>
                </a:effectLst>
                <a:latin typeface="Tahoma" pitchFamily="34" charset="0"/>
              </a:defRPr>
            </a:lvl3pPr>
            <a:lvl4pPr algn="ctr" eaLnBrk="0" hangingPunct="0">
              <a:defRPr sz="4400">
                <a:solidFill>
                  <a:schemeClr val="tx2"/>
                </a:solidFill>
                <a:effectLst>
                  <a:outerShdw blurRad="38100" dist="38100" dir="2700000" algn="tl">
                    <a:srgbClr val="000000"/>
                  </a:outerShdw>
                </a:effectLst>
                <a:latin typeface="Tahoma" pitchFamily="34" charset="0"/>
              </a:defRPr>
            </a:lvl4pPr>
            <a:lvl5pPr algn="ctr" eaLnBrk="0" hangingPunct="0">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pt-BR" dirty="0">
                <a:solidFill>
                  <a:schemeClr val="bg2">
                    <a:lumMod val="50000"/>
                  </a:schemeClr>
                </a:solidFill>
              </a:rPr>
              <a:t>TERRAS BRASILEIRAS -PRIMEIRA LEI DE REGULARIZAÇÃO POSSESSÓRIA</a:t>
            </a:r>
          </a:p>
        </p:txBody>
      </p:sp>
      <p:sp>
        <p:nvSpPr>
          <p:cNvPr id="3" name="Espaço Reservado para Conteúdo 2"/>
          <p:cNvSpPr txBox="1">
            <a:spLocks/>
          </p:cNvSpPr>
          <p:nvPr/>
        </p:nvSpPr>
        <p:spPr>
          <a:xfrm>
            <a:off x="269875" y="1268413"/>
            <a:ext cx="8623300" cy="5400675"/>
          </a:xfrm>
          <a:prstGeom prst="rect">
            <a:avLst/>
          </a:prstGeom>
        </p:spPr>
        <p:txBody>
          <a:bodyPr>
            <a:norm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pt-BR" sz="2400" b="1" u="sng" kern="0" dirty="0">
                <a:solidFill>
                  <a:schemeClr val="accent4">
                    <a:lumMod val="10000"/>
                  </a:schemeClr>
                </a:solidFill>
                <a:cs typeface="Arial" panose="020B0604020202020204" pitchFamily="34" charset="0"/>
              </a:rPr>
              <a:t>PÚBLICAS</a:t>
            </a:r>
          </a:p>
          <a:p>
            <a:pPr>
              <a:buFontTx/>
              <a:buChar char="-"/>
              <a:defRPr/>
            </a:pPr>
            <a:r>
              <a:rPr lang="pt-BR" sz="2400" kern="0" dirty="0">
                <a:solidFill>
                  <a:schemeClr val="accent4">
                    <a:lumMod val="10000"/>
                  </a:schemeClr>
                </a:solidFill>
                <a:cs typeface="Arial" panose="020B0604020202020204" pitchFamily="34" charset="0"/>
              </a:rPr>
              <a:t>Terras devolutas indispensáveis à defesa... (art.20 CF/88)- PL s/nº CD -  junho/2016- Dep. Lucio Mosquiri- objetivando regulamentar seu inciso II</a:t>
            </a:r>
          </a:p>
          <a:p>
            <a:pPr>
              <a:buFontTx/>
              <a:buChar char="-"/>
              <a:defRPr/>
            </a:pPr>
            <a:r>
              <a:rPr lang="pt-BR" sz="2400" kern="0" dirty="0">
                <a:solidFill>
                  <a:schemeClr val="accent4">
                    <a:lumMod val="10000"/>
                  </a:schemeClr>
                </a:solidFill>
                <a:cs typeface="Arial" panose="020B0604020202020204" pitchFamily="34" charset="0"/>
              </a:rPr>
              <a:t>Terrenos de Marinha (art. 20-VII) PEC 39/2011 - tramitando no CN</a:t>
            </a:r>
          </a:p>
          <a:p>
            <a:pPr>
              <a:buFontTx/>
              <a:buChar char="-"/>
              <a:defRPr/>
            </a:pPr>
            <a:r>
              <a:rPr lang="pt-BR" sz="2400" kern="0" dirty="0">
                <a:solidFill>
                  <a:schemeClr val="accent4">
                    <a:lumMod val="10000"/>
                  </a:schemeClr>
                </a:solidFill>
                <a:cs typeface="Arial" panose="020B0604020202020204" pitchFamily="34" charset="0"/>
              </a:rPr>
              <a:t>Terras indígenas (artigo 231 CF/88)</a:t>
            </a:r>
          </a:p>
          <a:p>
            <a:pPr>
              <a:buFontTx/>
              <a:buChar char="-"/>
              <a:defRPr/>
            </a:pPr>
            <a:endParaRPr lang="pt-BR" sz="2400" kern="0" dirty="0">
              <a:solidFill>
                <a:schemeClr val="accent4">
                  <a:lumMod val="10000"/>
                </a:schemeClr>
              </a:solidFill>
              <a:cs typeface="Arial" panose="020B0604020202020204" pitchFamily="34" charset="0"/>
            </a:endParaRPr>
          </a:p>
          <a:p>
            <a:pPr marL="0" indent="0">
              <a:buFont typeface="Wingdings" panose="05000000000000000000" pitchFamily="2" charset="2"/>
              <a:buNone/>
              <a:defRPr/>
            </a:pPr>
            <a:r>
              <a:rPr lang="pt-BR" sz="2400" b="1" u="sng" kern="0" dirty="0">
                <a:solidFill>
                  <a:schemeClr val="accent4">
                    <a:lumMod val="10000"/>
                  </a:schemeClr>
                </a:solidFill>
                <a:cs typeface="Arial" panose="020B0604020202020204" pitchFamily="34" charset="0"/>
              </a:rPr>
              <a:t>TERRAS PARTICULARES</a:t>
            </a:r>
            <a:r>
              <a:rPr lang="pt-BR" sz="2400" kern="0" dirty="0">
                <a:solidFill>
                  <a:schemeClr val="accent4">
                    <a:lumMod val="10000"/>
                  </a:schemeClr>
                </a:solidFill>
                <a:cs typeface="Arial" panose="020B0604020202020204" pitchFamily="34" charset="0"/>
              </a:rPr>
              <a:t>: </a:t>
            </a:r>
          </a:p>
          <a:p>
            <a:pPr marL="0" indent="0">
              <a:buFont typeface="Wingdings" panose="05000000000000000000" pitchFamily="2" charset="2"/>
              <a:buNone/>
              <a:defRPr/>
            </a:pPr>
            <a:r>
              <a:rPr lang="pt-BR" sz="2400" kern="0" dirty="0">
                <a:solidFill>
                  <a:schemeClr val="accent4">
                    <a:lumMod val="10000"/>
                  </a:schemeClr>
                </a:solidFill>
                <a:cs typeface="Arial" panose="020B0604020202020204" pitchFamily="34" charset="0"/>
              </a:rPr>
              <a:t>-   Por exclusão, art. 3º , § 3º da Lei 601/1850</a:t>
            </a:r>
          </a:p>
          <a:p>
            <a:pPr>
              <a:buFontTx/>
              <a:buChar char="-"/>
              <a:defRPr/>
            </a:pPr>
            <a:endParaRPr lang="pt-BR" kern="0" dirty="0">
              <a:solidFill>
                <a:schemeClr val="accent4">
                  <a:lumMod val="10000"/>
                </a:schemeClr>
              </a:solidFill>
            </a:endParaRPr>
          </a:p>
          <a:p>
            <a:pPr>
              <a:buFontTx/>
              <a:buChar char="-"/>
              <a:defRPr/>
            </a:pPr>
            <a:endParaRPr lang="pt-BR" kern="0" dirty="0">
              <a:solidFill>
                <a:schemeClr val="accent4">
                  <a:lumMod val="10000"/>
                </a:schemeClr>
              </a:solidFill>
            </a:endParaRPr>
          </a:p>
          <a:p>
            <a:pPr>
              <a:buFontTx/>
              <a:buChar char="-"/>
              <a:defRPr/>
            </a:pPr>
            <a:endParaRPr lang="pt-BR" kern="0" dirty="0">
              <a:solidFill>
                <a:schemeClr val="accent4">
                  <a:lumMod val="10000"/>
                </a:schemeClr>
              </a:solidFill>
            </a:endParaRPr>
          </a:p>
          <a:p>
            <a:pPr>
              <a:buFontTx/>
              <a:buChar char="-"/>
              <a:defRPr/>
            </a:pPr>
            <a:endParaRPr lang="pt-BR" kern="0" dirty="0">
              <a:solidFill>
                <a:schemeClr val="accent4">
                  <a:lumMod val="10000"/>
                </a:schemeClr>
              </a:solidFill>
            </a:endParaRPr>
          </a:p>
        </p:txBody>
      </p:sp>
      <p:pic>
        <p:nvPicPr>
          <p:cNvPr id="5" name="Imagem 4">
            <a:extLst>
              <a:ext uri="{FF2B5EF4-FFF2-40B4-BE49-F238E27FC236}">
                <a16:creationId xmlns:a16="http://schemas.microsoft.com/office/drawing/2014/main" id="{786FA8EC-11BC-4732-B0B3-873B0E700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2033302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4FF134A-D65D-4D50-8F0C-4A930607D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2" name="Título 1"/>
          <p:cNvSpPr txBox="1">
            <a:spLocks/>
          </p:cNvSpPr>
          <p:nvPr/>
        </p:nvSpPr>
        <p:spPr>
          <a:xfrm>
            <a:off x="246733" y="332656"/>
            <a:ext cx="8713788" cy="65563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fontScale="45000" lnSpcReduction="20000"/>
            <a:scene3d>
              <a:camera prst="orthographicFront"/>
              <a:lightRig rig="threePt" dir="tl">
                <a:rot lat="0" lon="0" rev="7200000"/>
              </a:lightRig>
            </a:scene3d>
            <a:sp3d contourW="6350">
              <a:contourClr>
                <a:schemeClr val="accent1"/>
              </a:contourClr>
            </a:sp3d>
          </a:bodyPr>
          <a:lstStyle>
            <a:defPPr>
              <a:defRPr lang="pt-BR"/>
            </a:defPPr>
            <a:lvl1pPr algn="ctr" eaLnBrk="0" fontAlgn="auto" hangingPunct="0">
              <a:spcAft>
                <a:spcPts val="0"/>
              </a:spcAft>
              <a:buClr>
                <a:schemeClr val="hlink"/>
              </a:buClr>
              <a:buSzPct val="65000"/>
              <a:defRPr sz="4400" b="1">
                <a:ln w="11430"/>
                <a:solidFill>
                  <a:srgbClr val="FFC000"/>
                </a:solidFill>
                <a:effectLst>
                  <a:outerShdw blurRad="44450" dist="41910" dir="3600000" algn="tl">
                    <a:srgbClr val="000000">
                      <a:alpha val="50000"/>
                    </a:srgbClr>
                  </a:outerShdw>
                </a:effectLst>
                <a:latin typeface="+mj-lt"/>
                <a:ea typeface="+mj-ea"/>
                <a:cs typeface="+mj-cs"/>
              </a:defRPr>
            </a:lvl1pPr>
            <a:lvl2pPr algn="ctr" eaLnBrk="0" hangingPunct="0">
              <a:defRPr sz="4400">
                <a:solidFill>
                  <a:schemeClr val="tx2"/>
                </a:solidFill>
                <a:effectLst>
                  <a:outerShdw blurRad="38100" dist="38100" dir="2700000" algn="tl">
                    <a:srgbClr val="000000"/>
                  </a:outerShdw>
                </a:effectLst>
                <a:latin typeface="Tahoma" pitchFamily="34" charset="0"/>
              </a:defRPr>
            </a:lvl2pPr>
            <a:lvl3pPr algn="ctr" eaLnBrk="0" hangingPunct="0">
              <a:defRPr sz="4400">
                <a:solidFill>
                  <a:schemeClr val="tx2"/>
                </a:solidFill>
                <a:effectLst>
                  <a:outerShdw blurRad="38100" dist="38100" dir="2700000" algn="tl">
                    <a:srgbClr val="000000"/>
                  </a:outerShdw>
                </a:effectLst>
                <a:latin typeface="Tahoma" pitchFamily="34" charset="0"/>
              </a:defRPr>
            </a:lvl3pPr>
            <a:lvl4pPr algn="ctr" eaLnBrk="0" hangingPunct="0">
              <a:defRPr sz="4400">
                <a:solidFill>
                  <a:schemeClr val="tx2"/>
                </a:solidFill>
                <a:effectLst>
                  <a:outerShdw blurRad="38100" dist="38100" dir="2700000" algn="tl">
                    <a:srgbClr val="000000"/>
                  </a:outerShdw>
                </a:effectLst>
                <a:latin typeface="Tahoma" pitchFamily="34" charset="0"/>
              </a:defRPr>
            </a:lvl4pPr>
            <a:lvl5pPr algn="ctr" eaLnBrk="0" hangingPunct="0">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pt-BR" dirty="0">
                <a:solidFill>
                  <a:schemeClr val="bg2">
                    <a:lumMod val="50000"/>
                  </a:schemeClr>
                </a:solidFill>
              </a:rPr>
              <a:t>TERRAS DEVOLUTAS- PL S/Nº 15/06/ 2016- DEP(RO).LUCIO MOSQUINI- REGULAMENTA O ART 20-II- CF/88</a:t>
            </a:r>
          </a:p>
        </p:txBody>
      </p:sp>
      <p:sp>
        <p:nvSpPr>
          <p:cNvPr id="3" name="Espaço Reservado para Conteúdo 2"/>
          <p:cNvSpPr txBox="1">
            <a:spLocks/>
          </p:cNvSpPr>
          <p:nvPr/>
        </p:nvSpPr>
        <p:spPr>
          <a:xfrm>
            <a:off x="280988" y="1268413"/>
            <a:ext cx="8496300" cy="4464050"/>
          </a:xfrm>
          <a:prstGeom prst="rect">
            <a:avLst/>
          </a:prstGeom>
        </p:spPr>
        <p:txBody>
          <a:bodyPr>
            <a:normAutofit fontScale="92500" lnSpcReduction="10000"/>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gn="just">
              <a:defRPr/>
            </a:pPr>
            <a:r>
              <a:rPr lang="pt-BR" sz="2900" kern="0" dirty="0">
                <a:solidFill>
                  <a:schemeClr val="accent4">
                    <a:lumMod val="10000"/>
                  </a:schemeClr>
                </a:solidFill>
                <a:cs typeface="Arial" panose="020B0604020202020204" pitchFamily="34" charset="0"/>
              </a:rPr>
              <a:t>Justifica seu PL argumentando que passados 165 anos da aprovação da 601/1850- O Brasil ainda convive com o problema da regularização dessas terras , sem data para terminar;</a:t>
            </a:r>
          </a:p>
          <a:p>
            <a:pPr algn="just">
              <a:defRPr/>
            </a:pPr>
            <a:r>
              <a:rPr lang="pt-BR" sz="2900" kern="0" dirty="0">
                <a:solidFill>
                  <a:schemeClr val="accent4">
                    <a:lumMod val="10000"/>
                  </a:schemeClr>
                </a:solidFill>
                <a:cs typeface="Arial" panose="020B0604020202020204" pitchFamily="34" charset="0"/>
              </a:rPr>
              <a:t>Consequências: </a:t>
            </a:r>
          </a:p>
          <a:p>
            <a:pPr algn="just">
              <a:defRPr/>
            </a:pPr>
            <a:r>
              <a:rPr lang="pt-BR" sz="2900" kern="0" dirty="0">
                <a:solidFill>
                  <a:schemeClr val="accent4">
                    <a:lumMod val="10000"/>
                  </a:schemeClr>
                </a:solidFill>
                <a:cs typeface="Arial" panose="020B0604020202020204" pitchFamily="34" charset="0"/>
              </a:rPr>
              <a:t>Obstaculiza o desenvolvimento sócio/econômico do País, pois inibe  a realização de investimentos;</a:t>
            </a:r>
          </a:p>
          <a:p>
            <a:pPr algn="just">
              <a:defRPr/>
            </a:pPr>
            <a:r>
              <a:rPr lang="pt-BR" sz="2900" kern="0" dirty="0">
                <a:solidFill>
                  <a:schemeClr val="accent4">
                    <a:lumMod val="10000"/>
                  </a:schemeClr>
                </a:solidFill>
                <a:cs typeface="Arial" panose="020B0604020202020204" pitchFamily="34" charset="0"/>
              </a:rPr>
              <a:t>Prejudica a produção agropecuária;</a:t>
            </a:r>
          </a:p>
          <a:p>
            <a:pPr algn="just">
              <a:defRPr/>
            </a:pPr>
            <a:r>
              <a:rPr lang="pt-BR" sz="2900" kern="0" dirty="0">
                <a:solidFill>
                  <a:schemeClr val="accent4">
                    <a:lumMod val="10000"/>
                  </a:schemeClr>
                </a:solidFill>
                <a:cs typeface="Arial" panose="020B0604020202020204" pitchFamily="34" charset="0"/>
              </a:rPr>
              <a:t>Favorece a grilagem e a ocorrência de conflitos pela posse da terra.</a:t>
            </a:r>
          </a:p>
          <a:p>
            <a:pPr>
              <a:defRPr/>
            </a:pPr>
            <a:endParaRPr lang="pt-BR" kern="0" dirty="0">
              <a:solidFill>
                <a:schemeClr val="accent4">
                  <a:lumMod val="10000"/>
                </a:schemeClr>
              </a:solidFill>
            </a:endParaRPr>
          </a:p>
          <a:p>
            <a:pPr>
              <a:defRPr/>
            </a:pPr>
            <a:endParaRPr lang="pt-BR" kern="0" dirty="0">
              <a:solidFill>
                <a:schemeClr val="accent4">
                  <a:lumMod val="10000"/>
                </a:schemeClr>
              </a:solidFill>
            </a:endParaRPr>
          </a:p>
          <a:p>
            <a:pPr>
              <a:defRPr/>
            </a:pPr>
            <a:endParaRPr lang="pt-BR" kern="0" dirty="0">
              <a:solidFill>
                <a:schemeClr val="accent4">
                  <a:lumMod val="10000"/>
                </a:schemeClr>
              </a:solidFill>
            </a:endParaRPr>
          </a:p>
        </p:txBody>
      </p:sp>
      <p:pic>
        <p:nvPicPr>
          <p:cNvPr id="5" name="Imagem 4">
            <a:extLst>
              <a:ext uri="{FF2B5EF4-FFF2-40B4-BE49-F238E27FC236}">
                <a16:creationId xmlns:a16="http://schemas.microsoft.com/office/drawing/2014/main" id="{9DDD91E7-CD6B-4EF2-825A-0AB7338D2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6021288"/>
            <a:ext cx="1294481" cy="684076"/>
          </a:xfrm>
          <a:prstGeom prst="rect">
            <a:avLst/>
          </a:prstGeom>
        </p:spPr>
      </p:pic>
    </p:spTree>
    <p:extLst>
      <p:ext uri="{BB962C8B-B14F-4D97-AF65-F5344CB8AC3E}">
        <p14:creationId xmlns:p14="http://schemas.microsoft.com/office/powerpoint/2010/main" val="2046634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624D7D-78E8-4A91-9636-3FAECFEB8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 y="0"/>
            <a:ext cx="9156015" cy="6858000"/>
          </a:xfrm>
          <a:prstGeom prst="rect">
            <a:avLst/>
          </a:prstGeom>
        </p:spPr>
      </p:pic>
      <p:sp>
        <p:nvSpPr>
          <p:cNvPr id="5" name="Retângulo 4"/>
          <p:cNvSpPr/>
          <p:nvPr/>
        </p:nvSpPr>
        <p:spPr>
          <a:xfrm>
            <a:off x="539750" y="476250"/>
            <a:ext cx="8280400" cy="5768246"/>
          </a:xfrm>
          <a:prstGeom prst="rect">
            <a:avLst/>
          </a:prstGeom>
        </p:spPr>
        <p:txBody>
          <a:bodyPr>
            <a:spAutoFit/>
          </a:bodyPr>
          <a:lstStyle/>
          <a:p>
            <a:pPr algn="ctr">
              <a:lnSpc>
                <a:spcPct val="107000"/>
              </a:lnSpc>
              <a:spcBef>
                <a:spcPts val="600"/>
              </a:spcBef>
              <a:spcAft>
                <a:spcPts val="600"/>
              </a:spcAft>
              <a:defRPr/>
            </a:pPr>
            <a:r>
              <a:rPr lang="pt-BR" sz="2800" b="1" dirty="0">
                <a:ln w="11430"/>
                <a:solidFill>
                  <a:schemeClr val="bg2">
                    <a:lumMod val="50000"/>
                  </a:schemeClr>
                </a:solidFill>
                <a:effectLst>
                  <a:outerShdw blurRad="44450" dist="41910" dir="3600000" algn="tl">
                    <a:srgbClr val="000000">
                      <a:alpha val="50000"/>
                    </a:srgbClr>
                  </a:outerShdw>
                </a:effectLst>
                <a:latin typeface="+mj-lt"/>
                <a:ea typeface="+mj-ea"/>
                <a:cs typeface="+mj-cs"/>
              </a:rPr>
              <a:t>A POSSE COMO ORIGEM DA PROPRIEDADE</a:t>
            </a:r>
          </a:p>
          <a:p>
            <a:pPr marL="342900" indent="-342900" algn="just">
              <a:lnSpc>
                <a:spcPct val="107000"/>
              </a:lnSpc>
              <a:spcBef>
                <a:spcPts val="600"/>
              </a:spcBef>
              <a:spcAft>
                <a:spcPts val="600"/>
              </a:spcAft>
              <a:buFont typeface="Symbol" panose="05050102010706020507" pitchFamily="18" charset="2"/>
              <a:buChar char=""/>
              <a:defRPr/>
            </a:pPr>
            <a:r>
              <a:rPr lang="pt-BR"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-Como chegamos a ser dono de um bem imóvel através de um ato inter vivos?</a:t>
            </a:r>
            <a:endParaRPr lang="pt-BR"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600"/>
              </a:spcAft>
              <a:buFont typeface="Symbol" panose="05050102010706020507" pitchFamily="18" charset="2"/>
              <a:buChar char=""/>
              <a:defRPr/>
            </a:pPr>
            <a:r>
              <a:rPr lang="pt-BR"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Esta é uma pergunta fundamental para qualquer reflexão sobre a propriedade.</a:t>
            </a:r>
            <a:endParaRPr lang="pt-BR"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600"/>
              </a:spcAft>
              <a:buFont typeface="Symbol" panose="05050102010706020507" pitchFamily="18" charset="2"/>
              <a:buChar char=""/>
              <a:defRPr/>
            </a:pPr>
            <a:r>
              <a:rPr lang="pt-BR"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-Um compra o imóvel de outra pessoa  por um ato bilaterial , materializado pela escritura de c/v  ou  ainda pela  prescrição aquisitiva (usucapião judicial ou administrativa  )</a:t>
            </a:r>
            <a:endParaRPr lang="pt-BR"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600"/>
              </a:spcAft>
              <a:buFont typeface="Symbol" panose="05050102010706020507" pitchFamily="18" charset="2"/>
              <a:buChar char=""/>
              <a:defRPr/>
            </a:pPr>
            <a:r>
              <a:rPr lang="pt-BR"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Ensina o magistrado Paulo Garcia , 1958, p.;145, que “Quem diz ser o dono de determinado imóvel, particular ou o Estado,  tem o dever de provar o que alega. Não se pode conceber domínio por omissão e /ou por exclusão, conforme, aliás, dispõe o artigo 3º da lei 601/1850 em uma interpretação absurda, desprovida de princípios que possam sustenta-la. “</a:t>
            </a:r>
            <a:endParaRPr lang="pt-BR"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600"/>
              </a:spcAft>
              <a:buFont typeface="Symbol" panose="05050102010706020507" pitchFamily="18" charset="2"/>
              <a:buChar char=""/>
              <a:defRPr/>
            </a:pPr>
            <a:r>
              <a:rPr lang="pt-BR" dirty="0">
                <a:solidFill>
                  <a:schemeClr val="bg2">
                    <a:lumMod val="50000"/>
                  </a:schemeClr>
                </a:solidFill>
                <a:latin typeface="Gadugi" panose="020B0502040204020203" pitchFamily="34" charset="0"/>
                <a:ea typeface="Calibri" panose="020F0502020204030204" pitchFamily="34" charset="0"/>
                <a:cs typeface="Times New Roman" panose="02020603050405020304" pitchFamily="18" charset="0"/>
              </a:rPr>
              <a:t>Hodiernamente os Tribunais superiores vem sustentando que também o Estado está sujeito a provar o seu domínio , sempre que alegar ser o dono ( proprietário ) de qualquer imóvel</a:t>
            </a:r>
            <a:endParaRPr lang="pt-BR"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id="{E47B18B3-5D19-4705-A448-B8B44B3E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458" y="5981309"/>
            <a:ext cx="1294481" cy="684076"/>
          </a:xfrm>
          <a:prstGeom prst="rect">
            <a:avLst/>
          </a:prstGeom>
        </p:spPr>
      </p:pic>
    </p:spTree>
    <p:extLst>
      <p:ext uri="{BB962C8B-B14F-4D97-AF65-F5344CB8AC3E}">
        <p14:creationId xmlns:p14="http://schemas.microsoft.com/office/powerpoint/2010/main" val="142899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xturizado">
  <a:themeElements>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izad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izad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izad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izad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izad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izad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izad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izad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lcome">
  <a:themeElements>
    <a:clrScheme name="Capital Própri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elcome">
      <a:majorFont>
        <a:latin typeface=""/>
        <a:ea typeface=""/>
        <a:cs typeface=""/>
      </a:majorFont>
      <a:minorFont>
        <a:latin typeface=""/>
        <a:ea typeface=""/>
        <a:cs typeface=""/>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TC010219416[[fn=Tema Bem-vindo]]</Template>
  <TotalTime>952</TotalTime>
  <Words>3083</Words>
  <Application>Microsoft Office PowerPoint</Application>
  <PresentationFormat>Apresentação na tela (4:3)</PresentationFormat>
  <Paragraphs>155</Paragraphs>
  <Slides>27</Slides>
  <Notes>3</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27</vt:i4>
      </vt:variant>
    </vt:vector>
  </HeadingPairs>
  <TitlesOfParts>
    <vt:vector size="36" baseType="lpstr">
      <vt:lpstr>Arial</vt:lpstr>
      <vt:lpstr>Calibri</vt:lpstr>
      <vt:lpstr>Gadugi</vt:lpstr>
      <vt:lpstr>Symbol</vt:lpstr>
      <vt:lpstr>Tahoma</vt:lpstr>
      <vt:lpstr>Wingdings</vt:lpstr>
      <vt:lpstr>Wingdings 2</vt:lpstr>
      <vt:lpstr>Texturizado</vt:lpstr>
      <vt:lpstr>Welcome</vt:lpstr>
      <vt:lpstr>Apresentação do PowerPoint</vt:lpstr>
      <vt:lpstr>PROPOSTA- Sustentar a usucapilidade de terras devolutas </vt:lpstr>
      <vt:lpstr>  DIREITO AGRARIO    </vt:lpstr>
      <vt:lpstr>  DIREITO AGRARIO    </vt:lpstr>
      <vt:lpstr>Apresentação do PowerPoint</vt:lpstr>
      <vt:lpstr>DOMÍNIO - PÚBLICO X PRIVADO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REGISTRO DO VIGÁRIO</vt:lpstr>
      <vt:lpstr>REGISTRO DO VIGÁRIO </vt:lpstr>
      <vt:lpstr>POSSE COMO FORMA DE AQUISIÇÃO DA PROPRIEDADE </vt:lpstr>
      <vt:lpstr>POSSE COMO FORMA DE AQUISIÇÃO DA PROPRIEDADE – DESCISÃO JUDICIAL </vt:lpstr>
      <vt:lpstr>USUCAPIÃO = Prescrição Aquisitiva</vt:lpstr>
      <vt:lpstr>USUCAPIÃO DE TERRAS DEVOLUTAS</vt:lpstr>
      <vt:lpstr> TERRAS DEVOLUTAS</vt:lpstr>
      <vt:lpstr>TERRAS DEVOLUTAS</vt:lpstr>
      <vt:lpstr>TERRAS DEVOLUTAS</vt:lpstr>
      <vt:lpstr>Súmula 340/1963</vt:lpstr>
      <vt:lpstr>Registro Torrens</vt:lpstr>
      <vt:lpstr>Para refletir...</vt:lpstr>
      <vt:lpstr>José de Arimatéia Barbosa CV: http://lattes.cnpq.br/8904984415239183</vt:lpstr>
      <vt:lpstr>José de Arimatéia Barbosa CV: http://lattes.cnpq.br/8904984415239183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Georreferenciamento</dc:title>
  <dc:creator>Insper</dc:creator>
  <cp:lastModifiedBy>Vinicius Borges de Oliveira</cp:lastModifiedBy>
  <cp:revision>90</cp:revision>
  <cp:lastPrinted>2011-11-30T19:55:17Z</cp:lastPrinted>
  <dcterms:created xsi:type="dcterms:W3CDTF">2011-11-28T16:39:30Z</dcterms:created>
  <dcterms:modified xsi:type="dcterms:W3CDTF">2019-08-30T16:20:18Z</dcterms:modified>
</cp:coreProperties>
</file>