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9" r:id="rId1"/>
  </p:sldMasterIdLst>
  <p:notesMasterIdLst>
    <p:notesMasterId r:id="rId31"/>
  </p:notesMasterIdLst>
  <p:sldIdLst>
    <p:sldId id="292" r:id="rId2"/>
    <p:sldId id="258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0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B0E"/>
    <a:srgbClr val="515246"/>
    <a:srgbClr val="000000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baseline="0" dirty="0"/>
              <a:t>30 DIAS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125E-2"/>
          <c:y val="0.19706628806845755"/>
          <c:w val="0.96726190476190477"/>
          <c:h val="0.799420317599781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Plan1!$A$2:$A$5</c:f>
              <c:strCache>
                <c:ptCount val="3"/>
                <c:pt idx="0">
                  <c:v>30 DIAS</c:v>
                </c:pt>
                <c:pt idx="2">
                  <c:v>Categoria 3</c:v>
                </c:pt>
              </c:strCache>
            </c:str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6-4491-B247-6B89D05C9D14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Plan1!#REF!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1151520"/>
        <c:axId val="240671744"/>
      </c:barChart>
      <c:catAx>
        <c:axId val="24115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671744"/>
        <c:crosses val="autoZero"/>
        <c:auto val="1"/>
        <c:lblAlgn val="ctr"/>
        <c:lblOffset val="100"/>
        <c:noMultiLvlLbl val="0"/>
      </c:catAx>
      <c:valAx>
        <c:axId val="240671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1151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baseline="0" dirty="0"/>
              <a:t>60 DIAS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125E-2"/>
          <c:y val="0.19706628806845755"/>
          <c:w val="0.96726190476190477"/>
          <c:h val="0.799420317599781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Plan1!$A$2:$A$5</c:f>
              <c:strCache>
                <c:ptCount val="3"/>
                <c:pt idx="0">
                  <c:v>30 DIAS</c:v>
                </c:pt>
                <c:pt idx="2">
                  <c:v>Categoria 3</c:v>
                </c:pt>
              </c:strCache>
            </c:str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3-44E7-BEB9-1404895429A6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Plan1!#REF!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5044720"/>
        <c:axId val="195043544"/>
      </c:barChart>
      <c:catAx>
        <c:axId val="195044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043544"/>
        <c:crosses val="autoZero"/>
        <c:auto val="1"/>
        <c:lblAlgn val="ctr"/>
        <c:lblOffset val="100"/>
        <c:noMultiLvlLbl val="0"/>
      </c:catAx>
      <c:valAx>
        <c:axId val="195043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044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baseline="0" dirty="0"/>
              <a:t>90 DIAS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125E-2"/>
          <c:y val="0.19706628806845755"/>
          <c:w val="0.96726190476190477"/>
          <c:h val="0.7994203175997818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Plan1!$A$2:$A$5</c:f>
              <c:strCache>
                <c:ptCount val="3"/>
                <c:pt idx="0">
                  <c:v>30 DIAS</c:v>
                </c:pt>
                <c:pt idx="2">
                  <c:v>Categoria 3</c:v>
                </c:pt>
              </c:strCache>
            </c:str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CE-4ADA-BC1E-BF01407FEB9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Plan1!#REF!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5045504"/>
        <c:axId val="195045896"/>
      </c:barChart>
      <c:catAx>
        <c:axId val="19504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045896"/>
        <c:crosses val="autoZero"/>
        <c:auto val="1"/>
        <c:lblAlgn val="ctr"/>
        <c:lblOffset val="100"/>
        <c:noMultiLvlLbl val="0"/>
      </c:catAx>
      <c:valAx>
        <c:axId val="195045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045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7566-89F5-4B68-8A04-4D61161B0A02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5986-2513-451B-B6E9-5A1666663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5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5986-2513-451B-B6E9-5A16666638C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87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DB941-A2CC-4D11-8898-1BA1C1409C82}" type="slidenum">
              <a:rPr lang="pt-BR" altLang="pt-BR" smtClean="0"/>
              <a:pPr/>
              <a:t>28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7859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994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99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5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04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852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53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68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8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83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54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EE407E-E5D5-4CCE-8D8A-8AD830CC8496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D3EB5A2-A3F7-4A91-9008-8E08188BC8B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19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  <p:sldLayoutId id="21474850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onte:https://governancadeterras.com.b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ancadeterras.com.b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rioruibarbosa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RELATÓRIO DE DIAGNÓSTICO E RECOMENDAÇÕES</a:t>
            </a:r>
            <a:br>
              <a:rPr lang="pt-BR" b="1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EQUIPE DE TRANSIÇÃO – GRUPO V- INTERMT- 06/12/2018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MAUREN, ANA FLAVIA, FABRÍCIO , IRAJÁ REZENDE LACERDA E JOSÉ DE ARIMATEIA BARBOSA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53" y="2414735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7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240" y="620268"/>
            <a:ext cx="7589520" cy="561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1626" y="1600201"/>
            <a:ext cx="10168748" cy="45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BAE6C21-D673-402A-80AF-1BD09F88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26" y="657986"/>
            <a:ext cx="10387584" cy="1485900"/>
          </a:xfrm>
        </p:spPr>
        <p:txBody>
          <a:bodyPr>
            <a:normAutofit fontScale="90000"/>
          </a:bodyPr>
          <a:lstStyle/>
          <a:p>
            <a:r>
              <a:rPr lang="pt-BR" dirty="0"/>
              <a:t>ORÇAMENTO PROPOSTO – LEI ORÇAMENTÁRIA: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2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D9731EE-452C-4208-958D-A6B70F9C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725912" cy="1485900"/>
          </a:xfrm>
        </p:spPr>
        <p:txBody>
          <a:bodyPr>
            <a:normAutofit/>
          </a:bodyPr>
          <a:lstStyle/>
          <a:p>
            <a:r>
              <a:rPr lang="pt-BR" sz="4000" dirty="0"/>
              <a:t>PTA – PLANO DE TRABALHO ANUAL (INTEGRAL).</a:t>
            </a: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5843" y="1419606"/>
            <a:ext cx="9280314" cy="444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371600" y="5861304"/>
            <a:ext cx="10725912" cy="81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191B0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Observação: </a:t>
            </a:r>
            <a:r>
              <a:rPr lang="pt-BR" sz="1400" i="1" dirty="0">
                <a:solidFill>
                  <a:srgbClr val="191B0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Segundo informações do Diretor Administrativo atual do INTERMAT, não é necessário alterar o PTA. Sendo que previsto atende a necessidade do órgão.</a:t>
            </a:r>
            <a:br>
              <a:rPr lang="pt-BR" sz="1400" i="1" dirty="0">
                <a:solidFill>
                  <a:srgbClr val="191B0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i="1" dirty="0">
                <a:solidFill>
                  <a:srgbClr val="191B0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 necessária uma análise mais pormenorizada do ponto de vista orçamentário do futuro gestor referente a real necessidade de alterações.</a:t>
            </a:r>
            <a:endParaRPr lang="pt-BR" sz="1200" i="1" dirty="0">
              <a:solidFill>
                <a:srgbClr val="191B0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90B1E8E-2D5F-408A-B561-B49A05C3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 problemática do Instituto: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Grande passivo de serviços;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Grande passivo de processos de regularização de ocupação urbana e rural;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Falta de identificação do Patrimônio do Estado;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Legislação defasada;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Falta de funcionários;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Pautas de preço de área que não condizem com a realidade do estado;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Falta de planejamento fundiário;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Falta de transparência;</a:t>
            </a:r>
          </a:p>
          <a:p>
            <a:r>
              <a:rPr lang="pt-BR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Falta de comunicação com os demais órgão estaduais e federais: (SEMA, INCRA entre outros).</a:t>
            </a:r>
            <a:endParaRPr lang="pt-BR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4B2C4CB-A6A2-4556-8A9D-8E76436D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Passivo processual: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101" y="1428750"/>
            <a:ext cx="7542197" cy="452531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401100" y="5954069"/>
            <a:ext cx="76115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latin typeface="+mj-lt"/>
                <a:cs typeface="Times New Roman" panose="02020603050405020304" pitchFamily="18" charset="0"/>
              </a:rPr>
              <a:t>Obs.: Dados fornecidos pela equipe de transição do estado. Não foi informado a quantidade de processos de serviços que estão parados .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+mj-lt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637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891C78E-70AD-4A48-9105-727B1271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novo </a:t>
            </a:r>
            <a:r>
              <a:rPr lang="pt-BR" dirty="0" err="1"/>
              <a:t>intermat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Implementar o programa Terra a Limpo;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Fazer a identificação do patrimônio do estado por munícipio;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Plotar na base do estado os mais 50.000 títulos primitivos que ainda não foram plotados;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Integração  com  SEMA, INCRA, ANOREG, PGE, AL/MT e outros;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Legislação atualizada;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Integração com MT/PAR;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Diminuir o passivo processual de serviços e de alienação;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Pauta de terras adequada a nova realidade do Estado;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Ajudar aumentar a arrecadação do Estado; </a:t>
            </a:r>
          </a:p>
          <a:p>
            <a:r>
              <a:rPr lang="pt-BR" sz="32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Nova Politica Fundiária - moderna eficiente.</a:t>
            </a:r>
          </a:p>
          <a:p>
            <a:endParaRPr lang="pt-BR" sz="3200" b="1" dirty="0">
              <a:solidFill>
                <a:srgbClr val="191B0E"/>
              </a:solidFill>
              <a:latin typeface="+mj-lt"/>
              <a:cs typeface="Times New Roman" panose="02020603050405020304" pitchFamily="18" charset="0"/>
            </a:endParaRPr>
          </a:p>
          <a:p>
            <a:endParaRPr lang="pt-BR" sz="3200" b="1" dirty="0">
              <a:solidFill>
                <a:srgbClr val="191B0E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1BA1AD4-2084-40FA-A294-D8EB1A55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Mudando a realidade: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599" y="2286000"/>
            <a:ext cx="10310883" cy="3581400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</a:rPr>
              <a:t>Criação de um grupo de trabalho para revisão de toda a legislação fundiária do estado, inclusive com elaboração de procedimentos de tramites processuais.  Implementando assim uma nova visão da gestão fundiária do Estado;</a:t>
            </a:r>
          </a:p>
        </p:txBody>
      </p:sp>
      <p:graphicFrame>
        <p:nvGraphicFramePr>
          <p:cNvPr id="14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69957"/>
              </p:ext>
            </p:extLst>
          </p:nvPr>
        </p:nvGraphicFramePr>
        <p:xfrm>
          <a:off x="3234178" y="3566161"/>
          <a:ext cx="5876043" cy="296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3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399630-6C86-4F5E-8398-ADAA7104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MUDANDO A REALIDADE: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428750"/>
            <a:ext cx="10488304" cy="2240096"/>
          </a:xfrm>
        </p:spPr>
        <p:txBody>
          <a:bodyPr>
            <a:normAutofit fontScale="77500" lnSpcReduction="20000"/>
          </a:bodyPr>
          <a:lstStyle/>
          <a:p>
            <a:r>
              <a:rPr lang="pt-BR" sz="30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Implementar grupo de trabalho para identificação de todo passivo processual do órgão; </a:t>
            </a:r>
          </a:p>
          <a:p>
            <a:r>
              <a:rPr lang="pt-BR" sz="30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 Reordenar e reorganizar as equipes internas para a nova adequação do órgão;</a:t>
            </a:r>
          </a:p>
          <a:p>
            <a:r>
              <a:rPr lang="pt-BR" sz="30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Realizar mutirões setoriais;</a:t>
            </a:r>
          </a:p>
          <a:p>
            <a:r>
              <a:rPr lang="pt-BR" sz="3000" b="1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Revisar e atualizar o Regimento Interno do órgão.</a:t>
            </a:r>
          </a:p>
          <a:p>
            <a:endParaRPr lang="pt-BR" sz="3000" b="1" dirty="0">
              <a:solidFill>
                <a:srgbClr val="191B0E"/>
              </a:solidFill>
              <a:latin typeface="+mj-lt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191B0E"/>
              </a:solidFill>
            </a:endParaRPr>
          </a:p>
        </p:txBody>
      </p:sp>
      <p:graphicFrame>
        <p:nvGraphicFramePr>
          <p:cNvPr id="4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711800"/>
              </p:ext>
            </p:extLst>
          </p:nvPr>
        </p:nvGraphicFramePr>
        <p:xfrm>
          <a:off x="3412168" y="3625228"/>
          <a:ext cx="5367664" cy="29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0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428750"/>
            <a:ext cx="9528048" cy="30152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>
                <a:solidFill>
                  <a:srgbClr val="191B0E"/>
                </a:solidFill>
              </a:rPr>
              <a:t>Criar força tarefa para desafogar o passivo processual de regularização fundiária urbana e rural, e serviços, consequentemente aumentar a arrecadação do INTERMAT;</a:t>
            </a:r>
          </a:p>
          <a:p>
            <a:pPr algn="just"/>
            <a:r>
              <a:rPr lang="pt-BR" b="1" dirty="0">
                <a:solidFill>
                  <a:srgbClr val="191B0E"/>
                </a:solidFill>
              </a:rPr>
              <a:t>Força tarefa para implementar o programa Terra Limpa no Estado de Mato Grosso;</a:t>
            </a:r>
          </a:p>
          <a:p>
            <a:pPr algn="just"/>
            <a:r>
              <a:rPr lang="pt-BR" b="1" dirty="0">
                <a:solidFill>
                  <a:srgbClr val="191B0E"/>
                </a:solidFill>
              </a:rPr>
              <a:t>Sugestão: Contratação de 20 (vinte) técnicos GEOMENSURA/AGRIMENSURA DGA.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rgbClr val="191B0E"/>
                </a:solidFill>
              </a:rPr>
              <a:t>Impacto Financeiro Anual(incluindo 13º e férias): R$ 465.500,00;</a:t>
            </a:r>
          </a:p>
          <a:p>
            <a:pPr algn="just"/>
            <a:r>
              <a:rPr lang="pt-BR" b="1" dirty="0">
                <a:solidFill>
                  <a:srgbClr val="191B0E"/>
                </a:solidFill>
              </a:rPr>
              <a:t>Remanejamento de Servidor de outro órgão – Função DGA 06  – Exercer o cargo de controlador interno, evitar improbidades administrativas e validar os atos administrativos.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rgbClr val="191B0E"/>
                </a:solidFill>
              </a:rPr>
              <a:t>Impacto Anual Efetivo (50%) R$ 18.287,50. </a:t>
            </a:r>
          </a:p>
        </p:txBody>
      </p:sp>
      <p:graphicFrame>
        <p:nvGraphicFramePr>
          <p:cNvPr id="4" name="Espaço Reservado para Conteúd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12066"/>
              </p:ext>
            </p:extLst>
          </p:nvPr>
        </p:nvGraphicFramePr>
        <p:xfrm>
          <a:off x="6687403" y="3928154"/>
          <a:ext cx="5172500" cy="270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731585A-C5E2-4969-9CD2-4E1BBE4B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Mudando a realidade:</a:t>
            </a:r>
          </a:p>
        </p:txBody>
      </p:sp>
    </p:spTree>
    <p:extLst>
      <p:ext uri="{BB962C8B-B14F-4D97-AF65-F5344CB8AC3E}">
        <p14:creationId xmlns:p14="http://schemas.microsoft.com/office/powerpoint/2010/main" val="3752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7889"/>
              </p:ext>
            </p:extLst>
          </p:nvPr>
        </p:nvGraphicFramePr>
        <p:xfrm>
          <a:off x="1485900" y="2268516"/>
          <a:ext cx="8804324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3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0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0727">
                <a:tc>
                  <a:txBody>
                    <a:bodyPr/>
                    <a:lstStyle/>
                    <a:p>
                      <a:r>
                        <a:rPr lang="pt-BR" dirty="0"/>
                        <a:t>Preços</a:t>
                      </a:r>
                      <a:r>
                        <a:rPr lang="pt-BR" baseline="0" dirty="0"/>
                        <a:t> mínimos do Estado de MT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Comparação</a:t>
                      </a:r>
                      <a:r>
                        <a:rPr lang="pt-BR" baseline="0" dirty="0"/>
                        <a:t> a exemplo da prática do Governo Federal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752">
                <a:tc>
                  <a:txBody>
                    <a:bodyPr/>
                    <a:lstStyle/>
                    <a:p>
                      <a:r>
                        <a:rPr lang="pt-BR" dirty="0"/>
                        <a:t>Média R$ 105,00</a:t>
                      </a:r>
                      <a:r>
                        <a:rPr lang="pt-BR" baseline="0" dirty="0"/>
                        <a:t> à 450,00/Ha.</a:t>
                      </a:r>
                    </a:p>
                    <a:p>
                      <a:r>
                        <a:rPr lang="pt-BR" baseline="0" dirty="0"/>
                        <a:t>(Variável região e cálculo).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Média</a:t>
                      </a:r>
                      <a:r>
                        <a:rPr lang="pt-BR" baseline="0" dirty="0"/>
                        <a:t> R$ 719,00 à 3.898,00/Ha.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/>
                        <a:t>(Variável região e cálculo).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8508165" y="3792714"/>
            <a:ext cx="1345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INCRA portaria</a:t>
            </a:r>
          </a:p>
          <a:p>
            <a:r>
              <a:rPr lang="pt-BR" sz="1000" dirty="0"/>
              <a:t>Decreto 521/2003 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485900" y="4417172"/>
            <a:ext cx="944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Atual pauta contraria a legislação, o código de Terras, determina no artigo 13: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1485900" y="4769634"/>
            <a:ext cx="8781576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Artigo 13 - Os preços mínimos de terras públicas na forma a ser estabelecida pelo Regulamento, serão anualmente fixados por município e através de ato do Poder Executivo, devidamente considerados: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 mercado da terra nua;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sua classificação, se campo, cerrado ou mata;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as condições de infraestrutura e outros parâmetros de maneira a se adotar preço real justo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B1AB3D7-8DA4-4F91-ABF9-C54712DAE061}"/>
              </a:ext>
            </a:extLst>
          </p:cNvPr>
          <p:cNvSpPr/>
          <p:nvPr/>
        </p:nvSpPr>
        <p:spPr>
          <a:xfrm>
            <a:off x="1485900" y="1714022"/>
            <a:ext cx="500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cs typeface="Times New Roman" panose="02020603050405020304" pitchFamily="18" charset="0"/>
              </a:rPr>
              <a:t>NECESSIDADE DA REVISÃO DA PAUTA DE PREÇOS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C523BA1F-D7A9-455F-9803-FD2144D2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GESTÃO FUNDIÁRIA: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8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74191" y="96594"/>
            <a:ext cx="10643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TERRAS DE MATO GROSSO - INTERMAT </a:t>
            </a:r>
            <a:endParaRPr lang="pt-BR" sz="3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CC1944-D693-45A9-8CE0-5345287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733816"/>
            <a:ext cx="8361229" cy="1390368"/>
          </a:xfrm>
        </p:spPr>
        <p:txBody>
          <a:bodyPr/>
          <a:lstStyle/>
          <a:p>
            <a:pPr marL="0" indent="0"/>
            <a:r>
              <a:rPr lang="pt-BR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INTERMAT </a:t>
            </a:r>
            <a:br>
              <a:rPr lang="pt-BR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 uma nova ótica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2496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07067"/>
            <a:ext cx="10112991" cy="535093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0000"/>
                </a:solidFill>
              </a:rPr>
              <a:t>Confrontar a base de dados do Intermat com o SIGEF- Sistema de gestão fundiária, interconectando-os com registro jurídico dos imóveis rurais georrefenciados e certificados pelo do INCRA, no que tange às respectivas matrículas no SRI- Serviço de Registro de Imóveis das circunscrições imobiliárias , nas quais não houver litígios; </a:t>
            </a:r>
          </a:p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0000"/>
                </a:solidFill>
              </a:rPr>
              <a:t>Adotar idêntico procedimento , referente aos imóveis urbanos, valendo-se da já existente  a plataforma Geocidades da Secid.</a:t>
            </a:r>
          </a:p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0000"/>
                </a:solidFill>
              </a:rPr>
              <a:t>Implementar parcerias;</a:t>
            </a:r>
          </a:p>
          <a:p>
            <a:pPr algn="just">
              <a:lnSpc>
                <a:spcPct val="160000"/>
              </a:lnSpc>
            </a:pPr>
            <a:r>
              <a:rPr lang="pt-BR" b="1" dirty="0">
                <a:solidFill>
                  <a:srgbClr val="000000"/>
                </a:solidFill>
              </a:rPr>
              <a:t>Fomentar cooperação técnica com a Associação dos Notários e Registradores- ANOREG/MT e Universidades, objetivando  executar o projeto “Meu Município à Luz do Registro de Imóveis”, a fim de identificar todo território do estado, assim entendido: as terras privadas, públicas e devolutas etc. , começando pelos municípios menos conflituosos.</a:t>
            </a:r>
            <a:endParaRPr lang="pt-BR" b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800FB85-51FE-4378-9F52-C9B788E0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gestão fundiária</a:t>
            </a:r>
          </a:p>
        </p:txBody>
      </p:sp>
    </p:spTree>
    <p:extLst>
      <p:ext uri="{BB962C8B-B14F-4D97-AF65-F5344CB8AC3E}">
        <p14:creationId xmlns:p14="http://schemas.microsoft.com/office/powerpoint/2010/main" val="15293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938363"/>
            <a:ext cx="10515600" cy="4233837"/>
          </a:xfrm>
        </p:spPr>
        <p:txBody>
          <a:bodyPr/>
          <a:lstStyle/>
          <a:p>
            <a:pPr algn="just"/>
            <a:r>
              <a:rPr lang="pt-BR" altLang="pt-BR" sz="2400" b="1" dirty="0">
                <a:solidFill>
                  <a:srgbClr val="0F1604"/>
                </a:solidFill>
                <a:latin typeface="+mj-lt"/>
                <a:cs typeface="Arial" panose="020B0604020202020204" pitchFamily="34" charset="0"/>
              </a:rPr>
              <a:t>O governo federal desconhece onde estão as terras públicas; as devolutas e aquelas que pertencem aos particulares. </a:t>
            </a:r>
            <a:r>
              <a:rPr lang="pt-BR" altLang="pt-BR" sz="2400" dirty="0">
                <a:solidFill>
                  <a:srgbClr val="0F1604"/>
                </a:solidFill>
                <a:latin typeface="+mj-lt"/>
                <a:cs typeface="Arial" panose="020B0604020202020204" pitchFamily="34" charset="0"/>
              </a:rPr>
              <a:t>(CPI da Ocupação de Terras Públicas na Amazônia, p. 549).</a:t>
            </a:r>
          </a:p>
          <a:p>
            <a:pPr algn="just"/>
            <a:r>
              <a:rPr lang="pt-BR" altLang="pt-BR" sz="2400" b="1" dirty="0">
                <a:solidFill>
                  <a:srgbClr val="0F1604"/>
                </a:solidFill>
                <a:latin typeface="+mj-lt"/>
                <a:cs typeface="Arial" panose="020B0604020202020204" pitchFamily="34" charset="0"/>
              </a:rPr>
              <a:t>Será que o Governo Estadual as conhece? </a:t>
            </a:r>
            <a:r>
              <a:rPr lang="pt-BR" altLang="pt-BR" sz="2400" dirty="0">
                <a:solidFill>
                  <a:srgbClr val="0F1604"/>
                </a:solidFill>
                <a:latin typeface="+mj-lt"/>
                <a:cs typeface="Arial" panose="020B0604020202020204" pitchFamily="34" charset="0"/>
              </a:rPr>
              <a:t>(Câmara Setorial Temática- presidida pelo Adv. Irajá Lacerda).</a:t>
            </a:r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75881CB-7CB7-4497-A4F7-CF10A063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12400" cy="1485900"/>
          </a:xfrm>
        </p:spPr>
        <p:txBody>
          <a:bodyPr>
            <a:normAutofit fontScale="90000"/>
          </a:bodyPr>
          <a:lstStyle/>
          <a:p>
            <a:r>
              <a:rPr lang="pt-BR" dirty="0"/>
              <a:t>POR QUE É QUASE IMPOSSÍVEL REGULARIZAR O QUE ESTA NA INFORMALIDADE ?</a:t>
            </a:r>
          </a:p>
        </p:txBody>
      </p:sp>
    </p:spTree>
    <p:extLst>
      <p:ext uri="{BB962C8B-B14F-4D97-AF65-F5344CB8AC3E}">
        <p14:creationId xmlns:p14="http://schemas.microsoft.com/office/powerpoint/2010/main" val="2555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5BD0F067-516D-46F3-9891-2932F1F80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200" y="3429000"/>
            <a:ext cx="4648200" cy="3011056"/>
          </a:xfrm>
        </p:spPr>
        <p:txBody>
          <a:bodyPr/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O projeto “ Meu município à luz do Registro de Imóveis” como modelo a ser implantado em todo estado através da Câmara Setorial Temática da Assembleia Legislativa do Estado de MT.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56338" y="520875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1050" dirty="0">
                <a:solidFill>
                  <a:srgbClr val="000000"/>
                </a:solidFill>
                <a:ea typeface="MS PGothic" panose="020B0600070205080204" pitchFamily="34" charset="-128"/>
              </a:rPr>
              <a:t>Fonte: https://www.al.mt.gov.br/midia/noticia/196732/visualizar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B3FD4E63-7301-4E4E-91F4-090F8D16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85800"/>
            <a:ext cx="4851400" cy="29083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CÂMARA SETORIAL TEMÁTICA DE REGULARIZAÇÃO FUNDIÁRIA DA ASSEMBLEIA LEGISLATIVA DO ESTADO DE MT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47A5002-33C9-4438-836F-F33C14BEB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518444"/>
            <a:ext cx="521176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4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2341159"/>
            <a:ext cx="10223500" cy="43092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300" b="1" dirty="0">
                <a:solidFill>
                  <a:srgbClr val="191B0E"/>
                </a:solidFill>
              </a:rPr>
              <a:t>Grande quantidade de legislações sobre o tema e vasta gama de instituições governamentais dispersas sem clara delimitação de funções. Recursos do solo e da água tratados em legislações distintas e não integradas. </a:t>
            </a:r>
          </a:p>
          <a:p>
            <a:pPr algn="just">
              <a:lnSpc>
                <a:spcPct val="160000"/>
              </a:lnSpc>
            </a:pPr>
            <a:r>
              <a:rPr lang="pt-BR" sz="2300" b="1" dirty="0">
                <a:solidFill>
                  <a:srgbClr val="191B0E"/>
                </a:solidFill>
              </a:rPr>
              <a:t>A confiabilidade limitada das informações dificulta o uso desses dados para políticas públicas ligadas à conservação do solo e da água.</a:t>
            </a:r>
          </a:p>
          <a:p>
            <a:pPr algn="just">
              <a:lnSpc>
                <a:spcPct val="160000"/>
              </a:lnSpc>
            </a:pPr>
            <a:r>
              <a:rPr lang="pt-BR" sz="2300" b="1" dirty="0">
                <a:solidFill>
                  <a:srgbClr val="191B0E"/>
                </a:solidFill>
              </a:rPr>
              <a:t>Pouco conhecimento quanto à ocupação do território e à capacidade de uso dos solos. </a:t>
            </a:r>
          </a:p>
          <a:p>
            <a:pPr algn="just">
              <a:lnSpc>
                <a:spcPct val="160000"/>
              </a:lnSpc>
            </a:pPr>
            <a:r>
              <a:rPr lang="pt-BR" sz="2300" b="1" dirty="0">
                <a:solidFill>
                  <a:srgbClr val="191B0E"/>
                </a:solidFill>
              </a:rPr>
              <a:t>Necessidade de monitoramento e avaliação consistente. </a:t>
            </a:r>
          </a:p>
          <a:p>
            <a:pPr marL="0" indent="0">
              <a:buNone/>
            </a:pPr>
            <a:endParaRPr lang="pt-BR" dirty="0">
              <a:solidFill>
                <a:srgbClr val="191B0E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A49322A-0B86-4A00-BC15-2F11E564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37800" cy="1485900"/>
          </a:xfrm>
        </p:spPr>
        <p:txBody>
          <a:bodyPr>
            <a:normAutofit fontScale="90000"/>
          </a:bodyPr>
          <a:lstStyle/>
          <a:p>
            <a:r>
              <a:rPr lang="pt-BR" dirty="0"/>
              <a:t>AUDITORIA OPERACIONAL / GOVERNANÇA DE SOLOS EM ÁREAS NÃO URBANAS / TRIBUNAL DE CONTAS DA UNIÃO  TC 011.713/2015-1 </a:t>
            </a:r>
          </a:p>
        </p:txBody>
      </p:sp>
    </p:spTree>
    <p:extLst>
      <p:ext uri="{BB962C8B-B14F-4D97-AF65-F5344CB8AC3E}">
        <p14:creationId xmlns:p14="http://schemas.microsoft.com/office/powerpoint/2010/main" val="17986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5561012" y="2260599"/>
            <a:ext cx="5729287" cy="344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>
                <a:solidFill>
                  <a:srgbClr val="191B0E"/>
                </a:solidFill>
                <a:latin typeface="+mj-lt"/>
                <a:ea typeface="MS PGothic" panose="020B0600070205080204" pitchFamily="34" charset="-128"/>
              </a:rPr>
              <a:t>Fragilidade Institucional;</a:t>
            </a:r>
          </a:p>
          <a:p>
            <a:pPr algn="just"/>
            <a:endParaRPr lang="pt-BR" altLang="pt-BR" sz="2400" b="1" dirty="0">
              <a:solidFill>
                <a:srgbClr val="191B0E"/>
              </a:solidFill>
              <a:latin typeface="+mj-lt"/>
              <a:ea typeface="MS PGothic" panose="020B0600070205080204" pitchFamily="34" charset="-128"/>
            </a:endParaRPr>
          </a:p>
          <a:p>
            <a:pPr algn="just"/>
            <a:r>
              <a:rPr lang="pt-BR" altLang="pt-BR" sz="2400" b="1" dirty="0">
                <a:solidFill>
                  <a:srgbClr val="191B0E"/>
                </a:solidFill>
                <a:latin typeface="+mj-lt"/>
                <a:ea typeface="MS PGothic" panose="020B0600070205080204" pitchFamily="34" charset="-128"/>
              </a:rPr>
              <a:t>Sobreposições de Responsabilidades;</a:t>
            </a:r>
          </a:p>
          <a:p>
            <a:pPr algn="just"/>
            <a:endParaRPr lang="pt-BR" altLang="pt-BR" sz="2400" b="1" dirty="0">
              <a:solidFill>
                <a:srgbClr val="191B0E"/>
              </a:solidFill>
              <a:latin typeface="+mj-lt"/>
              <a:ea typeface="MS PGothic" panose="020B0600070205080204" pitchFamily="34" charset="-128"/>
            </a:endParaRPr>
          </a:p>
          <a:p>
            <a:pPr algn="just"/>
            <a:r>
              <a:rPr lang="pt-BR" altLang="pt-BR" sz="2400" b="1" dirty="0">
                <a:solidFill>
                  <a:srgbClr val="191B0E"/>
                </a:solidFill>
                <a:latin typeface="+mj-lt"/>
                <a:ea typeface="MS PGothic" panose="020B0600070205080204" pitchFamily="34" charset="-128"/>
              </a:rPr>
              <a:t>Procedimentos Ineficazes;</a:t>
            </a:r>
          </a:p>
          <a:p>
            <a:pPr algn="just"/>
            <a:endParaRPr lang="pt-BR" altLang="pt-BR" sz="2400" b="1" dirty="0">
              <a:solidFill>
                <a:srgbClr val="191B0E"/>
              </a:solidFill>
              <a:latin typeface="+mj-lt"/>
              <a:ea typeface="MS PGothic" panose="020B0600070205080204" pitchFamily="34" charset="-128"/>
            </a:endParaRPr>
          </a:p>
          <a:p>
            <a:pPr algn="just"/>
            <a:r>
              <a:rPr lang="pt-BR" altLang="pt-BR" sz="2400" b="1" dirty="0">
                <a:solidFill>
                  <a:srgbClr val="191B0E"/>
                </a:solidFill>
                <a:latin typeface="+mj-lt"/>
                <a:ea typeface="MS PGothic" panose="020B0600070205080204" pitchFamily="34" charset="-128"/>
              </a:rPr>
              <a:t>Falta de Interconexão.</a:t>
            </a:r>
          </a:p>
        </p:txBody>
      </p:sp>
      <p:pic>
        <p:nvPicPr>
          <p:cNvPr id="4" name="Picture 2" descr="C:\Users\Admin\Dropbox\SEMINÁRIO (1)\2016\Arte Gráfica\logo2.pn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260599"/>
            <a:ext cx="3568700" cy="19704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172325" y="5802313"/>
            <a:ext cx="476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515246"/>
                </a:solidFill>
                <a:latin typeface="+mj-lt"/>
                <a:ea typeface="MS PGothic" panose="020B0600070205080204" pitchFamily="34" charset="-128"/>
                <a:hlinkClick r:id="rId3"/>
              </a:rPr>
              <a:t>Fonte:https://governancadeterras.com.br</a:t>
            </a:r>
            <a:r>
              <a:rPr lang="pt-BR" altLang="pt-BR" b="1" dirty="0">
                <a:solidFill>
                  <a:srgbClr val="515246"/>
                </a:solidFill>
                <a:latin typeface="+mj-lt"/>
                <a:ea typeface="MS PGothic" panose="020B0600070205080204" pitchFamily="34" charset="-128"/>
                <a:hlinkClick r:id="rId3"/>
              </a:rPr>
              <a:t>/</a:t>
            </a:r>
            <a:endParaRPr lang="pt-BR" altLang="pt-BR" b="1" dirty="0">
              <a:solidFill>
                <a:srgbClr val="515246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65139DC-224C-4955-94AB-4548E4BC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CONCLUSÃO DO GRUPO DE ESTUDOS UNICAMP – PAINEL 2016/2017:</a:t>
            </a:r>
          </a:p>
        </p:txBody>
      </p:sp>
    </p:spTree>
    <p:extLst>
      <p:ext uri="{BB962C8B-B14F-4D97-AF65-F5344CB8AC3E}">
        <p14:creationId xmlns:p14="http://schemas.microsoft.com/office/powerpoint/2010/main" val="5476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8D1074F8-8DFA-44F4-8A56-E1C98F92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659891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400" dirty="0"/>
              <a:t>PROJETO: Meu </a:t>
            </a:r>
            <a:r>
              <a:rPr lang="en-US" sz="3400" dirty="0" err="1"/>
              <a:t>município</a:t>
            </a:r>
            <a:r>
              <a:rPr lang="en-US" sz="3400" dirty="0"/>
              <a:t> À LUZ DO REGISTRO DE IMÓVEIS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784743" y="2286000"/>
            <a:ext cx="6085957" cy="38862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84048" indent="-384048" algn="just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 err="1"/>
              <a:t>Criação</a:t>
            </a:r>
            <a:r>
              <a:rPr lang="en-US" sz="2400" b="1" dirty="0"/>
              <a:t> de um banco de dados </a:t>
            </a:r>
            <a:r>
              <a:rPr lang="en-US" sz="2400" b="1" dirty="0" err="1"/>
              <a:t>individualizados</a:t>
            </a:r>
            <a:r>
              <a:rPr lang="en-US" sz="2400" b="1" dirty="0"/>
              <a:t> de </a:t>
            </a:r>
            <a:r>
              <a:rPr lang="en-US" sz="2400" b="1" dirty="0" err="1"/>
              <a:t>todas</a:t>
            </a:r>
            <a:r>
              <a:rPr lang="en-US" sz="2400" b="1" dirty="0"/>
              <a:t> as </a:t>
            </a:r>
            <a:r>
              <a:rPr lang="en-US" sz="2400" b="1" dirty="0" err="1"/>
              <a:t>propriedades</a:t>
            </a:r>
            <a:r>
              <a:rPr lang="en-US" sz="2400" b="1" dirty="0"/>
              <a:t> de Campo Novo do </a:t>
            </a:r>
            <a:r>
              <a:rPr lang="en-US" sz="2400" b="1" dirty="0" err="1"/>
              <a:t>Parecis</a:t>
            </a:r>
            <a:r>
              <a:rPr lang="en-US" sz="2400" b="1" dirty="0"/>
              <a:t>- </a:t>
            </a:r>
            <a:r>
              <a:rPr lang="en-US" sz="2400" b="1" dirty="0" err="1"/>
              <a:t>Matrículas</a:t>
            </a:r>
            <a:r>
              <a:rPr lang="en-US" sz="2400" b="1" dirty="0"/>
              <a:t> </a:t>
            </a:r>
            <a:r>
              <a:rPr lang="en-US" sz="2400" b="1" dirty="0" err="1"/>
              <a:t>ativas</a:t>
            </a:r>
            <a:r>
              <a:rPr lang="en-US" sz="2400" b="1" dirty="0"/>
              <a:t> no SRI, </a:t>
            </a:r>
            <a:r>
              <a:rPr lang="en-US" sz="2400" b="1" dirty="0" err="1"/>
              <a:t>culminando</a:t>
            </a:r>
            <a:r>
              <a:rPr lang="en-US" sz="2400" b="1" dirty="0"/>
              <a:t> com as </a:t>
            </a:r>
            <a:r>
              <a:rPr lang="en-US" sz="2400" b="1" dirty="0" err="1"/>
              <a:t>suas</a:t>
            </a:r>
            <a:r>
              <a:rPr lang="en-US" sz="2400" b="1" dirty="0"/>
              <a:t> </a:t>
            </a:r>
            <a:r>
              <a:rPr lang="en-US" sz="2400" b="1" dirty="0" err="1"/>
              <a:t>inserções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uma</a:t>
            </a:r>
            <a:r>
              <a:rPr lang="en-US" sz="2400" b="1" dirty="0"/>
              <a:t> base </a:t>
            </a:r>
            <a:r>
              <a:rPr lang="en-US" sz="2400" b="1" dirty="0" err="1"/>
              <a:t>cartográfica</a:t>
            </a:r>
            <a:r>
              <a:rPr lang="en-US" sz="2400" b="1" dirty="0"/>
              <a:t> </a:t>
            </a:r>
            <a:r>
              <a:rPr lang="en-US" sz="2400" b="1" dirty="0" err="1"/>
              <a:t>única</a:t>
            </a:r>
            <a:r>
              <a:rPr lang="en-US" sz="2400" b="1" dirty="0"/>
              <a:t> </a:t>
            </a:r>
            <a:r>
              <a:rPr lang="en-US" sz="2400" b="1" dirty="0" err="1"/>
              <a:t>agregando</a:t>
            </a:r>
            <a:r>
              <a:rPr lang="en-US" sz="2400" b="1" dirty="0"/>
              <a:t> </a:t>
            </a:r>
            <a:r>
              <a:rPr lang="en-US" sz="2400" b="1" dirty="0" err="1"/>
              <a:t>todas</a:t>
            </a:r>
            <a:r>
              <a:rPr lang="en-US" sz="2400" b="1" dirty="0"/>
              <a:t> as </a:t>
            </a:r>
            <a:r>
              <a:rPr lang="en-US" sz="2400" b="1" dirty="0" err="1"/>
              <a:t>informações</a:t>
            </a:r>
            <a:r>
              <a:rPr lang="en-US" sz="2400" b="1" dirty="0"/>
              <a:t>  </a:t>
            </a:r>
            <a:r>
              <a:rPr lang="en-US" sz="2400" b="1" dirty="0" err="1"/>
              <a:t>úteis</a:t>
            </a:r>
            <a:r>
              <a:rPr lang="en-US" sz="2400" b="1" dirty="0"/>
              <a:t> para a </a:t>
            </a:r>
            <a:r>
              <a:rPr lang="en-US" sz="2400" b="1" dirty="0" err="1"/>
              <a:t>prática</a:t>
            </a:r>
            <a:r>
              <a:rPr lang="en-US" sz="2400" b="1" dirty="0"/>
              <a:t> do </a:t>
            </a:r>
            <a:r>
              <a:rPr lang="en-US" sz="2400" b="1" dirty="0" err="1"/>
              <a:t>ato</a:t>
            </a:r>
            <a:r>
              <a:rPr lang="en-US" sz="2400" b="1" dirty="0"/>
              <a:t> de </a:t>
            </a:r>
            <a:r>
              <a:rPr lang="en-US" sz="2400" b="1" dirty="0" err="1"/>
              <a:t>averbação</a:t>
            </a:r>
            <a:r>
              <a:rPr lang="en-US" sz="2400" b="1" dirty="0"/>
              <a:t> de </a:t>
            </a:r>
            <a:r>
              <a:rPr lang="en-US" sz="2400" b="1" dirty="0" err="1"/>
              <a:t>certificação</a:t>
            </a:r>
            <a:r>
              <a:rPr lang="en-US" sz="2400" b="1" dirty="0"/>
              <a:t> de </a:t>
            </a:r>
            <a:r>
              <a:rPr lang="en-US" sz="2400" b="1" dirty="0" err="1"/>
              <a:t>georreferenciamento</a:t>
            </a:r>
            <a:r>
              <a:rPr lang="en-US" sz="2400" b="1" dirty="0"/>
              <a:t>, </a:t>
            </a:r>
            <a:r>
              <a:rPr lang="en-US" sz="2400" b="1" dirty="0" err="1"/>
              <a:t>proporcionando</a:t>
            </a:r>
            <a:r>
              <a:rPr lang="en-US" sz="2400" b="1" dirty="0"/>
              <a:t> </a:t>
            </a:r>
            <a:r>
              <a:rPr lang="en-US" sz="2400" b="1" dirty="0" err="1"/>
              <a:t>ao</a:t>
            </a:r>
            <a:r>
              <a:rPr lang="en-US" sz="2400" b="1" dirty="0"/>
              <a:t> </a:t>
            </a:r>
            <a:r>
              <a:rPr lang="en-US" sz="2400" b="1" dirty="0" err="1"/>
              <a:t>oficial</a:t>
            </a:r>
            <a:r>
              <a:rPr lang="en-US" sz="2400" b="1" dirty="0"/>
              <a:t> </a:t>
            </a:r>
            <a:r>
              <a:rPr lang="en-US" sz="2400" b="1" dirty="0" err="1"/>
              <a:t>uma</a:t>
            </a:r>
            <a:r>
              <a:rPr lang="en-US" sz="2400" b="1" dirty="0"/>
              <a:t> </a:t>
            </a:r>
            <a:r>
              <a:rPr lang="en-US" sz="2400" b="1" dirty="0" err="1"/>
              <a:t>melhor</a:t>
            </a:r>
            <a:r>
              <a:rPr lang="en-US" sz="2400" b="1" dirty="0"/>
              <a:t> e </a:t>
            </a:r>
            <a:r>
              <a:rPr lang="en-US" sz="2400" b="1" dirty="0" err="1"/>
              <a:t>segura</a:t>
            </a:r>
            <a:r>
              <a:rPr lang="en-US" sz="2400" b="1" dirty="0"/>
              <a:t> </a:t>
            </a:r>
            <a:r>
              <a:rPr lang="en-US" sz="2400" b="1" dirty="0" err="1"/>
              <a:t>análise</a:t>
            </a:r>
            <a:r>
              <a:rPr lang="en-US" sz="2400" b="1" dirty="0"/>
              <a:t> de </a:t>
            </a:r>
            <a:r>
              <a:rPr lang="en-US" sz="2400" b="1" dirty="0" err="1"/>
              <a:t>cadeia</a:t>
            </a:r>
            <a:r>
              <a:rPr lang="en-US" sz="2400" b="1" dirty="0"/>
              <a:t> </a:t>
            </a:r>
            <a:r>
              <a:rPr lang="en-US" sz="2400" b="1" dirty="0" err="1"/>
              <a:t>dominial</a:t>
            </a:r>
            <a:r>
              <a:rPr lang="en-US" sz="2400" b="1" dirty="0"/>
              <a:t>  dos </a:t>
            </a:r>
            <a:r>
              <a:rPr lang="en-US" sz="2400" b="1" dirty="0" err="1"/>
              <a:t>imóveis</a:t>
            </a:r>
            <a:r>
              <a:rPr lang="en-US" sz="2400" b="1" dirty="0"/>
              <a:t> </a:t>
            </a:r>
            <a:r>
              <a:rPr lang="en-US" sz="2400" b="1" dirty="0" err="1"/>
              <a:t>rurais</a:t>
            </a:r>
            <a:r>
              <a:rPr lang="en-US" sz="2400" b="1" dirty="0"/>
              <a:t>, </a:t>
            </a:r>
            <a:r>
              <a:rPr lang="en-US" sz="2400" b="1" dirty="0" err="1"/>
              <a:t>identificando</a:t>
            </a:r>
            <a:r>
              <a:rPr lang="en-US" sz="2400" b="1" dirty="0"/>
              <a:t> inclusive as </a:t>
            </a:r>
            <a:r>
              <a:rPr lang="en-US" sz="2400" b="1" dirty="0" err="1"/>
              <a:t>áreas</a:t>
            </a:r>
            <a:r>
              <a:rPr lang="en-US" sz="2400" b="1" dirty="0"/>
              <a:t> de posses, </a:t>
            </a:r>
            <a:r>
              <a:rPr lang="en-US" sz="2400" b="1" dirty="0" err="1"/>
              <a:t>oferecendo</a:t>
            </a:r>
            <a:r>
              <a:rPr lang="en-US" sz="2400" b="1" dirty="0"/>
              <a:t> </a:t>
            </a:r>
            <a:r>
              <a:rPr lang="en-US" sz="2400" b="1" dirty="0" err="1"/>
              <a:t>assim</a:t>
            </a:r>
            <a:r>
              <a:rPr lang="en-US" sz="2400" b="1" dirty="0"/>
              <a:t> </a:t>
            </a:r>
            <a:r>
              <a:rPr lang="en-US" sz="2400" b="1" dirty="0" err="1"/>
              <a:t>maior</a:t>
            </a:r>
            <a:r>
              <a:rPr lang="en-US" sz="2400" b="1" dirty="0"/>
              <a:t> </a:t>
            </a:r>
            <a:r>
              <a:rPr lang="en-US" sz="2400" b="1" dirty="0" err="1"/>
              <a:t>segurança</a:t>
            </a:r>
            <a:r>
              <a:rPr lang="en-US" sz="2400" b="1" dirty="0"/>
              <a:t> </a:t>
            </a:r>
            <a:r>
              <a:rPr lang="en-US" sz="2400" b="1" dirty="0" err="1"/>
              <a:t>Jurídica</a:t>
            </a:r>
            <a:r>
              <a:rPr lang="en-US" sz="2400" b="1" dirty="0"/>
              <a:t> </a:t>
            </a:r>
            <a:r>
              <a:rPr lang="en-US" sz="2400" b="1" dirty="0" err="1"/>
              <a:t>sobre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atos</a:t>
            </a:r>
            <a:r>
              <a:rPr lang="en-US" sz="2400" b="1" dirty="0"/>
              <a:t> </a:t>
            </a:r>
            <a:r>
              <a:rPr lang="en-US" sz="2400" b="1" dirty="0" err="1"/>
              <a:t>praticados</a:t>
            </a:r>
            <a:r>
              <a:rPr lang="en-US" sz="2400" b="1" dirty="0"/>
              <a:t>.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1800" b="1" dirty="0"/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1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Espaço Reservado para Imagem 16" descr="Uma imagem contendo texto, mapa&#10;&#10;Descrição gerada automaticamente">
            <a:extLst>
              <a:ext uri="{FF2B5EF4-FFF2-40B4-BE49-F238E27FC236}">
                <a16:creationId xmlns:a16="http://schemas.microsoft.com/office/drawing/2014/main" xmlns="" id="{4E846B36-F334-4821-96BE-29A9C5FA5EB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BB630F4-CD8D-4617-93A0-71F734D9912F}"/>
              </a:ext>
            </a:extLst>
          </p:cNvPr>
          <p:cNvSpPr/>
          <p:nvPr/>
        </p:nvSpPr>
        <p:spPr>
          <a:xfrm>
            <a:off x="3712848" y="6286500"/>
            <a:ext cx="3157852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400" b="1" dirty="0">
                <a:hlinkClick r:id="rId3"/>
              </a:rPr>
              <a:t>Fonte: www.cartaorioruibarbosa.com.br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432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2245" y="330465"/>
            <a:ext cx="4629055" cy="526426"/>
          </a:xfrm>
        </p:spPr>
        <p:txBody>
          <a:bodyPr>
            <a:noAutofit/>
          </a:bodyPr>
          <a:lstStyle/>
          <a:p>
            <a:r>
              <a:rPr lang="pt-BR" altLang="pt-BR" sz="3200" b="1" dirty="0">
                <a:ea typeface="MS PGothic" panose="020B0600070205080204" pitchFamily="34" charset="-128"/>
              </a:rPr>
              <a:t>MUNICÍPIO EM NÚMEROS</a:t>
            </a:r>
            <a:r>
              <a:rPr lang="pt-BR" altLang="pt-BR" sz="5400" b="1" dirty="0">
                <a:ea typeface="MS PGothic" panose="020B0600070205080204" pitchFamily="34" charset="-128"/>
              </a:rPr>
              <a:t/>
            </a:r>
            <a:br>
              <a:rPr lang="pt-BR" altLang="pt-BR" sz="5400" b="1" dirty="0">
                <a:ea typeface="MS PGothic" panose="020B0600070205080204" pitchFamily="34" charset="-128"/>
              </a:rPr>
            </a:br>
            <a:endParaRPr lang="pt-BR" sz="5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5" y="1300755"/>
            <a:ext cx="581025" cy="2246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/>
          </p:cNvPr>
          <p:cNvSpPr txBox="1"/>
          <p:nvPr/>
        </p:nvSpPr>
        <p:spPr>
          <a:xfrm>
            <a:off x="7623270" y="1300755"/>
            <a:ext cx="4146550" cy="22463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Cidade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Perímetro Urbano - Distritos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Assentamentos e loteamento Rural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Perímetro Urbano – Sede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Terras Indígenas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</a:rPr>
              <a:t>Perímetro do Município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45320"/>
              </p:ext>
            </p:extLst>
          </p:nvPr>
        </p:nvGraphicFramePr>
        <p:xfrm>
          <a:off x="7042245" y="3789364"/>
          <a:ext cx="4727575" cy="247495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72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7495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Área Total :              9.439,29Km² =   100%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Área Explorável :    6.421,26Km² = 68,03%               Terras Indígenas:   2.780,10 Km² = 29,45%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Perímetro Urbano:     201,06Km² =   2,13%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Assent/</a:t>
                      </a:r>
                      <a:r>
                        <a:rPr kumimoji="0" lang="pt-BR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loteam</a:t>
                      </a: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rural:  31,43 Km² =   0,33%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Distritos:                         5,24 Km² =  0,06%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6" marR="91456" marT="45716" marB="45716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84" y="487162"/>
            <a:ext cx="47244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625" y="188949"/>
            <a:ext cx="3915569" cy="914364"/>
          </a:xfrm>
        </p:spPr>
        <p:txBody>
          <a:bodyPr>
            <a:normAutofit/>
          </a:bodyPr>
          <a:lstStyle/>
          <a:p>
            <a:r>
              <a:rPr lang="pt-BR" sz="2800" dirty="0"/>
              <a:t>IMÓVEIS RURAIS</a:t>
            </a:r>
            <a:br>
              <a:rPr lang="pt-BR" sz="2800" dirty="0"/>
            </a:br>
            <a:r>
              <a:rPr lang="pt-BR" sz="2800" dirty="0"/>
              <a:t>GEORREFERENCIADOS</a:t>
            </a:r>
          </a:p>
        </p:txBody>
      </p:sp>
      <p:pic>
        <p:nvPicPr>
          <p:cNvPr id="5" name="Picture 3">
            <a:extLst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422" y="1517933"/>
            <a:ext cx="2965450" cy="4414837"/>
          </a:xfrm>
          <a:prstGeom prst="rect">
            <a:avLst/>
          </a:prstGeom>
          <a:noFill/>
          <a:ln w="5715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/>
          </p:cNvPr>
          <p:cNvSpPr txBox="1"/>
          <p:nvPr/>
        </p:nvSpPr>
        <p:spPr>
          <a:xfrm>
            <a:off x="5675313" y="354013"/>
            <a:ext cx="6410325" cy="3693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MATRÍCULAS ATIVAS NO SERVIÇO DE REGISTRO DE IMÓVEIS</a:t>
            </a:r>
          </a:p>
        </p:txBody>
      </p:sp>
      <p:sp>
        <p:nvSpPr>
          <p:cNvPr id="7" name="CaixaDeTexto 6">
            <a:extLst/>
          </p:cNvPr>
          <p:cNvSpPr txBox="1"/>
          <p:nvPr/>
        </p:nvSpPr>
        <p:spPr>
          <a:xfrm>
            <a:off x="5697538" y="1103313"/>
            <a:ext cx="63881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CERTIFICAÇÕES DE GEORREFERENCIAMENTOS AVERBADOS - </a:t>
            </a:r>
            <a:r>
              <a:rPr lang="pt-B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415.113,5922ha</a:t>
            </a:r>
            <a:endParaRPr lang="pt-BR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ixaDeTexto 7">
            <a:extLst/>
          </p:cNvPr>
          <p:cNvSpPr txBox="1"/>
          <p:nvPr/>
        </p:nvSpPr>
        <p:spPr>
          <a:xfrm>
            <a:off x="5694363" y="3854450"/>
            <a:ext cx="6380162" cy="3698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AVERBAÇÕES DE CONSTRUÇÕES CIVIS</a:t>
            </a:r>
          </a:p>
        </p:txBody>
      </p:sp>
      <p:sp>
        <p:nvSpPr>
          <p:cNvPr id="9" name="CaixaDeTexto 8">
            <a:extLst/>
          </p:cNvPr>
          <p:cNvSpPr txBox="1"/>
          <p:nvPr/>
        </p:nvSpPr>
        <p:spPr>
          <a:xfrm>
            <a:off x="5686425" y="4459288"/>
            <a:ext cx="6388100" cy="4000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ÁREA INDÍGENA - </a:t>
            </a:r>
            <a:r>
              <a:rPr lang="pt-BR" sz="1400" b="1" dirty="0">
                <a:solidFill>
                  <a:srgbClr val="FF0000"/>
                </a:solidFill>
                <a:latin typeface="+mj-lt"/>
              </a:rPr>
              <a:t>278.600,4100ha</a:t>
            </a:r>
          </a:p>
        </p:txBody>
      </p:sp>
      <p:sp>
        <p:nvSpPr>
          <p:cNvPr id="10" name="CaixaDeTexto 9">
            <a:extLst/>
          </p:cNvPr>
          <p:cNvSpPr txBox="1"/>
          <p:nvPr/>
        </p:nvSpPr>
        <p:spPr>
          <a:xfrm>
            <a:off x="5688013" y="5024438"/>
            <a:ext cx="6388100" cy="4000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</a:rPr>
              <a:t>ÁREA ARRECADADA PELO INTERMAT</a:t>
            </a:r>
          </a:p>
        </p:txBody>
      </p:sp>
      <p:sp>
        <p:nvSpPr>
          <p:cNvPr id="11" name="CaixaDeTexto 10">
            <a:extLst/>
          </p:cNvPr>
          <p:cNvSpPr txBox="1"/>
          <p:nvPr/>
        </p:nvSpPr>
        <p:spPr>
          <a:xfrm>
            <a:off x="5697538" y="5526088"/>
            <a:ext cx="6388100" cy="92392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TÍTULOS DESLOCADOS - REGULARIZADOS MEDIANTE AVERBAÇÃO DE GEORREFERENCIAMENTO  NAS RESPECTIVAS MATRÍCULAS -   </a:t>
            </a:r>
            <a:r>
              <a:rPr lang="pt-B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*PROV. 040/16 CGJ MT</a:t>
            </a:r>
          </a:p>
        </p:txBody>
      </p:sp>
      <p:sp>
        <p:nvSpPr>
          <p:cNvPr id="12" name="CaixaDeTexto 11">
            <a:extLst/>
          </p:cNvPr>
          <p:cNvSpPr txBox="1"/>
          <p:nvPr/>
        </p:nvSpPr>
        <p:spPr>
          <a:xfrm>
            <a:off x="5675313" y="3238500"/>
            <a:ext cx="6399212" cy="3683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ÁREAS IDENTIFICADAS DE POSSE - </a:t>
            </a:r>
            <a:r>
              <a:rPr lang="pt-B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7.275,1294ha</a:t>
            </a:r>
          </a:p>
        </p:txBody>
      </p:sp>
      <p:sp>
        <p:nvSpPr>
          <p:cNvPr id="13" name="CaixaDeTexto 12">
            <a:extLst/>
          </p:cNvPr>
          <p:cNvSpPr txBox="1"/>
          <p:nvPr/>
        </p:nvSpPr>
        <p:spPr>
          <a:xfrm>
            <a:off x="5694363" y="2667000"/>
            <a:ext cx="6380162" cy="3698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ÁREAS NÃO CERTIFICADAS -</a:t>
            </a:r>
            <a:r>
              <a:rPr lang="pt-B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76.881,8805 ha</a:t>
            </a: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</a:p>
        </p:txBody>
      </p:sp>
      <p:sp>
        <p:nvSpPr>
          <p:cNvPr id="14" name="CaixaDeTexto 13">
            <a:extLst/>
          </p:cNvPr>
          <p:cNvSpPr txBox="1"/>
          <p:nvPr/>
        </p:nvSpPr>
        <p:spPr>
          <a:xfrm>
            <a:off x="5694363" y="2002066"/>
            <a:ext cx="6399212" cy="3693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  <a:r>
              <a:rPr lang="pt-B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ÁREAS CERTIFICADAS SEM AVERBAÇÃO - </a:t>
            </a:r>
            <a:r>
              <a:rPr lang="pt-BR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166.928,0120ha</a:t>
            </a:r>
          </a:p>
        </p:txBody>
      </p:sp>
      <p:sp>
        <p:nvSpPr>
          <p:cNvPr id="15" name="Pentágono 14">
            <a:extLst/>
          </p:cNvPr>
          <p:cNvSpPr/>
          <p:nvPr/>
        </p:nvSpPr>
        <p:spPr>
          <a:xfrm>
            <a:off x="4618831" y="338654"/>
            <a:ext cx="1049338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692</a:t>
            </a:r>
          </a:p>
        </p:txBody>
      </p:sp>
      <p:sp>
        <p:nvSpPr>
          <p:cNvPr id="16" name="Pentágono 15">
            <a:extLst/>
          </p:cNvPr>
          <p:cNvSpPr/>
          <p:nvPr/>
        </p:nvSpPr>
        <p:spPr>
          <a:xfrm>
            <a:off x="4055269" y="1199781"/>
            <a:ext cx="1612900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434 -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(62%)</a:t>
            </a:r>
          </a:p>
        </p:txBody>
      </p:sp>
      <p:sp>
        <p:nvSpPr>
          <p:cNvPr id="17" name="Pentágono 16">
            <a:extLst/>
          </p:cNvPr>
          <p:cNvSpPr/>
          <p:nvPr/>
        </p:nvSpPr>
        <p:spPr>
          <a:xfrm>
            <a:off x="4618831" y="3828398"/>
            <a:ext cx="1049338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09</a:t>
            </a:r>
          </a:p>
        </p:txBody>
      </p:sp>
      <p:sp>
        <p:nvSpPr>
          <p:cNvPr id="18" name="Pentágono 17">
            <a:extLst/>
          </p:cNvPr>
          <p:cNvSpPr/>
          <p:nvPr/>
        </p:nvSpPr>
        <p:spPr>
          <a:xfrm>
            <a:off x="4617244" y="4452286"/>
            <a:ext cx="1050925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9" name="Pentágono 18">
            <a:extLst/>
          </p:cNvPr>
          <p:cNvSpPr/>
          <p:nvPr/>
        </p:nvSpPr>
        <p:spPr>
          <a:xfrm>
            <a:off x="4618831" y="5019023"/>
            <a:ext cx="1049338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20" name="Pentágono 19">
            <a:extLst/>
          </p:cNvPr>
          <p:cNvSpPr/>
          <p:nvPr/>
        </p:nvSpPr>
        <p:spPr>
          <a:xfrm>
            <a:off x="4617244" y="5758798"/>
            <a:ext cx="1050925" cy="400050"/>
          </a:xfrm>
          <a:prstGeom prst="homePlate">
            <a:avLst>
              <a:gd name="adj" fmla="val 5243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sp>
        <p:nvSpPr>
          <p:cNvPr id="21" name="Pentágono 20">
            <a:extLst/>
          </p:cNvPr>
          <p:cNvSpPr/>
          <p:nvPr/>
        </p:nvSpPr>
        <p:spPr>
          <a:xfrm>
            <a:off x="4601369" y="3241023"/>
            <a:ext cx="1066800" cy="369888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18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(1%)</a:t>
            </a:r>
          </a:p>
        </p:txBody>
      </p:sp>
      <p:sp>
        <p:nvSpPr>
          <p:cNvPr id="22" name="Pentágono 21">
            <a:extLst/>
          </p:cNvPr>
          <p:cNvSpPr/>
          <p:nvPr/>
        </p:nvSpPr>
        <p:spPr>
          <a:xfrm>
            <a:off x="4048919" y="2672698"/>
            <a:ext cx="1619250" cy="369888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106 -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(12%)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3" name="Pentágono 22">
            <a:extLst/>
          </p:cNvPr>
          <p:cNvSpPr/>
          <p:nvPr/>
        </p:nvSpPr>
        <p:spPr>
          <a:xfrm>
            <a:off x="4053682" y="1986898"/>
            <a:ext cx="1614487" cy="400050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151 -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(25%)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35422" y="6247724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latin typeface="+mj-lt"/>
                <a:cs typeface="Aharoni" pitchFamily="2" charset="-79"/>
              </a:rPr>
              <a:t>Dados de 05/12/18</a:t>
            </a:r>
          </a:p>
        </p:txBody>
      </p:sp>
      <p:sp>
        <p:nvSpPr>
          <p:cNvPr id="25" name="CaixaDeTexto 1"/>
          <p:cNvSpPr txBox="1">
            <a:spLocks noChangeArrowheads="1"/>
          </p:cNvSpPr>
          <p:nvPr/>
        </p:nvSpPr>
        <p:spPr bwMode="auto">
          <a:xfrm>
            <a:off x="9166225" y="6478944"/>
            <a:ext cx="2908300" cy="27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200" b="1" dirty="0">
                <a:solidFill>
                  <a:schemeClr val="bg1"/>
                </a:solidFill>
                <a:latin typeface="+mj-lt"/>
              </a:rPr>
              <a:t>*subseção IV, Art. 1.659 ao Art. 1.669.</a:t>
            </a:r>
          </a:p>
        </p:txBody>
      </p:sp>
    </p:spTree>
    <p:extLst>
      <p:ext uri="{BB962C8B-B14F-4D97-AF65-F5344CB8AC3E}">
        <p14:creationId xmlns:p14="http://schemas.microsoft.com/office/powerpoint/2010/main" val="21658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050" y="2390775"/>
            <a:ext cx="7820025" cy="2197100"/>
          </a:xfrm>
        </p:spPr>
        <p:txBody>
          <a:bodyPr rtlCol="0">
            <a:normAutofit fontScale="92500" lnSpcReduction="20000"/>
          </a:bodyPr>
          <a:lstStyle/>
          <a:p>
            <a:pPr algn="ctr" eaLnBrk="1" hangingPunct="1">
              <a:defRPr/>
            </a:pPr>
            <a:endParaRPr lang="pt-BR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endParaRPr lang="pt-BR" b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josearimateiabarbosa@gmail.com</a:t>
            </a:r>
          </a:p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pt-BR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3"/>
              </a:rPr>
              <a:t>http://cartorioruibarbosa.com.br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  <a:hlinkClick r:id="rId3"/>
              </a:rPr>
              <a:t>/</a:t>
            </a:r>
            <a:endParaRPr lang="pt-BR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065-33823440 / 984682320</a:t>
            </a:r>
            <a:endParaRPr lang="pt-BR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423593" y="1245394"/>
            <a:ext cx="8208912" cy="1224136"/>
            <a:chOff x="599519" y="1323989"/>
            <a:chExt cx="7531651" cy="1481497"/>
          </a:xfrm>
          <a:scene3d>
            <a:camera prst="orthographicFront"/>
            <a:lightRig rig="flat" dir="t"/>
          </a:scene3d>
        </p:grpSpPr>
        <p:sp>
          <p:nvSpPr>
            <p:cNvPr id="9" name="Retângulo de cantos arredondados 8"/>
            <p:cNvSpPr/>
            <p:nvPr/>
          </p:nvSpPr>
          <p:spPr>
            <a:xfrm>
              <a:off x="706410" y="1323989"/>
              <a:ext cx="7424760" cy="148149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599519" y="1453486"/>
              <a:ext cx="7202966" cy="1352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2919" tIns="0" rIns="262919" bIns="0" spcCol="1270" anchor="ctr"/>
            <a:lstStyle/>
            <a:p>
              <a:pPr>
                <a:defRPr/>
              </a:pPr>
              <a:r>
                <a:rPr lang="pt-BR" b="1" dirty="0"/>
                <a:t>           </a:t>
              </a:r>
            </a:p>
            <a:p>
              <a:pPr algn="ctr">
                <a:defRPr/>
              </a:pPr>
              <a:r>
                <a:rPr lang="pt-BR" sz="2400" b="1" dirty="0"/>
                <a:t>      </a:t>
              </a:r>
              <a:r>
                <a:rPr lang="pt-BR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MUITO OBRIGADO ! !</a:t>
              </a:r>
            </a:p>
            <a:p>
              <a:pPr>
                <a:defRPr/>
              </a:pPr>
              <a:endParaRPr lang="pt-BR" sz="2000" b="1" dirty="0"/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b="1" i="1" dirty="0"/>
                <a:t>             </a:t>
              </a:r>
              <a:endParaRPr lang="pt-BR" sz="1600" dirty="0"/>
            </a:p>
          </p:txBody>
        </p:sp>
      </p:grp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84" y="5733256"/>
            <a:ext cx="4333875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7"/>
          <p:cNvSpPr>
            <a:spLocks noGrp="1" noChangeArrowheads="1"/>
          </p:cNvSpPr>
          <p:nvPr>
            <p:ph idx="1"/>
          </p:nvPr>
        </p:nvSpPr>
        <p:spPr>
          <a:xfrm>
            <a:off x="898215" y="3125108"/>
            <a:ext cx="7470775" cy="54070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2700" b="1" dirty="0" smtClean="0">
                <a:solidFill>
                  <a:schemeClr val="tx1"/>
                </a:solidFill>
              </a:rPr>
              <a:t>   </a:t>
            </a:r>
            <a:r>
              <a:rPr lang="pt-BR" altLang="pt-BR" sz="1800" b="1" dirty="0" smtClean="0">
                <a:solidFill>
                  <a:schemeClr val="tx1"/>
                </a:solidFill>
              </a:rPr>
              <a:t>Rua Roberto Carlos Brólio, n°432, NE- Bairro Nossa Senhora Aparecida – CEP 78.360-000.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</a:rPr>
              <a:t>	</a:t>
            </a:r>
            <a:r>
              <a:rPr lang="pt-BR" alt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COMARCA DE CAMPO NOVO DO PARECIS – MT</a:t>
            </a:r>
            <a:r>
              <a:rPr lang="pt-BR" altLang="pt-BR" sz="1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BR" altLang="pt-BR" sz="1800" b="1" dirty="0" smtClean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pt-BR" altLang="pt-BR" sz="1800" b="1" dirty="0" smtClean="0">
                <a:solidFill>
                  <a:schemeClr val="tx1"/>
                </a:solidFill>
              </a:rPr>
              <a:t>Fone: (65) 3382-4316 e 3382-4317</a:t>
            </a:r>
          </a:p>
          <a:p>
            <a:pPr algn="just" eaLnBrk="1" hangingPunct="1">
              <a:defRPr/>
            </a:pPr>
            <a:r>
              <a:rPr lang="pt-BR" altLang="pt-BR" sz="1800" b="1" dirty="0" smtClean="0">
                <a:solidFill>
                  <a:schemeClr val="tx1"/>
                </a:solidFill>
              </a:rPr>
              <a:t>Site: cartorioruibarbosa.com.br</a:t>
            </a:r>
          </a:p>
          <a:p>
            <a:pPr algn="just" eaLnBrk="1" hangingPunct="1">
              <a:defRPr/>
            </a:pPr>
            <a:r>
              <a:rPr lang="pt-BR" altLang="pt-BR" sz="1800" b="1" dirty="0" smtClean="0">
                <a:solidFill>
                  <a:schemeClr val="tx1"/>
                </a:solidFill>
              </a:rPr>
              <a:t>E-mail: crb.cnp@gmail.com</a:t>
            </a:r>
          </a:p>
        </p:txBody>
      </p:sp>
      <p:pic>
        <p:nvPicPr>
          <p:cNvPr id="44036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549775"/>
            <a:ext cx="3413125" cy="227488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7" y="45244"/>
            <a:ext cx="3271837" cy="230346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3626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E6E058E-13C0-4B0A-BBD3-3A76F4F0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MARCO LEGAL: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CBA0B82-0DF7-4742-BEB7-F3B3A22FB296}"/>
              </a:ext>
            </a:extLst>
          </p:cNvPr>
          <p:cNvSpPr/>
          <p:nvPr/>
        </p:nvSpPr>
        <p:spPr>
          <a:xfrm>
            <a:off x="6312408" y="5458480"/>
            <a:ext cx="466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+mj-lt"/>
                <a:cs typeface="Times New Roman" panose="02020603050405020304" pitchFamily="18" charset="0"/>
              </a:rPr>
              <a:t>FONTE: LEI COMPLEMENTAR 566, DE 20 DE MAIO DE 2015</a:t>
            </a:r>
            <a:br>
              <a:rPr lang="pt-BR" sz="1400" b="1" dirty="0">
                <a:latin typeface="+mj-lt"/>
                <a:cs typeface="Times New Roman" panose="02020603050405020304" pitchFamily="18" charset="0"/>
              </a:rPr>
            </a:br>
            <a:r>
              <a:rPr lang="pt-BR" sz="1400" b="1" dirty="0">
                <a:latin typeface="+mj-lt"/>
                <a:cs typeface="Times New Roman" panose="02020603050405020304" pitchFamily="18" charset="0"/>
              </a:rPr>
              <a:t>             DECRETO Nº1486, DE 10 DE MAIO DE 2018</a:t>
            </a:r>
            <a:endParaRPr lang="pt-BR" sz="1400" b="1" dirty="0">
              <a:latin typeface="+mj-lt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F80CD5A3-0794-476D-9D75-27F0B77A2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 INTERMAT foi criado pela Lei 3.681 de 01 de dezembro de 1975;</a:t>
            </a:r>
          </a:p>
          <a:p>
            <a:r>
              <a:rPr lang="pt-BR" sz="3600" dirty="0"/>
              <a:t>O Instituto é uma autarquia de direito público e está vinculado a Casa Civil.</a:t>
            </a:r>
          </a:p>
        </p:txBody>
      </p:sp>
    </p:spTree>
    <p:extLst>
      <p:ext uri="{BB962C8B-B14F-4D97-AF65-F5344CB8AC3E}">
        <p14:creationId xmlns:p14="http://schemas.microsoft.com/office/powerpoint/2010/main" val="17635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01B4E92-9F89-474A-9B6D-065C3028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ATRIBUIÇÕES: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B26A845-6449-42C1-BBFA-5CB550BB5AC1}"/>
              </a:ext>
            </a:extLst>
          </p:cNvPr>
          <p:cNvSpPr/>
          <p:nvPr/>
        </p:nvSpPr>
        <p:spPr>
          <a:xfrm>
            <a:off x="1481328" y="1428750"/>
            <a:ext cx="993952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De acordo com a LEI de sua criação tem as seguintes competências: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executar a política fundiária do Estado de Mato Grosso;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zelar pelo Patrimônio Fundiário; 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proceder o cadastramento e discriminação de áreas objetivando a obtenção de recursos fundiários e ordenamento da situação de ocupação e de domínio das terras do Estado;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promover o reconhecimento e delimitação de todas as áreas dos conflitos agrários e, identificando as famílias nelas envolvidas;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adotar medidas que visam a extinção dos focos de tensão no meio rural;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sz="2000" dirty="0"/>
              <a:t>assegurar a legitimação e titulação da posse doa pequenos produtores e trabalhadores rurais no Estado;   </a:t>
            </a:r>
          </a:p>
        </p:txBody>
      </p:sp>
    </p:spTree>
    <p:extLst>
      <p:ext uri="{BB962C8B-B14F-4D97-AF65-F5344CB8AC3E}">
        <p14:creationId xmlns:p14="http://schemas.microsoft.com/office/powerpoint/2010/main" val="6882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B9C38E-2382-4AD2-959F-D95A507D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ATRIBUIÇÕES(cont.):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9012" y="1428750"/>
            <a:ext cx="9866376" cy="4992624"/>
          </a:xfrm>
        </p:spPr>
        <p:txBody>
          <a:bodyPr>
            <a:noAutofit/>
          </a:bodyPr>
          <a:lstStyle/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  <a:tabLst>
                <a:tab pos="539750" algn="l"/>
              </a:tabLst>
            </a:pPr>
            <a:r>
              <a:rPr lang="pt-BR" dirty="0">
                <a:solidFill>
                  <a:schemeClr val="tx1"/>
                </a:solidFill>
              </a:rPr>
              <a:t>proceder o cadastramento, seleção, assentamento e colonização bem como facilitar o acesso dos pequenos produtores e trabalhadores rurais nas terras destinadas para esse fim;</a:t>
            </a:r>
          </a:p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</a:pPr>
            <a:r>
              <a:rPr lang="pt-BR" dirty="0">
                <a:solidFill>
                  <a:schemeClr val="tx1"/>
                </a:solidFill>
              </a:rPr>
              <a:t>assegurar a tramitação processual de requerimentos de regularização de áreas dentro da jurisdição estadual, sua Licitação e até a titulação definitiva;</a:t>
            </a:r>
          </a:p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</a:pPr>
            <a:r>
              <a:rPr lang="pt-BR" dirty="0">
                <a:solidFill>
                  <a:schemeClr val="tx1"/>
                </a:solidFill>
              </a:rPr>
              <a:t>promover a articulação e integração das ações fundiárias do Estado, com órgãos Federais, Estaduais e Municipais;</a:t>
            </a:r>
          </a:p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</a:pPr>
            <a:r>
              <a:rPr lang="pt-BR" dirty="0">
                <a:solidFill>
                  <a:schemeClr val="tx1"/>
                </a:solidFill>
              </a:rPr>
              <a:t>promover o uso racional das terras com aptidões para uma agricultura sustentável, atual monte ociosos e/ou subutilizadas, garantindo através de política agraria a redistribuição da propriedade e uso dessas terras em favor dos pequenos produtores e trabalhadores rurais sem-terra;</a:t>
            </a:r>
          </a:p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</a:pPr>
            <a:r>
              <a:rPr lang="pt-BR" dirty="0">
                <a:solidFill>
                  <a:schemeClr val="tx1"/>
                </a:solidFill>
              </a:rPr>
              <a:t>contribuir com a política de preservação e conservação dos ecossistemas florestais frágeis, buscando desta forma uma inter-relação homem-terra-ecologia.</a:t>
            </a:r>
          </a:p>
          <a:p>
            <a:pPr marL="357188" indent="-357188" algn="just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7"/>
            </a:pPr>
            <a:r>
              <a:rPr lang="pt-BR" dirty="0">
                <a:solidFill>
                  <a:schemeClr val="tx1"/>
                </a:solidFill>
              </a:rPr>
              <a:t>prestação de serviços.			</a:t>
            </a:r>
          </a:p>
        </p:txBody>
      </p:sp>
    </p:spTree>
    <p:extLst>
      <p:ext uri="{BB962C8B-B14F-4D97-AF65-F5344CB8AC3E}">
        <p14:creationId xmlns:p14="http://schemas.microsoft.com/office/powerpoint/2010/main" val="3907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4E97176C-E736-4361-BD17-2A56B7D6FDF8}"/>
              </a:ext>
            </a:extLst>
          </p:cNvPr>
          <p:cNvGrpSpPr/>
          <p:nvPr/>
        </p:nvGrpSpPr>
        <p:grpSpPr>
          <a:xfrm>
            <a:off x="1219200" y="1271016"/>
            <a:ext cx="10872216" cy="5596128"/>
            <a:chOff x="460043" y="715061"/>
            <a:chExt cx="11731957" cy="6142939"/>
          </a:xfrm>
        </p:grpSpPr>
        <p:sp>
          <p:nvSpPr>
            <p:cNvPr id="5" name="Fluxograma: Processo alternativo 4"/>
            <p:cNvSpPr/>
            <p:nvPr/>
          </p:nvSpPr>
          <p:spPr>
            <a:xfrm>
              <a:off x="1393210" y="928084"/>
              <a:ext cx="1899312" cy="40714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CONSELHO DELIBERATIVO</a:t>
              </a:r>
            </a:p>
          </p:txBody>
        </p:sp>
        <p:sp>
          <p:nvSpPr>
            <p:cNvPr id="8" name="Fluxograma: Processo alternativo 7"/>
            <p:cNvSpPr/>
            <p:nvPr/>
          </p:nvSpPr>
          <p:spPr>
            <a:xfrm>
              <a:off x="2910385" y="1589419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/>
                <a:t>NUCLEO DE GESTÃO ESTRATÉGICA PARA RESULTADOS – NGER </a:t>
              </a:r>
            </a:p>
          </p:txBody>
        </p:sp>
        <p:sp>
          <p:nvSpPr>
            <p:cNvPr id="9" name="Fluxograma: Processo alternativo 8"/>
            <p:cNvSpPr/>
            <p:nvPr/>
          </p:nvSpPr>
          <p:spPr>
            <a:xfrm>
              <a:off x="4998493" y="715061"/>
              <a:ext cx="2304196" cy="822146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PRESIDÊNCIA DO INSTITTO DE TERRAS DO ESTADO DE MATO GROSSO</a:t>
              </a:r>
            </a:p>
          </p:txBody>
        </p:sp>
        <p:sp>
          <p:nvSpPr>
            <p:cNvPr id="10" name="Fluxograma: Processo alternativo 9"/>
            <p:cNvSpPr/>
            <p:nvPr/>
          </p:nvSpPr>
          <p:spPr>
            <a:xfrm>
              <a:off x="2910385" y="2788146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OUVIDORIA SETORIAL</a:t>
              </a:r>
            </a:p>
          </p:txBody>
        </p:sp>
        <p:sp>
          <p:nvSpPr>
            <p:cNvPr id="11" name="Fluxograma: Processo alternativo 10"/>
            <p:cNvSpPr/>
            <p:nvPr/>
          </p:nvSpPr>
          <p:spPr>
            <a:xfrm>
              <a:off x="2885503" y="2177767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UNIDADE SETORIAL DE CONTROLE INTERNO – UNISECI </a:t>
              </a:r>
            </a:p>
          </p:txBody>
        </p:sp>
        <p:sp>
          <p:nvSpPr>
            <p:cNvPr id="12" name="Fluxograma: Processo alternativo 11"/>
            <p:cNvSpPr/>
            <p:nvPr/>
          </p:nvSpPr>
          <p:spPr>
            <a:xfrm>
              <a:off x="7297004" y="1575497"/>
              <a:ext cx="1893052" cy="316150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GABINETE DE DIREÇÃO</a:t>
              </a:r>
            </a:p>
          </p:txBody>
        </p:sp>
        <p:sp>
          <p:nvSpPr>
            <p:cNvPr id="13" name="Fluxograma: Processo alternativo 12"/>
            <p:cNvSpPr/>
            <p:nvPr/>
          </p:nvSpPr>
          <p:spPr>
            <a:xfrm>
              <a:off x="7304394" y="1967792"/>
              <a:ext cx="1885662" cy="491143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UNIDADE DE ASSESSORIA </a:t>
              </a:r>
            </a:p>
          </p:txBody>
        </p:sp>
        <p:sp>
          <p:nvSpPr>
            <p:cNvPr id="14" name="Fluxograma: Processo alternativo 13"/>
            <p:cNvSpPr/>
            <p:nvPr/>
          </p:nvSpPr>
          <p:spPr>
            <a:xfrm>
              <a:off x="7304394" y="2695200"/>
              <a:ext cx="1885662" cy="338332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50" dirty="0"/>
                <a:t>UNIDADE JURIDICA </a:t>
              </a:r>
            </a:p>
          </p:txBody>
        </p:sp>
        <p:sp>
          <p:nvSpPr>
            <p:cNvPr id="15" name="Fluxograma: Processo alternativo 14"/>
            <p:cNvSpPr/>
            <p:nvPr/>
          </p:nvSpPr>
          <p:spPr>
            <a:xfrm>
              <a:off x="460043" y="3563355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DIRETORIA DE REGULARIZAÇÃO FUNDIÁRIA URBANA </a:t>
              </a:r>
            </a:p>
          </p:txBody>
        </p:sp>
        <p:sp>
          <p:nvSpPr>
            <p:cNvPr id="16" name="Fluxograma: Processo alternativo 15"/>
            <p:cNvSpPr/>
            <p:nvPr/>
          </p:nvSpPr>
          <p:spPr>
            <a:xfrm>
              <a:off x="3300196" y="3575569"/>
              <a:ext cx="2088108" cy="531378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DIRETORIA AGRÁRIA E REGULARIZAÇÃO FUNDIÁRIA RUAL</a:t>
              </a:r>
            </a:p>
          </p:txBody>
        </p:sp>
        <p:sp>
          <p:nvSpPr>
            <p:cNvPr id="17" name="Fluxograma: Processo alternativo 16"/>
            <p:cNvSpPr/>
            <p:nvPr/>
          </p:nvSpPr>
          <p:spPr>
            <a:xfrm>
              <a:off x="6068844" y="3563201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DIRETORIA TÉCNICA FUNDIÁRIA </a:t>
              </a:r>
            </a:p>
          </p:txBody>
        </p:sp>
        <p:sp>
          <p:nvSpPr>
            <p:cNvPr id="18" name="Fluxograma: Processo alternativo 17"/>
            <p:cNvSpPr/>
            <p:nvPr/>
          </p:nvSpPr>
          <p:spPr>
            <a:xfrm>
              <a:off x="9119543" y="3578294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DIRETORIA DE ADMINISTRAÇÃO SISTEMICA </a:t>
              </a:r>
            </a:p>
          </p:txBody>
        </p:sp>
        <p:sp>
          <p:nvSpPr>
            <p:cNvPr id="19" name="Fluxograma: Processo alternativo 18"/>
            <p:cNvSpPr/>
            <p:nvPr/>
          </p:nvSpPr>
          <p:spPr>
            <a:xfrm>
              <a:off x="460043" y="4185441"/>
              <a:ext cx="2088108" cy="5186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/>
                <a:t>COORDENADORIA DE REGULARIZAÇÃO FUNDIÁRIA E URBANA </a:t>
              </a:r>
            </a:p>
          </p:txBody>
        </p:sp>
        <p:sp>
          <p:nvSpPr>
            <p:cNvPr id="20" name="Fluxograma: Processo alternativo 19"/>
            <p:cNvSpPr/>
            <p:nvPr/>
          </p:nvSpPr>
          <p:spPr>
            <a:xfrm>
              <a:off x="3524249" y="4317938"/>
              <a:ext cx="1657066" cy="908313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/>
                <a:t>COORDENADORIA AGRÁRIA, RURAL E ASSENTAMENTOS </a:t>
              </a:r>
            </a:p>
          </p:txBody>
        </p:sp>
        <p:sp>
          <p:nvSpPr>
            <p:cNvPr id="21" name="Fluxograma: Processo alternativo 20"/>
            <p:cNvSpPr/>
            <p:nvPr/>
          </p:nvSpPr>
          <p:spPr>
            <a:xfrm>
              <a:off x="5836194" y="4160295"/>
              <a:ext cx="1225462" cy="801416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COORDENADO- RIA DE GESTÃO DE PROCESSOS E ACERVOS FUNDIÁRIOS</a:t>
              </a:r>
            </a:p>
          </p:txBody>
        </p:sp>
        <p:sp>
          <p:nvSpPr>
            <p:cNvPr id="22" name="Fluxograma: Processo alternativo 21"/>
            <p:cNvSpPr/>
            <p:nvPr/>
          </p:nvSpPr>
          <p:spPr>
            <a:xfrm>
              <a:off x="7223214" y="4185441"/>
              <a:ext cx="1105468" cy="790813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50" dirty="0"/>
                <a:t>COORDENA-DORIA TÉCNICA FUNDIÁRIA</a:t>
              </a:r>
            </a:p>
          </p:txBody>
        </p:sp>
        <p:sp>
          <p:nvSpPr>
            <p:cNvPr id="23" name="Fluxograma: Processo alternativo 22"/>
            <p:cNvSpPr/>
            <p:nvPr/>
          </p:nvSpPr>
          <p:spPr>
            <a:xfrm>
              <a:off x="8787386" y="4161303"/>
              <a:ext cx="1376211" cy="791951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COORDENADORIA DE SUPORTE E DE TECNOLOGIA DA INFORMAÇÃO</a:t>
              </a:r>
            </a:p>
          </p:txBody>
        </p:sp>
        <p:sp>
          <p:nvSpPr>
            <p:cNvPr id="24" name="Fluxograma: Processo alternativo 23"/>
            <p:cNvSpPr/>
            <p:nvPr/>
          </p:nvSpPr>
          <p:spPr>
            <a:xfrm>
              <a:off x="10349699" y="4185441"/>
              <a:ext cx="1480505" cy="72351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/>
                <a:t>COORDENADORIA TÉCNICA ADMINISTRATIVA</a:t>
              </a:r>
            </a:p>
          </p:txBody>
        </p:sp>
        <p:sp>
          <p:nvSpPr>
            <p:cNvPr id="25" name="Fluxograma: Processo alternativo 24"/>
            <p:cNvSpPr/>
            <p:nvPr/>
          </p:nvSpPr>
          <p:spPr>
            <a:xfrm>
              <a:off x="1583851" y="4924504"/>
              <a:ext cx="1357958" cy="850992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GERÊNCIA DE PROJETOS URBANISTICOS E CADASTRO FUNDIÁRIO</a:t>
              </a:r>
            </a:p>
          </p:txBody>
        </p:sp>
        <p:sp>
          <p:nvSpPr>
            <p:cNvPr id="26" name="Fluxograma: Processo alternativo 25"/>
            <p:cNvSpPr/>
            <p:nvPr/>
          </p:nvSpPr>
          <p:spPr>
            <a:xfrm>
              <a:off x="1609222" y="5858286"/>
              <a:ext cx="1357957" cy="903612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50" dirty="0"/>
                <a:t>GERÊNCIA DE MOBILIZAÇÃO E CADASTRAMENTO FÍSICO SOCIAL</a:t>
              </a:r>
            </a:p>
          </p:txBody>
        </p:sp>
        <p:sp>
          <p:nvSpPr>
            <p:cNvPr id="27" name="Fluxograma: Processo alternativo 26"/>
            <p:cNvSpPr/>
            <p:nvPr/>
          </p:nvSpPr>
          <p:spPr>
            <a:xfrm>
              <a:off x="5162955" y="5162882"/>
              <a:ext cx="1156655" cy="848724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 DE TRABALHO TÉCNICO E PROJETOS DE ASSENTAMENTOS </a:t>
              </a:r>
            </a:p>
          </p:txBody>
        </p:sp>
        <p:sp>
          <p:nvSpPr>
            <p:cNvPr id="28" name="Fluxograma: Processo alternativo 27"/>
            <p:cNvSpPr/>
            <p:nvPr/>
          </p:nvSpPr>
          <p:spPr>
            <a:xfrm>
              <a:off x="5167504" y="6071195"/>
              <a:ext cx="1152106" cy="786805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GERÊNCIA DE TITULAÇÃO E CERTIFICAÇÃO FUNDIÁRIA </a:t>
              </a:r>
            </a:p>
          </p:txBody>
        </p:sp>
        <p:sp>
          <p:nvSpPr>
            <p:cNvPr id="29" name="Fluxograma: Processo alternativo 28"/>
            <p:cNvSpPr/>
            <p:nvPr/>
          </p:nvSpPr>
          <p:spPr>
            <a:xfrm>
              <a:off x="7867649" y="5015951"/>
              <a:ext cx="1845572" cy="77326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900" dirty="0"/>
                <a:t>GERÊNCIA DE TRABALHO TÉCNICO E PROJETOS DE ASSENTAMENTO E GEORREFERECIAMENTO</a:t>
              </a:r>
            </a:p>
          </p:txBody>
        </p:sp>
        <p:sp>
          <p:nvSpPr>
            <p:cNvPr id="30" name="Fluxograma: Processo alternativo 29"/>
            <p:cNvSpPr/>
            <p:nvPr/>
          </p:nvSpPr>
          <p:spPr>
            <a:xfrm>
              <a:off x="7896012" y="5859172"/>
              <a:ext cx="1845572" cy="385911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GE^RÊNCIA DE CARTOGRAFIA E CADASTRO TÉCNICO FUNDIÁRIO</a:t>
              </a:r>
            </a:p>
          </p:txBody>
        </p:sp>
        <p:sp>
          <p:nvSpPr>
            <p:cNvPr id="31" name="Fluxograma: Processo alternativo 30"/>
            <p:cNvSpPr/>
            <p:nvPr/>
          </p:nvSpPr>
          <p:spPr>
            <a:xfrm>
              <a:off x="10919911" y="5002444"/>
              <a:ext cx="1254452" cy="38848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 DE GESTÃO DE PESSOAS</a:t>
              </a:r>
            </a:p>
          </p:txBody>
        </p:sp>
        <p:sp>
          <p:nvSpPr>
            <p:cNvPr id="33" name="Fluxograma: Processo alternativo 32"/>
            <p:cNvSpPr/>
            <p:nvPr/>
          </p:nvSpPr>
          <p:spPr>
            <a:xfrm>
              <a:off x="7896012" y="6321388"/>
              <a:ext cx="1845572" cy="385911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 DE ARRECADAÇÃO E INTEGRALIZAÇÃO FUNDIÁRIA</a:t>
              </a:r>
            </a:p>
          </p:txBody>
        </p:sp>
        <p:sp>
          <p:nvSpPr>
            <p:cNvPr id="35" name="Fluxograma: Processo alternativo 34"/>
            <p:cNvSpPr/>
            <p:nvPr/>
          </p:nvSpPr>
          <p:spPr>
            <a:xfrm>
              <a:off x="10932999" y="5470648"/>
              <a:ext cx="1254452" cy="38848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 DE ORÇAMENTO E CONVÊNIOS</a:t>
              </a:r>
            </a:p>
          </p:txBody>
        </p:sp>
        <p:sp>
          <p:nvSpPr>
            <p:cNvPr id="36" name="Fluxograma: Processo alternativo 35"/>
            <p:cNvSpPr/>
            <p:nvPr/>
          </p:nvSpPr>
          <p:spPr>
            <a:xfrm>
              <a:off x="10937548" y="5932899"/>
              <a:ext cx="1254452" cy="38848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 FINANCEIRA E CONTÁBIL</a:t>
              </a:r>
            </a:p>
          </p:txBody>
        </p:sp>
        <p:sp>
          <p:nvSpPr>
            <p:cNvPr id="37" name="Fluxograma: Processo alternativo 36"/>
            <p:cNvSpPr/>
            <p:nvPr/>
          </p:nvSpPr>
          <p:spPr>
            <a:xfrm>
              <a:off x="10932999" y="6423913"/>
              <a:ext cx="1254452" cy="388489"/>
            </a:xfrm>
            <a:prstGeom prst="flowChartAlternate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700" dirty="0"/>
                <a:t>GERÊNCIADE APOIO LOGISTICO </a:t>
              </a:r>
            </a:p>
          </p:txBody>
        </p:sp>
        <p:cxnSp>
          <p:nvCxnSpPr>
            <p:cNvPr id="41" name="Conector reto 40"/>
            <p:cNvCxnSpPr>
              <a:stCxn id="5" idx="3"/>
              <a:endCxn id="9" idx="1"/>
            </p:cNvCxnSpPr>
            <p:nvPr/>
          </p:nvCxnSpPr>
          <p:spPr>
            <a:xfrm flipV="1">
              <a:off x="3292522" y="1126134"/>
              <a:ext cx="1705971" cy="5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9" idx="2"/>
            </p:cNvCxnSpPr>
            <p:nvPr/>
          </p:nvCxnSpPr>
          <p:spPr>
            <a:xfrm>
              <a:off x="6150591" y="1537207"/>
              <a:ext cx="0" cy="18352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>
              <a:stCxn id="8" idx="3"/>
            </p:cNvCxnSpPr>
            <p:nvPr/>
          </p:nvCxnSpPr>
          <p:spPr>
            <a:xfrm flipV="1">
              <a:off x="4998493" y="1848726"/>
              <a:ext cx="115209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>
              <a:cxnSpLocks/>
            </p:cNvCxnSpPr>
            <p:nvPr/>
          </p:nvCxnSpPr>
          <p:spPr>
            <a:xfrm flipV="1">
              <a:off x="4986052" y="2418695"/>
              <a:ext cx="115209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>
              <a:stCxn id="10" idx="3"/>
            </p:cNvCxnSpPr>
            <p:nvPr/>
          </p:nvCxnSpPr>
          <p:spPr>
            <a:xfrm flipV="1">
              <a:off x="4998493" y="3047453"/>
              <a:ext cx="1139657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>
              <a:cxnSpLocks/>
            </p:cNvCxnSpPr>
            <p:nvPr/>
          </p:nvCxnSpPr>
          <p:spPr>
            <a:xfrm flipV="1">
              <a:off x="6149456" y="1753681"/>
              <a:ext cx="115209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>
              <a:cxnSpLocks/>
            </p:cNvCxnSpPr>
            <p:nvPr/>
          </p:nvCxnSpPr>
          <p:spPr>
            <a:xfrm flipV="1">
              <a:off x="6152296" y="2245982"/>
              <a:ext cx="115209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>
              <a:cxnSpLocks/>
            </p:cNvCxnSpPr>
            <p:nvPr/>
          </p:nvCxnSpPr>
          <p:spPr>
            <a:xfrm flipV="1">
              <a:off x="6152296" y="2858490"/>
              <a:ext cx="115209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>
              <a:cxnSpLocks/>
            </p:cNvCxnSpPr>
            <p:nvPr/>
          </p:nvCxnSpPr>
          <p:spPr>
            <a:xfrm>
              <a:off x="1504097" y="3372474"/>
              <a:ext cx="86595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>
              <a:endCxn id="15" idx="0"/>
            </p:cNvCxnSpPr>
            <p:nvPr/>
          </p:nvCxnSpPr>
          <p:spPr>
            <a:xfrm>
              <a:off x="1504097" y="3372474"/>
              <a:ext cx="0" cy="19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>
              <a:cxnSpLocks/>
            </p:cNvCxnSpPr>
            <p:nvPr/>
          </p:nvCxnSpPr>
          <p:spPr>
            <a:xfrm>
              <a:off x="4336576" y="3387413"/>
              <a:ext cx="0" cy="19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>
              <a:cxnSpLocks/>
            </p:cNvCxnSpPr>
            <p:nvPr/>
          </p:nvCxnSpPr>
          <p:spPr>
            <a:xfrm>
              <a:off x="7112898" y="3372320"/>
              <a:ext cx="0" cy="19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>
              <a:cxnSpLocks/>
            </p:cNvCxnSpPr>
            <p:nvPr/>
          </p:nvCxnSpPr>
          <p:spPr>
            <a:xfrm>
              <a:off x="10163597" y="3372320"/>
              <a:ext cx="0" cy="19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>
              <a:stCxn id="15" idx="2"/>
            </p:cNvCxnSpPr>
            <p:nvPr/>
          </p:nvCxnSpPr>
          <p:spPr>
            <a:xfrm>
              <a:off x="1504097" y="4081970"/>
              <a:ext cx="0" cy="759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>
              <a:cxnSpLocks/>
            </p:cNvCxnSpPr>
            <p:nvPr/>
          </p:nvCxnSpPr>
          <p:spPr>
            <a:xfrm>
              <a:off x="4336576" y="4127021"/>
              <a:ext cx="0" cy="19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>
              <a:endCxn id="21" idx="0"/>
            </p:cNvCxnSpPr>
            <p:nvPr/>
          </p:nvCxnSpPr>
          <p:spPr>
            <a:xfrm flipH="1">
              <a:off x="6448925" y="4082366"/>
              <a:ext cx="13368" cy="779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>
              <a:cxnSpLocks/>
            </p:cNvCxnSpPr>
            <p:nvPr/>
          </p:nvCxnSpPr>
          <p:spPr>
            <a:xfrm>
              <a:off x="7681918" y="4096909"/>
              <a:ext cx="9164" cy="885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>
              <a:stCxn id="19" idx="2"/>
            </p:cNvCxnSpPr>
            <p:nvPr/>
          </p:nvCxnSpPr>
          <p:spPr>
            <a:xfrm flipH="1">
              <a:off x="1474670" y="4704056"/>
              <a:ext cx="29427" cy="15179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>
              <a:stCxn id="23" idx="0"/>
            </p:cNvCxnSpPr>
            <p:nvPr/>
          </p:nvCxnSpPr>
          <p:spPr>
            <a:xfrm flipV="1">
              <a:off x="9475492" y="4146609"/>
              <a:ext cx="52918" cy="14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>
              <a:stCxn id="23" idx="0"/>
            </p:cNvCxnSpPr>
            <p:nvPr/>
          </p:nvCxnSpPr>
          <p:spPr>
            <a:xfrm flipV="1">
              <a:off x="9475492" y="4108505"/>
              <a:ext cx="237729" cy="527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>
              <a:cxnSpLocks/>
            </p:cNvCxnSpPr>
            <p:nvPr/>
          </p:nvCxnSpPr>
          <p:spPr>
            <a:xfrm flipH="1" flipV="1">
              <a:off x="10768371" y="4097343"/>
              <a:ext cx="207270" cy="902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>
              <a:cxnSpLocks/>
            </p:cNvCxnSpPr>
            <p:nvPr/>
          </p:nvCxnSpPr>
          <p:spPr>
            <a:xfrm flipH="1">
              <a:off x="6455688" y="4965932"/>
              <a:ext cx="1" cy="1517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>
              <a:stCxn id="27" idx="3"/>
            </p:cNvCxnSpPr>
            <p:nvPr/>
          </p:nvCxnSpPr>
          <p:spPr>
            <a:xfrm>
              <a:off x="6319610" y="5587244"/>
              <a:ext cx="1360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>
              <a:cxnSpLocks/>
            </p:cNvCxnSpPr>
            <p:nvPr/>
          </p:nvCxnSpPr>
          <p:spPr>
            <a:xfrm flipV="1">
              <a:off x="6306523" y="6474728"/>
              <a:ext cx="136078" cy="85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>
              <a:cxnSpLocks/>
            </p:cNvCxnSpPr>
            <p:nvPr/>
          </p:nvCxnSpPr>
          <p:spPr>
            <a:xfrm>
              <a:off x="1474671" y="5386065"/>
              <a:ext cx="1091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>
              <a:cxnSpLocks/>
            </p:cNvCxnSpPr>
            <p:nvPr/>
          </p:nvCxnSpPr>
          <p:spPr>
            <a:xfrm>
              <a:off x="1473144" y="6222012"/>
              <a:ext cx="139310" cy="1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ector reto 115"/>
            <p:cNvCxnSpPr>
              <a:cxnSpLocks/>
            </p:cNvCxnSpPr>
            <p:nvPr/>
          </p:nvCxnSpPr>
          <p:spPr>
            <a:xfrm flipH="1">
              <a:off x="7467823" y="4966330"/>
              <a:ext cx="1" cy="1517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ector reto 116"/>
            <p:cNvCxnSpPr>
              <a:endCxn id="29" idx="1"/>
            </p:cNvCxnSpPr>
            <p:nvPr/>
          </p:nvCxnSpPr>
          <p:spPr>
            <a:xfrm flipV="1">
              <a:off x="7467823" y="5402586"/>
              <a:ext cx="399826" cy="71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ector reto 120"/>
            <p:cNvCxnSpPr>
              <a:cxnSpLocks/>
            </p:cNvCxnSpPr>
            <p:nvPr/>
          </p:nvCxnSpPr>
          <p:spPr>
            <a:xfrm flipV="1">
              <a:off x="7482005" y="6020804"/>
              <a:ext cx="399826" cy="71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ector reto 121"/>
            <p:cNvCxnSpPr>
              <a:cxnSpLocks/>
            </p:cNvCxnSpPr>
            <p:nvPr/>
          </p:nvCxnSpPr>
          <p:spPr>
            <a:xfrm flipV="1">
              <a:off x="7483375" y="6483245"/>
              <a:ext cx="399826" cy="71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>
              <a:cxnSpLocks/>
            </p:cNvCxnSpPr>
            <p:nvPr/>
          </p:nvCxnSpPr>
          <p:spPr>
            <a:xfrm>
              <a:off x="10753973" y="4908956"/>
              <a:ext cx="14398" cy="17092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>
              <a:cxnSpLocks/>
            </p:cNvCxnSpPr>
            <p:nvPr/>
          </p:nvCxnSpPr>
          <p:spPr>
            <a:xfrm>
              <a:off x="10768371" y="5196688"/>
              <a:ext cx="1360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>
              <a:endCxn id="35" idx="1"/>
            </p:cNvCxnSpPr>
            <p:nvPr/>
          </p:nvCxnSpPr>
          <p:spPr>
            <a:xfrm>
              <a:off x="10778253" y="5664892"/>
              <a:ext cx="154746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>
              <a:cxnSpLocks/>
            </p:cNvCxnSpPr>
            <p:nvPr/>
          </p:nvCxnSpPr>
          <p:spPr>
            <a:xfrm>
              <a:off x="10768371" y="6127143"/>
              <a:ext cx="1360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>
              <a:cxnSpLocks/>
            </p:cNvCxnSpPr>
            <p:nvPr/>
          </p:nvCxnSpPr>
          <p:spPr>
            <a:xfrm>
              <a:off x="10783833" y="6618157"/>
              <a:ext cx="1360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ítulo 72">
            <a:extLst>
              <a:ext uri="{FF2B5EF4-FFF2-40B4-BE49-F238E27FC236}">
                <a16:creationId xmlns:a16="http://schemas.microsoft.com/office/drawing/2014/main" xmlns="" id="{892DAA0C-8B19-4D26-9A41-3E27C81E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pt-BR" dirty="0"/>
              <a:t>ESTRUTURA ORGANIZACIONAL:</a:t>
            </a:r>
          </a:p>
        </p:txBody>
      </p:sp>
    </p:spTree>
    <p:extLst>
      <p:ext uri="{BB962C8B-B14F-4D97-AF65-F5344CB8AC3E}">
        <p14:creationId xmlns:p14="http://schemas.microsoft.com/office/powerpoint/2010/main" val="18698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96305"/>
              </p:ext>
            </p:extLst>
          </p:nvPr>
        </p:nvGraphicFramePr>
        <p:xfrm>
          <a:off x="2028966" y="1583143"/>
          <a:ext cx="8120418" cy="9752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04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79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Servidores (efetivos – exceto afastados e cedidos a outros órgãos)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39</a:t>
                      </a:r>
                      <a:endParaRPr lang="pt-BR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Exclusivamente Comissionados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22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Cedidos de outros órgãos ao</a:t>
                      </a:r>
                      <a:r>
                        <a:rPr lang="pt-BR" sz="1600" baseline="0" dirty="0">
                          <a:effectLst/>
                        </a:rPr>
                        <a:t> INTERMAT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11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3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Total Geral : 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effectLst/>
                        </a:rPr>
                        <a:t>72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86648"/>
              </p:ext>
            </p:extLst>
          </p:nvPr>
        </p:nvGraphicFramePr>
        <p:xfrm>
          <a:off x="2028966" y="2637980"/>
          <a:ext cx="8134067" cy="33088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78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7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4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Carreiras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VAGAS OCUPADAS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VAGAS AUTORIZADAS EM LEI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VAGAS DISPONIVEIS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Profissionais de Atividade Fundiária – Analista Fundiário e Agrário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Profissionais de Atividade Fundiária – Agente Fundiário e Agrário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17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69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Profissionais de atividade Fundiária – Auxiliar Fundiário e Agrário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Profissionais da área Meio – Analista Administrativo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Profissionais da área Meio – Técnico Admirativo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Profissionais de Desenvolvimento Econômico – Analista de Desenvolvimento Econômico e Social</a:t>
                      </a:r>
                      <a:endParaRPr lang="pt-B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46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127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81</a:t>
                      </a:r>
                      <a:endParaRPr lang="pt-B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57116" y="6224485"/>
            <a:ext cx="11477766" cy="5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b="1" dirty="0">
                <a:solidFill>
                  <a:srgbClr val="191B0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OBS: Nos próximos 4 (quatro) estão previstas 15 aposentadorias, ou seja 33% dos servidores do órgão. Vale ressaltar que deste contingente somente em 2019 são 08(oito) servidores que representa aproximadamente 20% do quatro atual de servidores efetivos.</a:t>
            </a:r>
            <a:endParaRPr lang="pt-BR" sz="1050" dirty="0">
              <a:solidFill>
                <a:srgbClr val="191B0E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95097" y="5947486"/>
            <a:ext cx="203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Informado pelo órgão.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A6087FE-A640-4A23-AC9A-2C209833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63282" cy="1485900"/>
          </a:xfrm>
        </p:spPr>
        <p:txBody>
          <a:bodyPr/>
          <a:lstStyle/>
          <a:p>
            <a:r>
              <a:rPr lang="pt-BR" dirty="0"/>
              <a:t>TOTAL DE FUNCIONARIOS EM ATIVIDADE:</a:t>
            </a:r>
          </a:p>
        </p:txBody>
      </p:sp>
    </p:spTree>
    <p:extLst>
      <p:ext uri="{BB962C8B-B14F-4D97-AF65-F5344CB8AC3E}">
        <p14:creationId xmlns:p14="http://schemas.microsoft.com/office/powerpoint/2010/main" val="1738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269" y="1760685"/>
            <a:ext cx="10056576" cy="3615267"/>
          </a:xfrm>
        </p:spPr>
        <p:txBody>
          <a:bodyPr>
            <a:normAutofit fontScale="77500" lnSpcReduction="20000"/>
          </a:bodyPr>
          <a:lstStyle/>
          <a:p>
            <a:pPr marL="457200" algn="just">
              <a:lnSpc>
                <a:spcPct val="160000"/>
              </a:lnSpc>
              <a:spcBef>
                <a:spcPts val="600"/>
              </a:spcBef>
            </a:pPr>
            <a:r>
              <a:rPr lang="pt-BR" sz="2800" b="1" dirty="0">
                <a:solidFill>
                  <a:srgbClr val="191B0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Atualmente o INTERMAT, ocupa, por cessão de uso, o imóvel do Edifício Ceres e seus anexos, localizado na Rua Dois, s/n - Centro Político Administrativo, Cuiabá - MT, 78050-970, com área do terreno de 7.465,00 m² (sete mil, quatrocentos e sessenta e cinco metros quadrados), área da edificação principal de 3.640,00 m² (três mil, seiscentos e quarenta metros quadrados) e área anexa de 535,00 m² (quinhentos e trinta e cinco metros quadrados).</a:t>
            </a:r>
            <a:endParaRPr lang="pt-BR" dirty="0">
              <a:solidFill>
                <a:srgbClr val="191B0E"/>
              </a:solidFill>
              <a:latin typeface="+mj-lt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5F42159-400A-4F43-B1B6-B5D6C39A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645" y="603504"/>
            <a:ext cx="9601200" cy="1485900"/>
          </a:xfrm>
        </p:spPr>
        <p:txBody>
          <a:bodyPr>
            <a:normAutofit/>
          </a:bodyPr>
          <a:lstStyle/>
          <a:p>
            <a:r>
              <a:rPr lang="pt-BR" dirty="0"/>
              <a:t>INSTALAÇÃO FÍSICA: Cedida sem ônus</a:t>
            </a:r>
          </a:p>
        </p:txBody>
      </p:sp>
    </p:spTree>
    <p:extLst>
      <p:ext uri="{BB962C8B-B14F-4D97-AF65-F5344CB8AC3E}">
        <p14:creationId xmlns:p14="http://schemas.microsoft.com/office/powerpoint/2010/main" val="10292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9424" y="1428750"/>
            <a:ext cx="7845551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32624F6-4928-46EF-B155-FF1F858D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85800"/>
            <a:ext cx="9601200" cy="1485900"/>
          </a:xfrm>
        </p:spPr>
        <p:txBody>
          <a:bodyPr/>
          <a:lstStyle/>
          <a:p>
            <a:r>
              <a:rPr lang="pt-BR" dirty="0"/>
              <a:t>Orçamento atual :</a:t>
            </a:r>
          </a:p>
        </p:txBody>
      </p:sp>
    </p:spTree>
    <p:extLst>
      <p:ext uri="{BB962C8B-B14F-4D97-AF65-F5344CB8AC3E}">
        <p14:creationId xmlns:p14="http://schemas.microsoft.com/office/powerpoint/2010/main" val="15060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tar">
  <a:themeElements>
    <a:clrScheme name="Cortar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1992</Words>
  <Application>Microsoft Office PowerPoint</Application>
  <PresentationFormat>Widescreen</PresentationFormat>
  <Paragraphs>250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MS PGothic</vt:lpstr>
      <vt:lpstr>Aharoni</vt:lpstr>
      <vt:lpstr>Arial</vt:lpstr>
      <vt:lpstr>Calibri</vt:lpstr>
      <vt:lpstr>Century Gothic</vt:lpstr>
      <vt:lpstr>Franklin Gothic Book</vt:lpstr>
      <vt:lpstr>Times New Roman</vt:lpstr>
      <vt:lpstr>Verdana</vt:lpstr>
      <vt:lpstr>Wingdings</vt:lpstr>
      <vt:lpstr>Wingdings 3</vt:lpstr>
      <vt:lpstr>Cortar</vt:lpstr>
      <vt:lpstr>RELATÓRIO DE DIAGNÓSTICO E RECOMENDAÇÕES </vt:lpstr>
      <vt:lpstr>INTERMAT  sob uma nova ótica</vt:lpstr>
      <vt:lpstr>MARCO LEGAL:</vt:lpstr>
      <vt:lpstr>PRINCIPAIS ATRIBUIÇÕES:</vt:lpstr>
      <vt:lpstr>PRINCIPAIS ATRIBUIÇÕES(cont.):</vt:lpstr>
      <vt:lpstr>ESTRUTURA ORGANIZACIONAL:</vt:lpstr>
      <vt:lpstr>TOTAL DE FUNCIONARIOS EM ATIVIDADE:</vt:lpstr>
      <vt:lpstr>INSTALAÇÃO FÍSICA: Cedida sem ônus</vt:lpstr>
      <vt:lpstr>Orçamento atual :</vt:lpstr>
      <vt:lpstr>Apresentação do PowerPoint</vt:lpstr>
      <vt:lpstr>ORÇAMENTO PROPOSTO – LEI ORÇAMENTÁRIA: </vt:lpstr>
      <vt:lpstr>PTA – PLANO DE TRABALHO ANUAL (INTEGRAL).</vt:lpstr>
      <vt:lpstr>Da problemática do Instituto:</vt:lpstr>
      <vt:lpstr>Passivo processual:</vt:lpstr>
      <vt:lpstr>Um novo intermat:</vt:lpstr>
      <vt:lpstr>Mudando a realidade:</vt:lpstr>
      <vt:lpstr>MUDANDO A REALIDADE: </vt:lpstr>
      <vt:lpstr>Mudando a realidade:</vt:lpstr>
      <vt:lpstr>NOVA GESTÃO FUNDIÁRIA: </vt:lpstr>
      <vt:lpstr>Nova gestão fundiária</vt:lpstr>
      <vt:lpstr>POR QUE É QUASE IMPOSSÍVEL REGULARIZAR O QUE ESTA NA INFORMALIDADE ?</vt:lpstr>
      <vt:lpstr>CÂMARA SETORIAL TEMÁTICA DE REGULARIZAÇÃO FUNDIÁRIA DA ASSEMBLEIA LEGISLATIVA DO ESTADO DE MT </vt:lpstr>
      <vt:lpstr>AUDITORIA OPERACIONAL / GOVERNANÇA DE SOLOS EM ÁREAS NÃO URBANAS / TRIBUNAL DE CONTAS DA UNIÃO  TC 011.713/2015-1 </vt:lpstr>
      <vt:lpstr>CONCLUSÃO DO GRUPO DE ESTUDOS UNICAMP – PAINEL 2016/2017:</vt:lpstr>
      <vt:lpstr>PROJETO: Meu município À LUZ DO REGISTRO DE IMÓVEIS</vt:lpstr>
      <vt:lpstr>MUNICÍPIO EM NÚMEROS </vt:lpstr>
      <vt:lpstr>IMÓVEIS RURAIS GEORREFERENCIADOS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INTERMAT  sob uma nova ótica</dc:title>
  <dc:creator>Hércules Brandão</dc:creator>
  <cp:lastModifiedBy>José de Arimatéia Barbosa</cp:lastModifiedBy>
  <cp:revision>5</cp:revision>
  <dcterms:created xsi:type="dcterms:W3CDTF">2018-12-06T11:12:21Z</dcterms:created>
  <dcterms:modified xsi:type="dcterms:W3CDTF">2019-01-08T11:53:35Z</dcterms:modified>
</cp:coreProperties>
</file>