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278" r:id="rId5"/>
    <p:sldId id="279" r:id="rId6"/>
    <p:sldId id="271" r:id="rId7"/>
    <p:sldId id="276" r:id="rId8"/>
    <p:sldId id="281" r:id="rId9"/>
    <p:sldId id="284" r:id="rId10"/>
    <p:sldId id="273" r:id="rId11"/>
    <p:sldId id="282" r:id="rId12"/>
    <p:sldId id="283" r:id="rId13"/>
    <p:sldId id="287" r:id="rId14"/>
    <p:sldId id="288" r:id="rId15"/>
    <p:sldId id="289" r:id="rId16"/>
    <p:sldId id="290" r:id="rId17"/>
    <p:sldId id="300" r:id="rId18"/>
    <p:sldId id="299" r:id="rId19"/>
    <p:sldId id="917" r:id="rId20"/>
  </p:sldIdLst>
  <p:sldSz cx="12192000" cy="6858000"/>
  <p:notesSz cx="6858000" cy="9144000"/>
  <p:custShowLst>
    <p:custShow name="Italiano" id="0">
      <p:sldLst>
        <p:sld r:id="rId5"/>
        <p:sld r:id="rId6"/>
        <p:sld r:id="rId7"/>
        <p:sld r:id="rId8"/>
        <p:sld r:id="rId9"/>
        <p:sld r:id="rId10"/>
        <p:sld r:id="rId11"/>
        <p:sld r:id="rId12"/>
        <p:sld r:id="rId13"/>
      </p:sldLst>
    </p:custShow>
  </p:custShowLst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6A6A6"/>
    <a:srgbClr val="595959"/>
    <a:srgbClr val="FFFF00"/>
    <a:srgbClr val="586EA6"/>
    <a:srgbClr val="81BCC7"/>
    <a:srgbClr val="80BBCA"/>
    <a:srgbClr val="92BECA"/>
    <a:srgbClr val="90BB23"/>
    <a:srgbClr val="40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3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6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17BB10FF-3487-4D75-9F0A-37F95EEF81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F0D1C75-10D4-4C01-8713-DBB7A4ABB3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4E541AA-E9D8-4F1E-91FD-DB1F3734C10A}" type="datetime1">
              <a:rPr lang="pt-BR" smtClean="0"/>
              <a:pPr rtl="0"/>
              <a:t>20/05/2021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53B5DB0-980C-4E71-A6A3-6065A6DA12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26A35612-DEEC-4B08-970A-79860CCECA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D51804-3518-4E35-B24F-7663031B629A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36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813E8-8D56-4755-8076-4715DAC7F303}" type="datetime1">
              <a:rPr lang="pt-BR" smtClean="0"/>
              <a:pPr/>
              <a:t>20/05/2021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2DF6859-042C-4B80-873A-544528B0ADA9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742822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942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31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239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088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6381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5965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239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088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638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574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707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5965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559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pt-BR" smtClean="0"/>
              <a:pPr rtl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76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>
          <a:gsLst>
            <a:gs pos="0">
              <a:schemeClr val="bg1">
                <a:lumMod val="75000"/>
              </a:schemeClr>
            </a:gs>
            <a:gs pos="28000">
              <a:schemeClr val="tx1">
                <a:lumMod val="50000"/>
                <a:lumOff val="50000"/>
              </a:schemeClr>
            </a:gs>
            <a:gs pos="9800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33EA8470-A4B0-4D85-98ED-0A822041BAB0}"/>
              </a:ext>
            </a:extLst>
          </p:cNvPr>
          <p:cNvSpPr/>
          <p:nvPr userDrawn="1"/>
        </p:nvSpPr>
        <p:spPr>
          <a:xfrm>
            <a:off x="3289874" y="4668819"/>
            <a:ext cx="8902126" cy="1427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 noProof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EA180598-73E8-41A4-A29B-4E29C2791D7E}"/>
              </a:ext>
            </a:extLst>
          </p:cNvPr>
          <p:cNvSpPr/>
          <p:nvPr userDrawn="1"/>
        </p:nvSpPr>
        <p:spPr>
          <a:xfrm>
            <a:off x="3289874" y="761997"/>
            <a:ext cx="8902126" cy="38322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4C24467-2B73-4438-AD75-4AE0A86FA910}"/>
              </a:ext>
            </a:extLst>
          </p:cNvPr>
          <p:cNvSpPr/>
          <p:nvPr userDrawn="1"/>
        </p:nvSpPr>
        <p:spPr>
          <a:xfrm>
            <a:off x="0" y="761998"/>
            <a:ext cx="3200400" cy="5334001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3722622" y="1298448"/>
            <a:ext cx="7187529" cy="2922551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722622" y="4876090"/>
            <a:ext cx="7187529" cy="914400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27A695-FB21-4262-95A7-7EDDDD7A1B72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719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ação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3" name="Espaço Reservado para Data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E5954A73-FB4E-43EE-BDC9-5620F3944ED2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17" name="Espaço Reservado para Texto 2">
            <a:extLst>
              <a:ext uri="{FF2B5EF4-FFF2-40B4-BE49-F238E27FC236}">
                <a16:creationId xmlns:a16="http://schemas.microsoft.com/office/drawing/2014/main" id="{BD1906FD-7264-467E-8A95-6A1598BBAE1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83974" y="2684769"/>
            <a:ext cx="4213601" cy="521833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9" name="Espaço reservado para texto 4">
            <a:extLst>
              <a:ext uri="{FF2B5EF4-FFF2-40B4-BE49-F238E27FC236}">
                <a16:creationId xmlns:a16="http://schemas.microsoft.com/office/drawing/2014/main" id="{1D9479BE-4889-4C54-8C9E-50648BC0238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684769"/>
            <a:ext cx="4731990" cy="521833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0" name="Espaço reservado para conteúdo 5">
            <a:extLst>
              <a:ext uri="{FF2B5EF4-FFF2-40B4-BE49-F238E27FC236}">
                <a16:creationId xmlns:a16="http://schemas.microsoft.com/office/drawing/2014/main" id="{8CBEFBB2-2C32-4339-A0D7-FE21D732939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25243"/>
            <a:ext cx="4731991" cy="2764075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21" name="Espaço reservado para conteúdo 3">
            <a:extLst>
              <a:ext uri="{FF2B5EF4-FFF2-40B4-BE49-F238E27FC236}">
                <a16:creationId xmlns:a16="http://schemas.microsoft.com/office/drawing/2014/main" id="{9D350AFD-FA04-40B5-BB0C-750B91312F9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783974" y="3225243"/>
            <a:ext cx="4213601" cy="2764075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226811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is conteúdos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3" name="Espaço Reservado para Data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8F46A884-A8B9-4BBC-9B8D-22A5CE7283D7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id="{378439C3-2539-4484-8848-B8140826D7D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83974" y="2684769"/>
            <a:ext cx="4235826" cy="3304549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21" name="Espaço reservado para conteúdo 3">
            <a:extLst>
              <a:ext uri="{FF2B5EF4-FFF2-40B4-BE49-F238E27FC236}">
                <a16:creationId xmlns:a16="http://schemas.microsoft.com/office/drawing/2014/main" id="{AC8FBFBF-CD25-4076-8A61-06DD30C0489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2684768"/>
            <a:ext cx="4731991" cy="3304549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672323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04486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 noProof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9" y="864110"/>
            <a:ext cx="2947482" cy="182253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F6B955CE-0C6A-43C6-8662-66789EAD1E14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16" name="Espaço reservado para texto 3">
            <a:extLst>
              <a:ext uri="{FF2B5EF4-FFF2-40B4-BE49-F238E27FC236}">
                <a16:creationId xmlns:a16="http://schemas.microsoft.com/office/drawing/2014/main" id="{E54FB1F0-6244-4B59-A42E-7B0515D37C8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52920" y="2686640"/>
            <a:ext cx="2947481" cy="324418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7" name="Espaço reservado para imagem 2">
            <a:extLst>
              <a:ext uri="{FF2B5EF4-FFF2-40B4-BE49-F238E27FC236}">
                <a16:creationId xmlns:a16="http://schemas.microsoft.com/office/drawing/2014/main" id="{52A72E56-7D9E-4CDE-9E60-7770E79CF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9268" y="864111"/>
            <a:ext cx="7486120" cy="5066714"/>
          </a:xfrm>
        </p:spPr>
        <p:txBody>
          <a:bodyPr rtlCol="0"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27940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údo com legenda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3" name="Espaço Reservado para Data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8AFA474B-04F7-4ED9-AAD2-147627324A1B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15" name="Espaço Reservado para Texto 3">
            <a:extLst>
              <a:ext uri="{FF2B5EF4-FFF2-40B4-BE49-F238E27FC236}">
                <a16:creationId xmlns:a16="http://schemas.microsoft.com/office/drawing/2014/main" id="{465B3165-6F10-4D0F-9BC8-B4C451444D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62466" y="2684770"/>
            <a:ext cx="1259814" cy="330454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id="{C0EC084C-1181-4416-B55B-179995FCEE9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83974" y="2684770"/>
            <a:ext cx="9120217" cy="3304548"/>
          </a:xfrm>
        </p:spPr>
        <p:txBody>
          <a:bodyPr rtlCol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216095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ente Título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287810" y="2526525"/>
            <a:ext cx="1090597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3" name="Espaço Reservado para Data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268A0AFD-8926-4751-B4E2-D1AB496B6759}" type="datetime1">
              <a:rPr lang="pt-BR" noProof="0" smtClean="0"/>
              <a:pPr rtl="0"/>
              <a:t>20/05/2021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6007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8" name="Espaço Reservado para Data 3">
            <a:extLst>
              <a:ext uri="{FF2B5EF4-FFF2-40B4-BE49-F238E27FC236}">
                <a16:creationId xmlns:a16="http://schemas.microsoft.com/office/drawing/2014/main" id="{5AA5E670-4D55-43E7-A5BE-FE9C8096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7AF88017-72C1-402A-A7F0-7235F685796A}" type="datetime1">
              <a:rPr lang="pt-BR" noProof="0" smtClean="0"/>
              <a:pPr rtl="0"/>
              <a:t>20/05/2021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2163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8" name="Retângulo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tx1">
              <a:lumMod val="65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69848" y="1298448"/>
            <a:ext cx="7315200" cy="3255264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100015" y="4670246"/>
            <a:ext cx="7315200" cy="914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57930A-9AC7-4654-875F-E18E1AD59C04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9624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15244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 noProof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2919" y="2043953"/>
            <a:ext cx="2947482" cy="3681067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F110E63F-3E8A-41D3-8F32-F915A57FC23D}" type="datetime1">
              <a:rPr lang="pt-BR" noProof="0" smtClean="0"/>
              <a:pPr rtl="0"/>
              <a:t>20/05/2021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0160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Top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287810" y="2526525"/>
            <a:ext cx="1090597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6" name="Espaço Reservado para Texto 2">
            <a:extLst>
              <a:ext uri="{FF2B5EF4-FFF2-40B4-BE49-F238E27FC236}">
                <a16:creationId xmlns:a16="http://schemas.microsoft.com/office/drawing/2014/main" id="{F0772FB0-32ED-4DB8-9F56-587A5BEF3F2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83974" y="2684770"/>
            <a:ext cx="9120216" cy="3304549"/>
          </a:xfrm>
        </p:spPr>
        <p:txBody>
          <a:bodyPr rtlCol="0" anchor="ctr" anchorCtr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200" cap="none" spc="0" baseline="0">
                <a:solidFill>
                  <a:schemeClr val="bg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2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23" name="Espaço Reservado para Data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B0BD33F6-4D17-4C94-AB0B-40709746FD07}" type="datetime1">
              <a:rPr lang="pt-BR" noProof="0" smtClean="0"/>
              <a:pPr rtl="0"/>
              <a:t>20/05/2021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16194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 à esquer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590D47E-B3B8-440E-9F42-8E8BF157EBFB}"/>
              </a:ext>
            </a:extLst>
          </p:cNvPr>
          <p:cNvSpPr/>
          <p:nvPr userDrawn="1"/>
        </p:nvSpPr>
        <p:spPr>
          <a:xfrm>
            <a:off x="8722615" y="761103"/>
            <a:ext cx="3469385" cy="53357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983566" y="2345167"/>
            <a:ext cx="2947482" cy="337635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1F71A73-3F86-47BC-8F23-CF55E86418C3}"/>
              </a:ext>
            </a:extLst>
          </p:cNvPr>
          <p:cNvSpPr/>
          <p:nvPr userDrawn="1"/>
        </p:nvSpPr>
        <p:spPr>
          <a:xfrm>
            <a:off x="573233" y="761103"/>
            <a:ext cx="8065158" cy="5335793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951134" y="860611"/>
            <a:ext cx="7315200" cy="5120640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70F7B408-3E6D-487C-B02D-5A1E689B6971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65CA5BF5-DE7F-4460-817D-AE1BAC336C92}"/>
              </a:ext>
            </a:extLst>
          </p:cNvPr>
          <p:cNvSpPr/>
          <p:nvPr userDrawn="1"/>
        </p:nvSpPr>
        <p:spPr>
          <a:xfrm>
            <a:off x="1" y="753035"/>
            <a:ext cx="494852" cy="533579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173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à esquerda e 4 caixa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04486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 noProof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2919" y="2043953"/>
            <a:ext cx="2947482" cy="3681067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869268" y="864108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6543BEDB-6BE1-423A-8BA7-EC48089B5246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671F6AA6-44A2-4F03-9FFE-66D0E2F0C92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740240" y="864108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81AAA51A-AC54-4EAF-98E6-2A338021A4D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869268" y="3481577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7525DB2A-A40E-4DE5-8DA6-5FB847C0F0D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740240" y="3481577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24038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_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5CCA687-AB7D-4035-849A-4D9F7C0401C1}"/>
              </a:ext>
            </a:extLst>
          </p:cNvPr>
          <p:cNvSpPr/>
          <p:nvPr userDrawn="1"/>
        </p:nvSpPr>
        <p:spPr>
          <a:xfrm>
            <a:off x="-1" y="2526525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5B57C12-8635-490F-AC5E-880EE5EFB9F2}"/>
              </a:ext>
            </a:extLst>
          </p:cNvPr>
          <p:cNvSpPr/>
          <p:nvPr userDrawn="1"/>
        </p:nvSpPr>
        <p:spPr>
          <a:xfrm>
            <a:off x="3200401" y="2526525"/>
            <a:ext cx="848164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BF4D011-4812-426A-AF72-052AC843FFB5}"/>
              </a:ext>
            </a:extLst>
          </p:cNvPr>
          <p:cNvSpPr/>
          <p:nvPr userDrawn="1"/>
        </p:nvSpPr>
        <p:spPr>
          <a:xfrm>
            <a:off x="0" y="758952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5933F083-BCA0-42F4-BB66-81AD5A4DAF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54" y="2637691"/>
            <a:ext cx="2431210" cy="334705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40193E2-84B1-4994-8F97-4A2EBCE6D1A5}"/>
              </a:ext>
            </a:extLst>
          </p:cNvPr>
          <p:cNvSpPr/>
          <p:nvPr userDrawn="1"/>
        </p:nvSpPr>
        <p:spPr>
          <a:xfrm>
            <a:off x="11815866" y="2526524"/>
            <a:ext cx="376134" cy="356795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569071-305C-4C40-87F4-0EE8553B66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7275" y="2638425"/>
            <a:ext cx="8091488" cy="3346450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7" name="Espaço Reservado para Data 3">
            <a:extLst>
              <a:ext uri="{FF2B5EF4-FFF2-40B4-BE49-F238E27FC236}">
                <a16:creationId xmlns:a16="http://schemas.microsoft.com/office/drawing/2014/main" id="{C8501626-512F-4A26-9857-5FC55F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5E94A7A8-12FD-4062-AA2F-C6F646D24359}" type="datetime1">
              <a:rPr lang="pt-BR" noProof="0" smtClean="0"/>
              <a:pPr rtl="0"/>
              <a:t>20/05/2021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0954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tens de título à direi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5B57C12-8635-490F-AC5E-880EE5EFB9F2}"/>
              </a:ext>
            </a:extLst>
          </p:cNvPr>
          <p:cNvSpPr/>
          <p:nvPr userDrawn="1"/>
        </p:nvSpPr>
        <p:spPr>
          <a:xfrm>
            <a:off x="527125" y="2524913"/>
            <a:ext cx="848164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5CCA687-AB7D-4035-849A-4D9F7C0401C1}"/>
              </a:ext>
            </a:extLst>
          </p:cNvPr>
          <p:cNvSpPr/>
          <p:nvPr userDrawn="1"/>
        </p:nvSpPr>
        <p:spPr>
          <a:xfrm>
            <a:off x="9118064" y="2524912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BF4D011-4812-426A-AF72-052AC843FFB5}"/>
              </a:ext>
            </a:extLst>
          </p:cNvPr>
          <p:cNvSpPr/>
          <p:nvPr userDrawn="1"/>
        </p:nvSpPr>
        <p:spPr>
          <a:xfrm>
            <a:off x="9118063" y="765851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5933F083-BCA0-42F4-BB66-81AD5A4DAF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25958" y="2641544"/>
            <a:ext cx="2431210" cy="334705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40193E2-84B1-4994-8F97-4A2EBCE6D1A5}"/>
              </a:ext>
            </a:extLst>
          </p:cNvPr>
          <p:cNvSpPr/>
          <p:nvPr userDrawn="1"/>
        </p:nvSpPr>
        <p:spPr>
          <a:xfrm>
            <a:off x="15348" y="2531097"/>
            <a:ext cx="376134" cy="356795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569071-305C-4C40-87F4-0EE8553B66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2203" y="2633375"/>
            <a:ext cx="8091488" cy="3346450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7" name="Espaço Reservado para Data 3">
            <a:extLst>
              <a:ext uri="{FF2B5EF4-FFF2-40B4-BE49-F238E27FC236}">
                <a16:creationId xmlns:a16="http://schemas.microsoft.com/office/drawing/2014/main" id="{C8501626-512F-4A26-9857-5FC55F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16394F94-D8C0-4CEF-80E4-5540980881C9}" type="datetime1">
              <a:rPr lang="pt-BR" noProof="0" smtClean="0"/>
              <a:pPr rtl="0"/>
              <a:t>20/05/2021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6022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_by_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4FEA5CF-263B-4BE3-8A0F-4F64C91A3E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noFill/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B9B4BDF-0731-43A1-9FA4-B813CCABFFBD}"/>
              </a:ext>
            </a:extLst>
          </p:cNvPr>
          <p:cNvSpPr/>
          <p:nvPr userDrawn="1"/>
        </p:nvSpPr>
        <p:spPr>
          <a:xfrm>
            <a:off x="0" y="2661238"/>
            <a:ext cx="4044464" cy="313131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84E936B2-F67D-47E2-B4EF-BFB09DFAE723}"/>
              </a:ext>
            </a:extLst>
          </p:cNvPr>
          <p:cNvSpPr/>
          <p:nvPr userDrawn="1"/>
        </p:nvSpPr>
        <p:spPr>
          <a:xfrm>
            <a:off x="7746025" y="1065452"/>
            <a:ext cx="4445977" cy="472709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49D99AE2-0582-4909-A290-DE0718ED189B}"/>
              </a:ext>
            </a:extLst>
          </p:cNvPr>
          <p:cNvSpPr/>
          <p:nvPr userDrawn="1"/>
        </p:nvSpPr>
        <p:spPr>
          <a:xfrm>
            <a:off x="2" y="1065451"/>
            <a:ext cx="4044465" cy="1478849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A0F68EA6-727E-4DCD-8AC2-A483CE5A60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7476" y="2795380"/>
            <a:ext cx="3369512" cy="2880230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sz="3000" noProof="0"/>
              <a:t>Clique para editar o estilo de título Mestre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FC504EF3-1237-4467-9FD5-E0E43C1BABF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929197" y="1206481"/>
            <a:ext cx="4079631" cy="4469129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24" name="Espaço Reservado para Data 3">
            <a:extLst>
              <a:ext uri="{FF2B5EF4-FFF2-40B4-BE49-F238E27FC236}">
                <a16:creationId xmlns:a16="http://schemas.microsoft.com/office/drawing/2014/main" id="{668056DE-DA3F-41EF-A93F-C50A4A78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6D33D881-1B5D-4129-8DD0-F15BF570FF7D}" type="datetime1">
              <a:rPr lang="pt-BR" noProof="0" smtClean="0"/>
              <a:pPr rtl="0"/>
              <a:t>20/05/2021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1814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pPr rtl="0"/>
            <a:fld id="{B074EDB8-F42E-4457-B136-684BAC294ADE}" type="datetime1">
              <a:rPr lang="pt-BR" noProof="0" smtClean="0"/>
              <a:pPr rtl="0"/>
              <a:t>20/05/2021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pPr rtl="0"/>
            <a:endParaRPr lang="pt-BR" noProof="0"/>
          </a:p>
          <a:p>
            <a:pPr rtl="0"/>
            <a:r>
              <a:rPr lang="pt-BR" noProof="0"/>
              <a:t> Adicionar um rodapé 	</a:t>
            </a:r>
          </a:p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2410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62" r:id="rId3"/>
    <p:sldLayoutId id="2147483672" r:id="rId4"/>
    <p:sldLayoutId id="2147483676" r:id="rId5"/>
    <p:sldLayoutId id="2147483677" r:id="rId6"/>
    <p:sldLayoutId id="2147483673" r:id="rId7"/>
    <p:sldLayoutId id="2147483678" r:id="rId8"/>
    <p:sldLayoutId id="2147483674" r:id="rId9"/>
    <p:sldLayoutId id="2147483682" r:id="rId10"/>
    <p:sldLayoutId id="2147483684" r:id="rId11"/>
    <p:sldLayoutId id="2147483680" r:id="rId12"/>
    <p:sldLayoutId id="2147483683" r:id="rId13"/>
    <p:sldLayoutId id="2147483679" r:id="rId14"/>
    <p:sldLayoutId id="2147483667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blackGray">
      <p:bgPr>
        <a:gradFill flip="none" rotWithShape="1">
          <a:gsLst>
            <a:gs pos="0">
              <a:schemeClr val="tx1">
                <a:lumMod val="50000"/>
              </a:schemeClr>
            </a:gs>
            <a:gs pos="49000">
              <a:schemeClr val="tx1">
                <a:lumMod val="50000"/>
              </a:schemeClr>
            </a:gs>
            <a:gs pos="97000">
              <a:schemeClr val="bg2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 descr="elemento decorativo">
            <a:extLst>
              <a:ext uri="{FF2B5EF4-FFF2-40B4-BE49-F238E27FC236}">
                <a16:creationId xmlns:a16="http://schemas.microsoft.com/office/drawing/2014/main" id="{1C9E9A52-DC4D-4073-B101-9B4108DAA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89874" y="4668819"/>
            <a:ext cx="8902126" cy="1427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/>
          </a:p>
        </p:txBody>
      </p:sp>
      <p:sp>
        <p:nvSpPr>
          <p:cNvPr id="13" name="Retângulo 12" descr="elemento decorativo">
            <a:extLst>
              <a:ext uri="{FF2B5EF4-FFF2-40B4-BE49-F238E27FC236}">
                <a16:creationId xmlns:a16="http://schemas.microsoft.com/office/drawing/2014/main" id="{902B5859-9D6F-46C0-ABF0-023C6B741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89874" y="761997"/>
            <a:ext cx="8902126" cy="38322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/>
          </a:p>
        </p:txBody>
      </p:sp>
      <p:sp>
        <p:nvSpPr>
          <p:cNvPr id="15" name="Retângulo 14" descr="elemento decorativo">
            <a:extLst>
              <a:ext uri="{FF2B5EF4-FFF2-40B4-BE49-F238E27FC236}">
                <a16:creationId xmlns:a16="http://schemas.microsoft.com/office/drawing/2014/main" id="{6B9AC2C2-8572-458B-92E0-FCFC56DAF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61998"/>
            <a:ext cx="3200400" cy="5334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21E24A-B45F-4E84-817F-A0D105887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28350" cy="2922551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IMPLICÇÕES SOCIAIS DA JUSTIÇA DIGITAL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DCF22D-34B9-4165-8498-9B48279F64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rtl="0"/>
            <a:endParaRPr lang="pt-BR" dirty="0"/>
          </a:p>
          <a:p>
            <a:pPr rtl="0"/>
            <a:r>
              <a:rPr lang="pt-BR" dirty="0"/>
              <a:t>Irene Coppola</a:t>
            </a:r>
          </a:p>
          <a:p>
            <a:pPr rtl="0"/>
            <a:r>
              <a:rPr lang="pt-BR" dirty="0"/>
              <a:t>Jose de Arimateia Barbosa </a:t>
            </a:r>
          </a:p>
          <a:p>
            <a:pPr rtl="0"/>
            <a:endParaRPr lang="pt-BR" dirty="0"/>
          </a:p>
        </p:txBody>
      </p:sp>
      <p:pic>
        <p:nvPicPr>
          <p:cNvPr id="7" name="Imagem 6" descr="Forma&#10;&#10;Descrição gerada automaticamente">
            <a:hlinkClick r:id="rId3" action="ppaction://hlinksldjump"/>
            <a:extLst>
              <a:ext uri="{FF2B5EF4-FFF2-40B4-BE49-F238E27FC236}">
                <a16:creationId xmlns:a16="http://schemas.microsoft.com/office/drawing/2014/main" id="{2F413E96-B7F9-4217-8C4C-3D6F75FA08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90" y="4086819"/>
            <a:ext cx="2779904" cy="156454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D683802-5207-404A-8900-4022C3FFAD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177" y="1642135"/>
            <a:ext cx="2781417" cy="156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90581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 descr="elemento decorativo">
            <a:extLst>
              <a:ext uri="{FF2B5EF4-FFF2-40B4-BE49-F238E27FC236}">
                <a16:creationId xmlns:a16="http://schemas.microsoft.com/office/drawing/2014/main" id="{1C9E9A52-DC4D-4073-B101-9B4108DAA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89874" y="4668819"/>
            <a:ext cx="8902126" cy="1427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/>
          </a:p>
        </p:txBody>
      </p:sp>
      <p:sp>
        <p:nvSpPr>
          <p:cNvPr id="13" name="Retângulo 12" descr="elemento decorativo">
            <a:extLst>
              <a:ext uri="{FF2B5EF4-FFF2-40B4-BE49-F238E27FC236}">
                <a16:creationId xmlns:a16="http://schemas.microsoft.com/office/drawing/2014/main" id="{902B5859-9D6F-46C0-ABF0-023C6B741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89874" y="761997"/>
            <a:ext cx="8902126" cy="38322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/>
          </a:p>
        </p:txBody>
      </p:sp>
      <p:sp>
        <p:nvSpPr>
          <p:cNvPr id="15" name="Retângulo 14" descr="elemento decorativo">
            <a:extLst>
              <a:ext uri="{FF2B5EF4-FFF2-40B4-BE49-F238E27FC236}">
                <a16:creationId xmlns:a16="http://schemas.microsoft.com/office/drawing/2014/main" id="{6B9AC2C2-8572-458B-92E0-FCFC56DAF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61998"/>
            <a:ext cx="3200400" cy="5334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21E24A-B45F-4E84-817F-A0D105887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28350" cy="2922551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IMPLICÇÕES SOCIAIS DA JUSTIÇA DIGITAL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DCF22D-34B9-4165-8498-9B48279F64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rtl="0"/>
            <a:endParaRPr lang="pt-BR" dirty="0"/>
          </a:p>
          <a:p>
            <a:pPr rtl="0"/>
            <a:r>
              <a:rPr lang="pt-BR" dirty="0"/>
              <a:t>Irene Coppola</a:t>
            </a:r>
          </a:p>
          <a:p>
            <a:pPr rtl="0"/>
            <a:r>
              <a:rPr lang="pt-BR" dirty="0"/>
              <a:t>Jose de Arimateia Barbosa </a:t>
            </a:r>
          </a:p>
          <a:p>
            <a:pPr rtl="0"/>
            <a:endParaRPr lang="pt-BR" dirty="0"/>
          </a:p>
        </p:txBody>
      </p:sp>
      <p:pic>
        <p:nvPicPr>
          <p:cNvPr id="7" name="Imagem 6" descr="Forma&#10;&#10;Descrição gerada automaticamente">
            <a:hlinkClick r:id="rId3" action="ppaction://hlinksldjump"/>
            <a:extLst>
              <a:ext uri="{FF2B5EF4-FFF2-40B4-BE49-F238E27FC236}">
                <a16:creationId xmlns:a16="http://schemas.microsoft.com/office/drawing/2014/main" id="{2F413E96-B7F9-4217-8C4C-3D6F75FA08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90" y="4086819"/>
            <a:ext cx="2779904" cy="156454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D683802-5207-404A-8900-4022C3FFAD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177" y="1642135"/>
            <a:ext cx="2781417" cy="156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44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 descr="elemento decorativo">
            <a:extLst>
              <a:ext uri="{FF2B5EF4-FFF2-40B4-BE49-F238E27FC236}">
                <a16:creationId xmlns:a16="http://schemas.microsoft.com/office/drawing/2014/main" id="{D7F6F6C7-60D9-41AC-8781-68FDD4F32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43300" y="745000"/>
            <a:ext cx="8168053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/>
          </a:p>
        </p:txBody>
      </p:sp>
      <p:sp>
        <p:nvSpPr>
          <p:cNvPr id="5" name="Retângulo 4" descr="elemento decorativo">
            <a:extLst>
              <a:ext uri="{FF2B5EF4-FFF2-40B4-BE49-F238E27FC236}">
                <a16:creationId xmlns:a16="http://schemas.microsoft.com/office/drawing/2014/main" id="{95898461-1DBF-4823-B0CE-25F935F9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815244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/>
          </a:p>
        </p:txBody>
      </p:sp>
      <p:sp>
        <p:nvSpPr>
          <p:cNvPr id="28" name="Título 27">
            <a:extLst>
              <a:ext uri="{FF2B5EF4-FFF2-40B4-BE49-F238E27FC236}">
                <a16:creationId xmlns:a16="http://schemas.microsoft.com/office/drawing/2014/main" id="{B8A93A84-6089-431C-96E2-45FCA3C17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06" y="1583894"/>
            <a:ext cx="3345794" cy="3681067"/>
          </a:xfrm>
        </p:spPr>
        <p:txBody>
          <a:bodyPr rtlCol="0">
            <a:normAutofit/>
          </a:bodyPr>
          <a:lstStyle/>
          <a:p>
            <a:pPr rtl="0"/>
            <a:r>
              <a:rPr lang="pt-BR" b="1" dirty="0"/>
              <a:t>OBJETIVO 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0E1921-154E-4F8F-B4A4-ABD4B1690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09" y="864108"/>
            <a:ext cx="8565237" cy="512064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+mj-lt"/>
              </a:rPr>
              <a:t>	</a:t>
            </a:r>
            <a:r>
              <a:rPr lang="pt-BR" sz="2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Objetiva o presente artigo v</a:t>
            </a:r>
            <a:r>
              <a:rPr lang="pt-PT" sz="2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iabilizar a aperfeiçoação de um novo método para o processo, o personagem principal do qual deveria ser a sustentabilidade.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	Divulgar até mesmo os conceitos mais basilares da biotecnologia, conforme, aliás já manifestou a professora Irene, constitui outro objetivo deste artigo,  pois muitas vezes, esta  é considerada erroneamente como algo extremamente complexo e por isso não é incentivada no meio acadêmico de base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	Por isso, necessário se faz expor as consequências éticas, ambientais e sociais das biotecnologias, do monopólio da produção em instituições privadas que reservam a patente sem dar o devido emprego da ciência: a defesa da qualidade de vida de todos.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	</a:t>
            </a:r>
            <a:endParaRPr lang="pt-BR" sz="2600" dirty="0">
              <a:latin typeface="+mj-lt"/>
            </a:endParaRPr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211A280C-786A-486B-88E3-9953FB67511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06" y="132509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74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 descr="elemento decorativo">
            <a:extLst>
              <a:ext uri="{FF2B5EF4-FFF2-40B4-BE49-F238E27FC236}">
                <a16:creationId xmlns:a16="http://schemas.microsoft.com/office/drawing/2014/main" id="{3B570B85-11CA-4C90-9E8B-150CB8FE5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7810" y="2505009"/>
            <a:ext cx="10904190" cy="3563377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9" name="Retângulo 8" descr="elemento decorativo">
            <a:extLst>
              <a:ext uri="{FF2B5EF4-FFF2-40B4-BE49-F238E27FC236}">
                <a16:creationId xmlns:a16="http://schemas.microsoft.com/office/drawing/2014/main" id="{2A5672BB-0EC4-4BB1-85FA-3C94DFAEA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505009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1" name="Retângulo 10" descr="elemento decorativo">
            <a:extLst>
              <a:ext uri="{FF2B5EF4-FFF2-40B4-BE49-F238E27FC236}">
                <a16:creationId xmlns:a16="http://schemas.microsoft.com/office/drawing/2014/main" id="{99C77D2E-3E79-4AAE-90F1-AFD7CBEBF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4533" y="748748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54390DD-75CF-41BA-AA03-813FD55BF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1673" y="988702"/>
            <a:ext cx="3517868" cy="1179461"/>
          </a:xfrm>
        </p:spPr>
        <p:txBody>
          <a:bodyPr rtlCol="0">
            <a:normAutofit/>
          </a:bodyPr>
          <a:lstStyle/>
          <a:p>
            <a:r>
              <a:rPr lang="pt-BR" b="1" dirty="0"/>
              <a:t>INTRODUÇÃO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C76433-70AC-461F-87D0-7DEF2F393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6127" y="2971270"/>
            <a:ext cx="10352015" cy="3433962"/>
          </a:xfrm>
        </p:spPr>
        <p:txBody>
          <a:bodyPr rtlCol="0" anchor="ctr" anchorCtr="0"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PT" sz="1800" dirty="0"/>
              <a:t>	</a:t>
            </a:r>
            <a:r>
              <a:rPr lang="pt-PT" sz="1600" dirty="0">
                <a:solidFill>
                  <a:schemeClr val="bg2">
                    <a:lumMod val="50000"/>
                  </a:schemeClr>
                </a:solidFill>
              </a:rPr>
              <a:t>O que aconteceu com a crise pandêmica representa uma tragédia para o mundointerior que não só perturbou todo o sistema de saúde, mas trouxe à luzuma série de questões críticas em muitos setores da administração pública e, em particular, na jácomplicado e delicado setor da administração pública da Justiça.</a:t>
            </a:r>
            <a:endParaRPr lang="pt-BR" sz="16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1600" dirty="0">
                <a:solidFill>
                  <a:schemeClr val="bg2">
                    <a:lumMod val="50000"/>
                  </a:schemeClr>
                </a:solidFill>
              </a:rPr>
              <a:t>	Há algum tempo os pedidos de modernização são registrados em abundância, visto que o sistema de gestão do bem comum a justiça parece obsoleta e lenta, sobrecarregada e agravado por superestruturas do antigo patrimônio formalista e nem sempre por operadores capazes e adequados.</a:t>
            </a:r>
            <a:endParaRPr lang="pt-BR" sz="16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1600" dirty="0">
                <a:solidFill>
                  <a:schemeClr val="bg2">
                    <a:lumMod val="50000"/>
                  </a:schemeClr>
                </a:solidFill>
              </a:rPr>
              <a:t>	Do exposto, conclui-se que o estímulo externo da pandemia criou uma verdadeira crise da lei e dos direitos e essa crise teve seu ápice na área processual e, justamente, no contextoessencial para a eficácia da proteção judicial.</a:t>
            </a:r>
            <a:endParaRPr lang="pt-B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Picture 19">
            <a:extLst>
              <a:ext uri="{FF2B5EF4-FFF2-40B4-BE49-F238E27FC236}">
                <a16:creationId xmlns:a16="http://schemas.microsoft.com/office/drawing/2014/main" id="{7BEE787F-114C-4A62-A706-FB39E46D62D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" y="192418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0004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 descr="elemento decorativo">
            <a:extLst>
              <a:ext uri="{FF2B5EF4-FFF2-40B4-BE49-F238E27FC236}">
                <a16:creationId xmlns:a16="http://schemas.microsoft.com/office/drawing/2014/main" id="{69755E60-DD88-4108-B6A9-36F81B3B4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233" y="761103"/>
            <a:ext cx="8065158" cy="5335793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5" name="Retângulo 14" descr="elemento decorativo">
            <a:extLst>
              <a:ext uri="{FF2B5EF4-FFF2-40B4-BE49-F238E27FC236}">
                <a16:creationId xmlns:a16="http://schemas.microsoft.com/office/drawing/2014/main" id="{3167DE73-867A-4482-9B26-9ACB84A18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7136" y="761103"/>
            <a:ext cx="4009937" cy="53357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7" name="Retângulo 16" descr="elemento decorativo">
            <a:extLst>
              <a:ext uri="{FF2B5EF4-FFF2-40B4-BE49-F238E27FC236}">
                <a16:creationId xmlns:a16="http://schemas.microsoft.com/office/drawing/2014/main" id="{AFFA9DEA-6DA7-47B8-9126-900AA2C7F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753035"/>
            <a:ext cx="494852" cy="533579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524F7F27-FFB4-4E44-9022-7FDE5C41E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36" y="1421594"/>
            <a:ext cx="5553512" cy="3376355"/>
          </a:xfrm>
        </p:spPr>
        <p:txBody>
          <a:bodyPr rtlCol="0">
            <a:normAutofit/>
          </a:bodyPr>
          <a:lstStyle/>
          <a:p>
            <a:r>
              <a:rPr lang="pt-BR" b="1" dirty="0"/>
              <a:t>OBJETIVO GERAL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5A764D48-6198-4E19-9A3A-FFD1884F3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300" y="860611"/>
            <a:ext cx="7315200" cy="51206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	</a:t>
            </a:r>
            <a:r>
              <a:rPr lang="pt-BR" sz="2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Viabilizar a </a:t>
            </a:r>
            <a:r>
              <a:rPr lang="pt-BR" sz="2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aperfeiçomento</a:t>
            </a:r>
            <a:r>
              <a:rPr lang="pt-BR" sz="2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de um novo método para o processo, o personagem principal do qual deveria ser sustentabilidade.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	Divulgar até mesmo os conceitos mais basilares da biotecnologia, pois muitas vezes é considerada erroneamente como algo extremamente complexo e por isso não é incentivada no meio acadêmico de base</a:t>
            </a:r>
          </a:p>
        </p:txBody>
      </p:sp>
      <p:pic>
        <p:nvPicPr>
          <p:cNvPr id="7" name="Picture 19">
            <a:extLst>
              <a:ext uri="{FF2B5EF4-FFF2-40B4-BE49-F238E27FC236}">
                <a16:creationId xmlns:a16="http://schemas.microsoft.com/office/drawing/2014/main" id="{C192D22A-E254-4786-A26A-12FA06EF5C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27" y="116690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252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C049D-D89E-47A4-9A20-6FB3347BD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733" y="1506268"/>
            <a:ext cx="2947482" cy="3376355"/>
          </a:xfrm>
        </p:spPr>
        <p:txBody>
          <a:bodyPr>
            <a:normAutofit/>
          </a:bodyPr>
          <a:lstStyle/>
          <a:p>
            <a:r>
              <a:rPr lang="pt-BR" b="1" dirty="0"/>
              <a:t>PREMISSAS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9CCA8C-217A-485E-9E98-920261F9E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745" y="1506268"/>
            <a:ext cx="7315200" cy="51206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/>
              <a:t>	Todo cidadão reclama por uma administração </a:t>
            </a:r>
            <a:r>
              <a:rPr lang="pt-BR" dirty="0" err="1"/>
              <a:t>moderda</a:t>
            </a:r>
            <a:r>
              <a:rPr lang="pt-BR" dirty="0"/>
              <a:t> de justiça, notadamente por respostas mais célere e eficaz na </a:t>
            </a:r>
            <a:r>
              <a:rPr lang="pt-BR" dirty="0" err="1"/>
              <a:t>prestalçâo</a:t>
            </a:r>
            <a:r>
              <a:rPr lang="pt-BR" dirty="0"/>
              <a:t> jurisdicional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/>
              <a:t>	Transparência do processo digital somente ocorrerá quando houver uma maior disseminação de seu uso entre os cidadãos comuns e aqueles a espera de uma justiça, pela qual os direitos violados sejam efetivamente garantidos.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/>
              <a:t>	Conhecer a realidade que nos proporciona as mídias digitais é o primeiro passo para transforma-la.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19">
            <a:extLst>
              <a:ext uri="{FF2B5EF4-FFF2-40B4-BE49-F238E27FC236}">
                <a16:creationId xmlns:a16="http://schemas.microsoft.com/office/drawing/2014/main" id="{3B4D3F29-A2A5-4918-85C4-FDF79C1E052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28" y="122036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963957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BC7D7-71B7-4F8E-90E7-25FD2F92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5592" y="1346878"/>
            <a:ext cx="3382943" cy="3376355"/>
          </a:xfrm>
        </p:spPr>
        <p:txBody>
          <a:bodyPr>
            <a:normAutofit/>
          </a:bodyPr>
          <a:lstStyle/>
          <a:p>
            <a:r>
              <a:rPr lang="pt-BR" b="1" dirty="0"/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2261AF-198D-45DF-9C92-27122E176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787" y="570451"/>
            <a:ext cx="7603604" cy="598125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t-BR" sz="2600" dirty="0"/>
              <a:t>	Para alcançar os objetivos propostos de sustentabilidade do mecanismo processual , não resta outro meio senão tornar processo  mais enxuto, a fim de que a função social da justiça seja cumprida.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t-BR" sz="2600" dirty="0"/>
              <a:t>	Fomentar a de judicialização , através de procedimentos de mediação e conciliação , buscando assim prevenir litígios com vistas á paz social, é a principal alternativa para atingir este pretendido fim.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t-BR" sz="2600" dirty="0"/>
              <a:t>	O sofrimento , a dor , aliados ao isolamento social , vivida  ao longo do último ano, provocada pela pandemia </a:t>
            </a:r>
            <a:r>
              <a:rPr lang="pt-BR" sz="2600" dirty="0" err="1"/>
              <a:t>covid</a:t>
            </a:r>
            <a:r>
              <a:rPr lang="pt-BR" sz="2600" dirty="0"/>
              <a:t> 19, está fazendo com que voltemos ao passado, e assim refletirmos, o quando é importante cultuarmos o a paz, a harmonia e a concórdia.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t-BR" sz="2600" dirty="0"/>
              <a:t>	Virtudes estas, comprovadamente possível, notadamente a partir de todos estes avanços tecnológicos ao nosso dispor.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t-BR" sz="2600" dirty="0"/>
              <a:t>	Se destinados à prática do bem, com certeza  farão com que  mais feliz seja a humanidade. </a:t>
            </a:r>
          </a:p>
          <a:p>
            <a:endParaRPr lang="pt-BR" dirty="0"/>
          </a:p>
        </p:txBody>
      </p:sp>
      <p:pic>
        <p:nvPicPr>
          <p:cNvPr id="4" name="Picture 19">
            <a:extLst>
              <a:ext uri="{FF2B5EF4-FFF2-40B4-BE49-F238E27FC236}">
                <a16:creationId xmlns:a16="http://schemas.microsoft.com/office/drawing/2014/main" id="{645CA42F-57EC-40AB-998B-685EE292444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27" y="132509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97445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 descr="elemento decorativo">
            <a:extLst>
              <a:ext uri="{FF2B5EF4-FFF2-40B4-BE49-F238E27FC236}">
                <a16:creationId xmlns:a16="http://schemas.microsoft.com/office/drawing/2014/main" id="{E9C450B1-121D-41BA-98B6-8637A61BF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817658" y="2678924"/>
            <a:ext cx="376134" cy="356795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7" name="Retângulo 6" descr="elemento decorativo">
            <a:extLst>
              <a:ext uri="{FF2B5EF4-FFF2-40B4-BE49-F238E27FC236}">
                <a16:creationId xmlns:a16="http://schemas.microsoft.com/office/drawing/2014/main" id="{C234BEC7-9784-4A7A-9FDC-84E997A72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00401" y="2526525"/>
            <a:ext cx="8481645" cy="35633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" name="Retângulo 7" descr="elemento decorativo">
            <a:extLst>
              <a:ext uri="{FF2B5EF4-FFF2-40B4-BE49-F238E27FC236}">
                <a16:creationId xmlns:a16="http://schemas.microsoft.com/office/drawing/2014/main" id="{67F47B23-84AC-4823-93B7-FBB709CFC3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58952"/>
            <a:ext cx="3068515" cy="165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9" name="Retângulo 8" descr="elemento decorativo">
            <a:extLst>
              <a:ext uri="{FF2B5EF4-FFF2-40B4-BE49-F238E27FC236}">
                <a16:creationId xmlns:a16="http://schemas.microsoft.com/office/drawing/2014/main" id="{6696F7DF-DBDB-4920-8AE2-C0C311726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815866" y="2526524"/>
            <a:ext cx="376134" cy="3567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AC3A72-406E-467C-AD75-3552E95B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982" y="1196391"/>
            <a:ext cx="3679728" cy="1659371"/>
          </a:xfrm>
        </p:spPr>
        <p:txBody>
          <a:bodyPr rtlCol="0">
            <a:normAutofit/>
          </a:bodyPr>
          <a:lstStyle/>
          <a:p>
            <a:r>
              <a:rPr lang="pt-BR" b="1" dirty="0"/>
              <a:t>MIGUEL REALE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D37CD8-FB64-46C6-BA92-4854E7C63B8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68073" y="2526524"/>
            <a:ext cx="9857065" cy="3458351"/>
          </a:xfrm>
        </p:spPr>
        <p:txBody>
          <a:bodyPr rtlCol="0">
            <a:normAutofit/>
          </a:bodyPr>
          <a:lstStyle/>
          <a:p>
            <a:pPr marL="0" indent="0" algn="just">
              <a:lnSpc>
                <a:spcPct val="150000"/>
              </a:lnSpc>
              <a:buNone/>
              <a:defRPr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	A Ciência do Direito, vem se caracterizando por uma crescente luta contra o formalismo, o que implica repúdio às soluções puramente abstratas. Deseja-se cada vez mais correlacionar as soluções jurídicas com a situação concreta na qual vivem os indivíduos e os grupos;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	Essa tendência, no campo do Direito, não é senão expressão das diretrizes e do movimento que caracterizam, de modo geral, a cultura contemporânea (Teoria Tridimensional do Direito).</a:t>
            </a:r>
          </a:p>
        </p:txBody>
      </p:sp>
      <p:pic>
        <p:nvPicPr>
          <p:cNvPr id="16" name="Picture 19">
            <a:extLst>
              <a:ext uri="{FF2B5EF4-FFF2-40B4-BE49-F238E27FC236}">
                <a16:creationId xmlns:a16="http://schemas.microsoft.com/office/drawing/2014/main" id="{0121447B-F4C2-45B2-B8A4-74B42DDD12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3" y="130051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84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 descr="elemento decorativo">
            <a:extLst>
              <a:ext uri="{FF2B5EF4-FFF2-40B4-BE49-F238E27FC236}">
                <a16:creationId xmlns:a16="http://schemas.microsoft.com/office/drawing/2014/main" id="{D7F6F6C7-60D9-41AC-8781-68FDD4F32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42841" y="745000"/>
            <a:ext cx="8168053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/>
          </a:p>
        </p:txBody>
      </p:sp>
      <p:sp>
        <p:nvSpPr>
          <p:cNvPr id="5" name="Retângulo 4" descr="elemento decorativo">
            <a:extLst>
              <a:ext uri="{FF2B5EF4-FFF2-40B4-BE49-F238E27FC236}">
                <a16:creationId xmlns:a16="http://schemas.microsoft.com/office/drawing/2014/main" id="{95898461-1DBF-4823-B0CE-25F935F9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815244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/>
          </a:p>
        </p:txBody>
      </p:sp>
      <p:sp>
        <p:nvSpPr>
          <p:cNvPr id="28" name="Título 27">
            <a:extLst>
              <a:ext uri="{FF2B5EF4-FFF2-40B4-BE49-F238E27FC236}">
                <a16:creationId xmlns:a16="http://schemas.microsoft.com/office/drawing/2014/main" id="{B8A93A84-6089-431C-96E2-45FCA3C17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862" y="1386038"/>
            <a:ext cx="3659586" cy="3575584"/>
          </a:xfrm>
        </p:spPr>
        <p:txBody>
          <a:bodyPr rtlCol="0">
            <a:normAutofit/>
          </a:bodyPr>
          <a:lstStyle/>
          <a:p>
            <a:r>
              <a:rPr lang="it-IT" sz="3500" b="1" dirty="0"/>
              <a:t>INTRODUZIONE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0E1921-154E-4F8F-B4A4-ABD4B1690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49493"/>
            <a:ext cx="8168052" cy="533525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>
                <a:latin typeface="+mj-lt"/>
              </a:rPr>
              <a:t>PANDEMIA ED AMMINISTRAZIONE DELLA GIUSTIZIA</a:t>
            </a:r>
            <a:r>
              <a:rPr lang="pt-BR" sz="3000" dirty="0">
                <a:latin typeface="+mj-lt"/>
              </a:rPr>
              <a:t>   </a:t>
            </a:r>
          </a:p>
          <a:p>
            <a:pPr marL="0" indent="0">
              <a:buNone/>
            </a:pPr>
            <a:endParaRPr lang="pt-BR" sz="3000" dirty="0">
              <a:latin typeface="+mj-lt"/>
            </a:endParaRPr>
          </a:p>
          <a:p>
            <a:pPr marL="0" indent="0">
              <a:buNone/>
            </a:pPr>
            <a:r>
              <a:rPr lang="pt-BR" sz="3000" dirty="0">
                <a:latin typeface="+mj-lt"/>
              </a:rPr>
              <a:t>                              </a:t>
            </a:r>
          </a:p>
          <a:p>
            <a:pPr marL="0" indent="0">
              <a:buNone/>
            </a:pPr>
            <a:r>
              <a:rPr lang="pt-BR" b="1" dirty="0"/>
              <a:t>CRISI E DEFAULT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1800" b="1" i="1" dirty="0">
                <a:latin typeface="+mj-lt"/>
              </a:rPr>
              <a:t>VULNUS</a:t>
            </a:r>
            <a:r>
              <a:rPr lang="pt-BR" sz="1800" dirty="0">
                <a:latin typeface="+mj-lt"/>
              </a:rPr>
              <a:t>  INTRINSECO: (</a:t>
            </a:r>
            <a:r>
              <a:rPr lang="pt-BR" sz="1800" dirty="0" err="1">
                <a:latin typeface="+mj-lt"/>
              </a:rPr>
              <a:t>Modello</a:t>
            </a:r>
            <a:r>
              <a:rPr lang="pt-BR" sz="1800" dirty="0">
                <a:latin typeface="+mj-lt"/>
              </a:rPr>
              <a:t> aggravato e obsoleto del processo tradizionale)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i="1" dirty="0"/>
              <a:t>VULNUS</a:t>
            </a:r>
            <a:r>
              <a:rPr lang="pt-BR" dirty="0"/>
              <a:t>  ESTRINSECO (</a:t>
            </a:r>
            <a:r>
              <a:rPr lang="pt-BR" dirty="0" err="1"/>
              <a:t>Ingestibilità</a:t>
            </a:r>
            <a:r>
              <a:rPr lang="pt-BR" dirty="0"/>
              <a:t> del processo tradizionale per evento straordinario COVID-19)</a:t>
            </a:r>
          </a:p>
          <a:p>
            <a:endParaRPr lang="pt-BR" dirty="0"/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6B364E64-B891-4EB3-84FB-367D8A791DF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76" y="128793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78018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 descr="elemento decorativo">
            <a:extLst>
              <a:ext uri="{FF2B5EF4-FFF2-40B4-BE49-F238E27FC236}">
                <a16:creationId xmlns:a16="http://schemas.microsoft.com/office/drawing/2014/main" id="{3B570B85-11CA-4C90-9E8B-150CB8FE5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70461" y="2377991"/>
            <a:ext cx="10905975" cy="3563377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9" name="Retângulo 8" descr="elemento decorativo">
            <a:extLst>
              <a:ext uri="{FF2B5EF4-FFF2-40B4-BE49-F238E27FC236}">
                <a16:creationId xmlns:a16="http://schemas.microsoft.com/office/drawing/2014/main" id="{2A5672BB-0EC4-4BB1-85FA-3C94DFAEA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505009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0" name="Retângulo 9" descr="elemento decorativo">
            <a:extLst>
              <a:ext uri="{FF2B5EF4-FFF2-40B4-BE49-F238E27FC236}">
                <a16:creationId xmlns:a16="http://schemas.microsoft.com/office/drawing/2014/main" id="{7EF5689E-A2C8-44A6-AD5C-615D7DB0C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58952"/>
            <a:ext cx="10905976" cy="1659371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3600" dirty="0"/>
              <a:t>THEMA  DECIDENDUM</a:t>
            </a:r>
          </a:p>
        </p:txBody>
      </p:sp>
      <p:sp>
        <p:nvSpPr>
          <p:cNvPr id="11" name="Retângulo 10" descr="elemento decorativo">
            <a:extLst>
              <a:ext uri="{FF2B5EF4-FFF2-40B4-BE49-F238E27FC236}">
                <a16:creationId xmlns:a16="http://schemas.microsoft.com/office/drawing/2014/main" id="{99C77D2E-3E79-4AAE-90F1-AFD7CBEBF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4533" y="748748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C76433-70AC-461F-87D0-7DEF2F393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3974" y="2663254"/>
            <a:ext cx="9120216" cy="3304549"/>
          </a:xfrm>
        </p:spPr>
        <p:txBody>
          <a:bodyPr rtlCol="0" anchor="ctr" anchorCtr="0">
            <a:normAutofit/>
          </a:bodyPr>
          <a:lstStyle/>
          <a:p>
            <a:pPr marL="0" indent="0" algn="just" rtl="0">
              <a:lnSpc>
                <a:spcPct val="100000"/>
              </a:lnSpc>
              <a:buNone/>
            </a:pPr>
            <a:r>
              <a:rPr lang="pt-BR" sz="2400" dirty="0">
                <a:latin typeface="+mj-lt"/>
              </a:rPr>
              <a:t>IL DIBATTITO HA  IL SUO </a:t>
            </a:r>
            <a:r>
              <a:rPr lang="pt-BR" sz="2400" b="1" i="1" dirty="0">
                <a:latin typeface="+mj-lt"/>
              </a:rPr>
              <a:t>FOCUS</a:t>
            </a:r>
            <a:r>
              <a:rPr lang="pt-BR" sz="2400" dirty="0">
                <a:latin typeface="+mj-lt"/>
              </a:rPr>
              <a:t> </a:t>
            </a:r>
            <a:r>
              <a:rPr lang="pt-BR" sz="2400" b="1" dirty="0">
                <a:latin typeface="+mj-lt"/>
              </a:rPr>
              <a:t>SUL DIFETTO DEL  </a:t>
            </a:r>
            <a:r>
              <a:rPr lang="pt-BR" sz="2400" b="1" i="1" dirty="0">
                <a:latin typeface="+mj-lt"/>
              </a:rPr>
              <a:t>PRINCIPIO DI EFFETTIVITA’ </a:t>
            </a:r>
            <a:r>
              <a:rPr lang="pt-BR" sz="2400" dirty="0">
                <a:latin typeface="+mj-lt"/>
              </a:rPr>
              <a:t> DELLA TUTELA PROCESSUALE E QUINDI SUI LIMITI DELLA TUTELA GIUSTIZIALE SECONDO IL MODELLO “ TRADIZIONALE”</a:t>
            </a:r>
          </a:p>
          <a:p>
            <a:pPr rtl="0">
              <a:lnSpc>
                <a:spcPct val="100000"/>
              </a:lnSpc>
            </a:pPr>
            <a:endParaRPr lang="pt-BR" sz="2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IMPLICAÇÕES SOCIAIS DA JUSTIÇA DIGITAL</a:t>
            </a:r>
            <a:endParaRPr kumimoji="0" lang="pt-P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IMPLICAÇÕES SOCIAIS DA JUSTIÇA DIGITAL</a:t>
            </a:r>
            <a:endParaRPr kumimoji="0" lang="pt-P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IMPLICAÇÕES SOCIAIS DA JUSTIÇA DIGITAL</a:t>
            </a:r>
            <a:endParaRPr kumimoji="0" lang="pt-P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IMPLICAÇÕES SOCIAIS DA JUSTIÇA DIGITAL</a:t>
            </a:r>
            <a:endParaRPr kumimoji="0" lang="pt-P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9">
            <a:extLst>
              <a:ext uri="{FF2B5EF4-FFF2-40B4-BE49-F238E27FC236}">
                <a16:creationId xmlns:a16="http://schemas.microsoft.com/office/drawing/2014/main" id="{5657A24B-626F-4D22-BEB0-79A2A9572EF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71" y="151566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0609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 descr="elemento decorativo">
            <a:extLst>
              <a:ext uri="{FF2B5EF4-FFF2-40B4-BE49-F238E27FC236}">
                <a16:creationId xmlns:a16="http://schemas.microsoft.com/office/drawing/2014/main" id="{69755E60-DD88-4108-B6A9-36F81B3B4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233" y="761103"/>
            <a:ext cx="8065158" cy="5335793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dirty="0"/>
              <a:t>AA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173B27-6D09-4FDA-9BC7-A8DBA15EC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233" y="860611"/>
            <a:ext cx="8065158" cy="5120640"/>
          </a:xfrm>
        </p:spPr>
        <p:txBody>
          <a:bodyPr rtlCol="0"/>
          <a:lstStyle/>
          <a:p>
            <a:pPr rtl="0">
              <a:buNone/>
            </a:pPr>
            <a:endParaRPr lang="pt-B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>
              <a:buNone/>
            </a:pPr>
            <a:r>
              <a:rPr lang="pt-BR" dirty="0"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pt-BR" sz="2400" dirty="0">
                <a:ea typeface="Tahoma" panose="020B0604030504040204" pitchFamily="34" charset="0"/>
                <a:cs typeface="Tahoma" panose="020B0604030504040204" pitchFamily="34" charset="0"/>
              </a:rPr>
              <a:t>ALTERNATIVE DISPUTE RESOLUCION (A.D.R.)</a:t>
            </a:r>
          </a:p>
          <a:p>
            <a:pPr rtl="0">
              <a:buNone/>
            </a:pPr>
            <a:r>
              <a:rPr lang="pt-BR" sz="2400" dirty="0">
                <a:ea typeface="Tahoma" panose="020B0604030504040204" pitchFamily="34" charset="0"/>
                <a:cs typeface="Tahoma" panose="020B0604030504040204" pitchFamily="34" charset="0"/>
              </a:rPr>
              <a:t>                                 E </a:t>
            </a:r>
          </a:p>
          <a:p>
            <a:pPr rtl="0">
              <a:buNone/>
            </a:pPr>
            <a:r>
              <a:rPr lang="pt-BR" sz="2400" dirty="0">
                <a:ea typeface="Tahoma" panose="020B0604030504040204" pitchFamily="34" charset="0"/>
                <a:cs typeface="Tahoma" panose="020B0604030504040204" pitchFamily="34" charset="0"/>
              </a:rPr>
              <a:t>   PROCESSO CIVILE TELEMATICO (P.C.T.)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524F7F27-FFB4-4E44-9022-7FDE5C41E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2663" y="1423187"/>
            <a:ext cx="3175708" cy="3376355"/>
          </a:xfrm>
        </p:spPr>
        <p:txBody>
          <a:bodyPr rtlCol="0">
            <a:normAutofit/>
          </a:bodyPr>
          <a:lstStyle/>
          <a:p>
            <a:pPr algn="ctr"/>
            <a:r>
              <a:rPr lang="pt-BR" sz="2000" b="1" dirty="0">
                <a:ea typeface="Tahoma" panose="020B0604030504040204" pitchFamily="34" charset="0"/>
                <a:cs typeface="Tahoma" panose="020B0604030504040204" pitchFamily="34" charset="0"/>
              </a:rPr>
              <a:t>SOCCORSO AL METODO TRADIZIONALE</a:t>
            </a:r>
            <a:endParaRPr lang="pt-BR" sz="2000" dirty="0"/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345F06D4-3621-44AF-9A80-11264A2D00F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5" y="124758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0225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 descr="elemento decorativo">
            <a:extLst>
              <a:ext uri="{FF2B5EF4-FFF2-40B4-BE49-F238E27FC236}">
                <a16:creationId xmlns:a16="http://schemas.microsoft.com/office/drawing/2014/main" id="{60676357-176C-4DE1-876E-8D973595CA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31755" y="745000"/>
            <a:ext cx="8162014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/>
          </a:p>
        </p:txBody>
      </p:sp>
      <p:sp>
        <p:nvSpPr>
          <p:cNvPr id="9" name="Retângulo 8" descr="elemento decorativo">
            <a:extLst>
              <a:ext uri="{FF2B5EF4-FFF2-40B4-BE49-F238E27FC236}">
                <a16:creationId xmlns:a16="http://schemas.microsoft.com/office/drawing/2014/main" id="{1C7DA1A2-9BDF-4155-8D43-85CEACD19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777896" y="745000"/>
            <a:ext cx="432000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pt-BR" sz="100"/>
          </a:p>
        </p:txBody>
      </p:sp>
      <p:sp>
        <p:nvSpPr>
          <p:cNvPr id="10" name="Retângulo 9" descr="elemento decorativo">
            <a:extLst>
              <a:ext uri="{FF2B5EF4-FFF2-40B4-BE49-F238E27FC236}">
                <a16:creationId xmlns:a16="http://schemas.microsoft.com/office/drawing/2014/main" id="{3E48CA27-0046-4900-9619-D4E7432ED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45000"/>
            <a:ext cx="3430043" cy="5330952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400" dirty="0"/>
              <a:t>RIFLESSIONI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B4169B-E0AC-417E-989B-E40DC3491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rtl="0"/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Il  chaos (ESIODO)  come opportunità  per una “svolta” con l’obiettivo della realizzazione della funzione sociale della Giustizia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2BFDCFD-5305-49AD-9B74-B0527285050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rtlCol="0"/>
          <a:lstStyle/>
          <a:p>
            <a:pPr algn="just" rtl="0"/>
            <a:r>
              <a:rPr lang="pt-BR" dirty="0">
                <a:ea typeface="Tahoma" panose="020B0604030504040204" pitchFamily="34" charset="0"/>
                <a:cs typeface="Tahoma" panose="020B0604030504040204" pitchFamily="34" charset="0"/>
              </a:rPr>
              <a:t>Il sistema processuale deve poter sopportare ogni tipo di “ stress” ordinario e straordinario.  Il diritto è tale se si configura come diritto dell’emergenza.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EA78F7-ACF3-4BAB-A5B0-F44C891EBBD5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 rtlCol="0"/>
          <a:lstStyle/>
          <a:p>
            <a:pPr algn="just" rtl="0"/>
            <a:r>
              <a:rPr lang="pt-BR" dirty="0">
                <a:ea typeface="Tahoma" panose="020B0604030504040204" pitchFamily="34" charset="0"/>
                <a:cs typeface="Tahoma" panose="020B0604030504040204" pitchFamily="34" charset="0"/>
              </a:rPr>
              <a:t>Nuovo metodo </a:t>
            </a:r>
            <a:r>
              <a:rPr lang="pt-BR" b="1" dirty="0">
                <a:ea typeface="Tahoma" panose="020B0604030504040204" pitchFamily="34" charset="0"/>
                <a:cs typeface="Tahoma" panose="020B0604030504040204" pitchFamily="34" charset="0"/>
              </a:rPr>
              <a:t>“ processo” </a:t>
            </a:r>
            <a:r>
              <a:rPr lang="pt-BR" dirty="0">
                <a:ea typeface="Tahoma" panose="020B0604030504040204" pitchFamily="34" charset="0"/>
                <a:cs typeface="Tahoma" panose="020B0604030504040204" pitchFamily="34" charset="0"/>
              </a:rPr>
              <a:t>ammodernato e fruibile per gli scopi per cui  viene organizzato e gestito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93DA7F2-5DC8-49E2-91FE-020490003E7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 rtlCol="0"/>
          <a:lstStyle/>
          <a:p>
            <a:pPr algn="just" rtl="0"/>
            <a:r>
              <a:rPr lang="pt-BR" dirty="0">
                <a:ea typeface="Tahoma" panose="020B0604030504040204" pitchFamily="34" charset="0"/>
                <a:cs typeface="Tahoma" panose="020B0604030504040204" pitchFamily="34" charset="0"/>
              </a:rPr>
              <a:t>Il metodo digitale come farmaco per  curare le disfunzioni della giustizia contro atti obesi ed oscuri, lungaggini, sovrapposizioni,  aggravamenti del processo, inadeguatezze e udienze inutili. </a:t>
            </a:r>
          </a:p>
        </p:txBody>
      </p:sp>
      <p:pic>
        <p:nvPicPr>
          <p:cNvPr id="13" name="Picture 19">
            <a:extLst>
              <a:ext uri="{FF2B5EF4-FFF2-40B4-BE49-F238E27FC236}">
                <a16:creationId xmlns:a16="http://schemas.microsoft.com/office/drawing/2014/main" id="{B0A6B126-E85D-4E21-951A-D264E335E24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2" y="107816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85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 dirty="0">
                <a:ea typeface="Tahoma" panose="020B0604030504040204" pitchFamily="34" charset="0"/>
                <a:cs typeface="Tahoma" panose="020B0604030504040204" pitchFamily="34" charset="0"/>
              </a:rPr>
              <a:t>LA MAGISTRATURA DIGITALE</a:t>
            </a:r>
            <a:endParaRPr lang="pt-BR" dirty="0"/>
          </a:p>
        </p:txBody>
      </p:sp>
      <p:sp>
        <p:nvSpPr>
          <p:cNvPr id="5" name="Espaço Reservado para Texto 2">
            <a:extLst>
              <a:ext uri="{FF2B5EF4-FFF2-40B4-BE49-F238E27FC236}">
                <a16:creationId xmlns:a16="http://schemas.microsoft.com/office/drawing/2014/main" id="{4FE9F3A8-9BB0-450A-9100-D67184EABBBD}"/>
              </a:ext>
            </a:extLst>
          </p:cNvPr>
          <p:cNvSpPr txBox="1">
            <a:spLocks/>
          </p:cNvSpPr>
          <p:nvPr/>
        </p:nvSpPr>
        <p:spPr>
          <a:xfrm>
            <a:off x="1783974" y="2684770"/>
            <a:ext cx="9120216" cy="3304549"/>
          </a:xfrm>
          <a:prstGeom prst="rect">
            <a:avLst/>
          </a:prstGeom>
        </p:spPr>
        <p:txBody>
          <a:bodyPr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Reclutamente, selezione, formazione e controllo. </a:t>
            </a:r>
          </a:p>
          <a:p>
            <a:pPr>
              <a:lnSpc>
                <a:spcPct val="100000"/>
              </a:lnSpc>
            </a:pPr>
            <a:endParaRPr lang="pt-BR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TEST INFORMATICI PER VERIFICARE  “ </a:t>
            </a:r>
            <a:r>
              <a:rPr lang="pt-BR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pt-BR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capacità</a:t>
            </a: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dell’esercizio</a:t>
            </a: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delle</a:t>
            </a: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funzioni</a:t>
            </a: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  <a:p>
            <a:pPr>
              <a:lnSpc>
                <a:spcPct val="100000"/>
              </a:lnSpc>
            </a:pPr>
            <a:endParaRPr lang="pt-BR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pt-BR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Provvedimenti digitali, veloci e agili</a:t>
            </a:r>
            <a:endParaRPr lang="pt-BR" dirty="0">
              <a:latin typeface="+mj-lt"/>
            </a:endParaRPr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674C52C2-32D1-4FBE-AB11-554542B4B37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5" y="157388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014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 descr="elemento decorativo">
            <a:extLst>
              <a:ext uri="{FF2B5EF4-FFF2-40B4-BE49-F238E27FC236}">
                <a16:creationId xmlns:a16="http://schemas.microsoft.com/office/drawing/2014/main" id="{595A3B18-E778-4780-AC96-F48E7BD59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02194" y="2678925"/>
            <a:ext cx="8486324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dirty="0"/>
              <a:t>AVVOCATURA DIGITALE</a:t>
            </a:r>
          </a:p>
        </p:txBody>
      </p:sp>
      <p:sp>
        <p:nvSpPr>
          <p:cNvPr id="15" name="Retângulo 14" descr="elemento decorativo">
            <a:extLst>
              <a:ext uri="{FF2B5EF4-FFF2-40B4-BE49-F238E27FC236}">
                <a16:creationId xmlns:a16="http://schemas.microsoft.com/office/drawing/2014/main" id="{E9C450B1-121D-41BA-98B6-8637A61BF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817658" y="2678924"/>
            <a:ext cx="376134" cy="356795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6" name="Retângulo 5" descr="elemento decorativo">
            <a:extLst>
              <a:ext uri="{FF2B5EF4-FFF2-40B4-BE49-F238E27FC236}">
                <a16:creationId xmlns:a16="http://schemas.microsoft.com/office/drawing/2014/main" id="{54A235A8-F59E-4C87-98E4-4FF7C9E63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526525"/>
            <a:ext cx="3068514" cy="35633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7" name="Retângulo 6" descr="elemento decorativo">
            <a:extLst>
              <a:ext uri="{FF2B5EF4-FFF2-40B4-BE49-F238E27FC236}">
                <a16:creationId xmlns:a16="http://schemas.microsoft.com/office/drawing/2014/main" id="{C234BEC7-9784-4A7A-9FDC-84E997A72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00401" y="2526525"/>
            <a:ext cx="8481645" cy="35633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" name="Retângulo 7" descr="elemento decorativo">
            <a:extLst>
              <a:ext uri="{FF2B5EF4-FFF2-40B4-BE49-F238E27FC236}">
                <a16:creationId xmlns:a16="http://schemas.microsoft.com/office/drawing/2014/main" id="{67F47B23-84AC-4823-93B7-FBB709CFC3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58952"/>
            <a:ext cx="3068515" cy="165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9" name="Retângulo 8" descr="elemento decorativo">
            <a:extLst>
              <a:ext uri="{FF2B5EF4-FFF2-40B4-BE49-F238E27FC236}">
                <a16:creationId xmlns:a16="http://schemas.microsoft.com/office/drawing/2014/main" id="{6696F7DF-DBDB-4920-8AE2-C0C311726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815866" y="2526524"/>
            <a:ext cx="376134" cy="3567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D37CD8-FB64-46C6-BA92-4854E7C63B8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78466" y="2637692"/>
            <a:ext cx="7606002" cy="3347056"/>
          </a:xfrm>
        </p:spPr>
        <p:txBody>
          <a:bodyPr rtlCol="0"/>
          <a:lstStyle/>
          <a:p>
            <a:pPr marL="0" indent="0" algn="just" rtl="0">
              <a:lnSpc>
                <a:spcPct val="100000"/>
              </a:lnSpc>
              <a:buNone/>
            </a:pPr>
            <a:r>
              <a:rPr lang="pt-BR" dirty="0">
                <a:solidFill>
                  <a:schemeClr val="bg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ESERCIZIO DEL </a:t>
            </a:r>
            <a:r>
              <a:rPr lang="pt-BR" b="1" dirty="0">
                <a:solidFill>
                  <a:schemeClr val="bg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DIRITTO DI CONCILIARE (prima ancora dell’esercizio del diritto di difesa) </a:t>
            </a:r>
            <a:r>
              <a:rPr lang="pt-BR" dirty="0">
                <a:solidFill>
                  <a:schemeClr val="bg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UTILIZZANDO PIATTAFORME  INFORMATICHE CON </a:t>
            </a:r>
            <a:r>
              <a:rPr lang="pt-BR" b="1" dirty="0">
                <a:solidFill>
                  <a:schemeClr val="bg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VIS </a:t>
            </a:r>
            <a:r>
              <a:rPr lang="pt-BR" dirty="0">
                <a:solidFill>
                  <a:schemeClr val="bg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INCLUSIVA E FORMAZIONE DIGITALE DELL’AVVOCATO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65E7A6CC-71F6-4024-B671-F3C01E711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637691"/>
            <a:ext cx="3200401" cy="3347055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AVVOCATURA DIGITALE</a:t>
            </a:r>
            <a:endParaRPr lang="pt-BR" sz="2400" b="1" dirty="0">
              <a:solidFill>
                <a:schemeClr val="bg1"/>
              </a:solidFill>
            </a:endParaRPr>
          </a:p>
        </p:txBody>
      </p:sp>
      <p:pic>
        <p:nvPicPr>
          <p:cNvPr id="16" name="Picture 19">
            <a:extLst>
              <a:ext uri="{FF2B5EF4-FFF2-40B4-BE49-F238E27FC236}">
                <a16:creationId xmlns:a16="http://schemas.microsoft.com/office/drawing/2014/main" id="{86F5BE82-5F46-4CAE-AC0C-852A140C575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56" y="1328287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9557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 descr="elemento decorativo">
            <a:extLst>
              <a:ext uri="{FF2B5EF4-FFF2-40B4-BE49-F238E27FC236}">
                <a16:creationId xmlns:a16="http://schemas.microsoft.com/office/drawing/2014/main" id="{0C4755A4-C6F3-4F77-8594-E673AE66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125" y="2524913"/>
            <a:ext cx="848164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7" name="Retângulo 6" descr="elemento decorativo">
            <a:extLst>
              <a:ext uri="{FF2B5EF4-FFF2-40B4-BE49-F238E27FC236}">
                <a16:creationId xmlns:a16="http://schemas.microsoft.com/office/drawing/2014/main" id="{4CA9F0E1-FD08-4049-8F4B-43926E8ED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99697" y="2524912"/>
            <a:ext cx="4986881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9" name="Retângulo 8" descr="elemento decorativo">
            <a:extLst>
              <a:ext uri="{FF2B5EF4-FFF2-40B4-BE49-F238E27FC236}">
                <a16:creationId xmlns:a16="http://schemas.microsoft.com/office/drawing/2014/main" id="{3C089318-7463-4911-97A4-30D30D408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236" y="2522305"/>
            <a:ext cx="376134" cy="356795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834FBDA-66C1-443E-A935-5C3C6B1F0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3465" y="2641544"/>
            <a:ext cx="3983703" cy="3347055"/>
          </a:xfrm>
        </p:spPr>
        <p:txBody>
          <a:bodyPr rtlCol="0">
            <a:normAutofit/>
          </a:bodyPr>
          <a:lstStyle/>
          <a:p>
            <a:pPr algn="ctr"/>
            <a:r>
              <a:rPr lang="pt-BR" sz="3200" dirty="0">
                <a:ea typeface="Tahoma" panose="020B0604030504040204" pitchFamily="34" charset="0"/>
                <a:cs typeface="Tahoma" panose="020B0604030504040204" pitchFamily="34" charset="0"/>
              </a:rPr>
              <a:t>INTELLIGENZA ARTIFICIALE E PROCESSO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C9C604-71A9-4A75-AB45-E44E02F0D9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86" y="2633055"/>
            <a:ext cx="6090578" cy="3346450"/>
          </a:xfrm>
        </p:spPr>
        <p:txBody>
          <a:bodyPr rtlCol="0"/>
          <a:lstStyle/>
          <a:p>
            <a:pPr marL="0" indent="0" rtl="0">
              <a:buNone/>
            </a:pPr>
            <a:r>
              <a:rPr lang="pt-BR" dirty="0">
                <a:ea typeface="Tahoma" panose="020B0604030504040204" pitchFamily="34" charset="0"/>
                <a:cs typeface="Tahoma" panose="020B0604030504040204" pitchFamily="34" charset="0"/>
              </a:rPr>
              <a:t>DATA BASE, ALGORITMI E SOFTWARE QUOZIENTE DI UTILITA’ E DI VALIDITA’ DEI  SUPPORTI DIGITALI</a:t>
            </a:r>
          </a:p>
        </p:txBody>
      </p:sp>
      <p:pic>
        <p:nvPicPr>
          <p:cNvPr id="8" name="Picture 19">
            <a:extLst>
              <a:ext uri="{FF2B5EF4-FFF2-40B4-BE49-F238E27FC236}">
                <a16:creationId xmlns:a16="http://schemas.microsoft.com/office/drawing/2014/main" id="{86EBE503-129A-4332-96F0-9A408EE2257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98" y="357795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8333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 descr="elemento decorativo">
            <a:extLst>
              <a:ext uri="{FF2B5EF4-FFF2-40B4-BE49-F238E27FC236}">
                <a16:creationId xmlns:a16="http://schemas.microsoft.com/office/drawing/2014/main" id="{DA7D7ED5-BC69-4567-82E2-DB14956ED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65452"/>
            <a:ext cx="5024387" cy="47270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" name="Retângulo 7" descr="elemento decorativo">
            <a:extLst>
              <a:ext uri="{FF2B5EF4-FFF2-40B4-BE49-F238E27FC236}">
                <a16:creationId xmlns:a16="http://schemas.microsoft.com/office/drawing/2014/main" id="{2B60A726-F56F-4317-A567-B40D40A11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46025" y="1065452"/>
            <a:ext cx="4445977" cy="472709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dirty="0"/>
              <a:t>CONCLUSIONI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0FE91DC-10A5-43FD-B16D-6E5471B5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76" y="1045651"/>
            <a:ext cx="4108500" cy="4621167"/>
          </a:xfrm>
        </p:spPr>
        <p:txBody>
          <a:bodyPr rtlCol="0">
            <a:normAutofit/>
          </a:bodyPr>
          <a:lstStyle/>
          <a:p>
            <a:pPr algn="ctr"/>
            <a:br>
              <a:rPr lang="pt-BR" i="1" dirty="0"/>
            </a:br>
            <a:r>
              <a:rPr lang="pt-BR" i="1" dirty="0"/>
              <a:t>DECISIONE ROBOTICA?</a:t>
            </a:r>
            <a:br>
              <a:rPr lang="pt-BR" i="1" dirty="0"/>
            </a:br>
            <a:r>
              <a:rPr lang="pt-BR" i="1" dirty="0"/>
              <a:t>GIUSTIZIA PREDITTIVA?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0DEE54-ADE0-4E7E-A56E-22CBED38C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265" y="1054443"/>
            <a:ext cx="6878564" cy="5596614"/>
          </a:xfrm>
        </p:spPr>
        <p:txBody>
          <a:bodyPr rtlCol="0">
            <a:normAutofit fontScale="85000" lnSpcReduction="20000"/>
          </a:bodyPr>
          <a:lstStyle/>
          <a:p>
            <a:pPr algn="just" rtl="0"/>
            <a:r>
              <a:rPr lang="pt-BR" i="1" dirty="0"/>
              <a:t>”lI sapiente uso di dispositivi e supporti digitali  ed il ruolo del giudice , buon padre di famiglia che risolva il caso applicando la regola giusta con criteri di buon senso, prudenza, trasparenza, logia e ragionevolezza” potrebbero essere   una combinazione vincente                           </a:t>
            </a:r>
          </a:p>
          <a:p>
            <a:pPr algn="just" rtl="0">
              <a:buNone/>
            </a:pPr>
            <a:r>
              <a:rPr lang="pt-BR" i="1" dirty="0"/>
              <a:t> </a:t>
            </a:r>
            <a:r>
              <a:rPr lang="pt-BR" sz="2400" b="1" i="1" dirty="0"/>
              <a:t>CONCLUSIONI</a:t>
            </a:r>
          </a:p>
          <a:p>
            <a:pPr algn="just"/>
            <a:r>
              <a:rPr lang="pt-BR" sz="2400" i="1" dirty="0"/>
              <a:t>Para </a:t>
            </a:r>
            <a:r>
              <a:rPr lang="pt-PT" sz="2400" i="1" dirty="0"/>
              <a:t>alcançar o objetivo de sustentabilidade do mecanismo processual, parece extremamente necessário intervir no método tornando-o enxuto e utilizável para que essa função social que é objetivo típico da administração do valor absoluto expressa pela " Justiça " possa ser cumprida. </a:t>
            </a:r>
            <a:endParaRPr lang="it-IT" sz="2400" i="1" dirty="0"/>
          </a:p>
          <a:p>
            <a:pPr algn="just"/>
            <a:r>
              <a:rPr lang="pt-PT" sz="2400" i="1" dirty="0"/>
              <a:t>As audiências devem ser reduzidas para evitar bolsões desnecessários de espera e implementar a introdução de provas para apoiar a demanda da justiça sem intervalos de tempo; gerenciar a demanda em pouco tempo para não perder o foco no fato histórico; para formar profissionais jurídicos experimentando sua capacidade não só de decidir, mas sobretudo de resolver conflitos, mesmo na fase conciliatória, aplicando o lex de forma prudente e consciente também através de regras não escritas de bondade, aceitação, razoabilidade e bom senso. </a:t>
            </a:r>
            <a:endParaRPr lang="it-IT" sz="2400" i="1" dirty="0"/>
          </a:p>
          <a:p>
            <a:pPr algn="ctr" rtl="0">
              <a:buNone/>
            </a:pPr>
            <a:endParaRPr lang="pt-BR" sz="2400" b="1" i="1" dirty="0"/>
          </a:p>
        </p:txBody>
      </p:sp>
      <p:pic>
        <p:nvPicPr>
          <p:cNvPr id="10" name="Picture 19">
            <a:extLst>
              <a:ext uri="{FF2B5EF4-FFF2-40B4-BE49-F238E27FC236}">
                <a16:creationId xmlns:a16="http://schemas.microsoft.com/office/drawing/2014/main" id="{41474915-A093-4CD2-832E-B0B8411A38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76" y="266733"/>
            <a:ext cx="24892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48111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Quadro">
  <a:themeElements>
    <a:clrScheme name="Custom 18">
      <a:dk1>
        <a:srgbClr val="FFFFFF"/>
      </a:dk1>
      <a:lt1>
        <a:sysClr val="window" lastClr="FFFFFF"/>
      </a:lt1>
      <a:dk2>
        <a:srgbClr val="454545"/>
      </a:dk2>
      <a:lt2>
        <a:srgbClr val="595959"/>
      </a:lt2>
      <a:accent1>
        <a:srgbClr val="586EA6"/>
      </a:accent1>
      <a:accent2>
        <a:srgbClr val="B71E42"/>
      </a:accent2>
      <a:accent3>
        <a:srgbClr val="002060"/>
      </a:accent3>
      <a:accent4>
        <a:srgbClr val="586EA6"/>
      </a:accent4>
      <a:accent5>
        <a:srgbClr val="586EA6"/>
      </a:accent5>
      <a:accent6>
        <a:srgbClr val="6892A0"/>
      </a:accent6>
      <a:hlink>
        <a:srgbClr val="B71E42"/>
      </a:hlink>
      <a:folHlink>
        <a:srgbClr val="586EA6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104267_TF00915908" id="{E6949F0F-3567-4853-AE66-34246C74A7A9}" vid="{0A1AB949-1BE4-4847-B7BD-60C5A5B339B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0A2498-0E80-4BD8-B955-2DA7BEA40D5A}">
  <ds:schemaRefs>
    <ds:schemaRef ds:uri="6dc4bcd6-49db-4c07-9060-8acfc67cef9f"/>
    <ds:schemaRef ds:uri="http://purl.org/dc/dcmitype/"/>
    <ds:schemaRef ds:uri="http://schemas.microsoft.com/office/infopath/2007/PartnerControls"/>
    <ds:schemaRef ds:uri="fb0879af-3eba-417a-a55a-ffe6dcd6ca77"/>
    <ds:schemaRef ds:uri="http://schemas.microsoft.com/office/2006/metadata/properties"/>
    <ds:schemaRef ds:uri="http://schemas.microsoft.com/sharepoint/v3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C165FA1-54F4-4811-8922-8A0B39611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96E4C0-B315-4C7B-B90A-75B6C747CB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Conheça seus colegas de classe</Template>
  <TotalTime>0</TotalTime>
  <Words>1154</Words>
  <Application>Microsoft Office PowerPoint</Application>
  <PresentationFormat>Widescreen</PresentationFormat>
  <Paragraphs>92</Paragraphs>
  <Slides>16</Slides>
  <Notes>14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  <vt:variant>
        <vt:lpstr>Apresentações personalizadas</vt:lpstr>
      </vt:variant>
      <vt:variant>
        <vt:i4>1</vt:i4>
      </vt:variant>
    </vt:vector>
  </HeadingPairs>
  <TitlesOfParts>
    <vt:vector size="21" baseType="lpstr">
      <vt:lpstr>Arial</vt:lpstr>
      <vt:lpstr>Calibri</vt:lpstr>
      <vt:lpstr>Wingdings 2</vt:lpstr>
      <vt:lpstr>Quadro</vt:lpstr>
      <vt:lpstr>IMPLICÇÕES SOCIAIS DA JUSTIÇA DIGITAL</vt:lpstr>
      <vt:lpstr>INTRODUZIONE</vt:lpstr>
      <vt:lpstr>Apresentação do PowerPoint</vt:lpstr>
      <vt:lpstr>SOCCORSO AL METODO TRADIZIONALE</vt:lpstr>
      <vt:lpstr>Apresentação do PowerPoint</vt:lpstr>
      <vt:lpstr>LA MAGISTRATURA DIGITALE</vt:lpstr>
      <vt:lpstr>AVVOCATURA DIGITALE</vt:lpstr>
      <vt:lpstr>INTELLIGENZA ARTIFICIALE E PROCESSO</vt:lpstr>
      <vt:lpstr> DECISIONE ROBOTICA? GIUSTIZIA PREDITTIVA?</vt:lpstr>
      <vt:lpstr>IMPLICÇÕES SOCIAIS DA JUSTIÇA DIGITAL</vt:lpstr>
      <vt:lpstr>OBJETIVO  </vt:lpstr>
      <vt:lpstr>INTRODUÇÃO</vt:lpstr>
      <vt:lpstr>OBJETIVO GERAL</vt:lpstr>
      <vt:lpstr>PREMISSAS</vt:lpstr>
      <vt:lpstr>CONCLUSÕES</vt:lpstr>
      <vt:lpstr>MIGUEL REALE </vt:lpstr>
      <vt:lpstr>Italiano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2021-05-18T18:53:01Z</dcterms:created>
  <dcterms:modified xsi:type="dcterms:W3CDTF">2021-05-20T11:54:32Z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