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5" r:id="rId2"/>
    <p:sldId id="386" r:id="rId3"/>
    <p:sldId id="387" r:id="rId4"/>
    <p:sldId id="388" r:id="rId5"/>
    <p:sldId id="389" r:id="rId6"/>
    <p:sldId id="390" r:id="rId7"/>
    <p:sldId id="391" r:id="rId8"/>
    <p:sldId id="392" r:id="rId9"/>
    <p:sldId id="393" r:id="rId10"/>
    <p:sldId id="395" r:id="rId11"/>
    <p:sldId id="401" r:id="rId12"/>
    <p:sldId id="397" r:id="rId13"/>
    <p:sldId id="398" r:id="rId14"/>
    <p:sldId id="400" r:id="rId15"/>
    <p:sldId id="399" r:id="rId16"/>
    <p:sldId id="406" r:id="rId17"/>
    <p:sldId id="402" r:id="rId18"/>
    <p:sldId id="273" r:id="rId19"/>
    <p:sldId id="405" r:id="rId20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94A283B7-28CB-4567-9801-EA5C8623A35C}">
          <p14:sldIdLst>
            <p14:sldId id="30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5"/>
            <p14:sldId id="401"/>
            <p14:sldId id="397"/>
            <p14:sldId id="398"/>
            <p14:sldId id="400"/>
            <p14:sldId id="399"/>
            <p14:sldId id="406"/>
            <p14:sldId id="402"/>
            <p14:sldId id="273"/>
            <p14:sldId id="40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947" autoAdjust="0"/>
  </p:normalViewPr>
  <p:slideViewPr>
    <p:cSldViewPr snapToGrid="0" snapToObjects="1">
      <p:cViewPr varScale="1">
        <p:scale>
          <a:sx n="108" d="100"/>
          <a:sy n="108" d="100"/>
        </p:scale>
        <p:origin x="71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21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2F17359-000A-9044-B834-9FBD0018D5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C98B882-BA21-D947-B59A-B375F7B018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4058116-248D-444D-B5FE-B5EAD39DE55E}" type="datetime1">
              <a:rPr lang="pt-BR" smtClean="0"/>
              <a:t>22/06/2021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219AD5B-1A75-1A4A-8459-A96AB79E9D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C49C6818-84EB-2D43-AA44-FC64C4595B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B28A1AC-D174-D44D-BB31-612041F19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1703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66868-9967-4286-9B08-8D6F3C14CA57}" type="datetime1">
              <a:rPr lang="pt-BR" noProof="0" smtClean="0"/>
              <a:t>22/06/2021</a:t>
            </a:fld>
            <a:endParaRPr lang="pt-BR" noProof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os estilos de texto Mestres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5438F-2890-46B9-BD8A-C9EE91F876FC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5069430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5438F-2890-46B9-BD8A-C9EE91F876F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261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5438F-2890-46B9-BD8A-C9EE91F876FC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5962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resentação 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946" y="0"/>
            <a:ext cx="6098946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Insira o subtítulo aqui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7905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r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ED7A90A1-A930-7E45-A0C6-7B528BC17B68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289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15342"/>
            <a:ext cx="5822209" cy="4427316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01B97752-63E3-7E41-86AA-8084AC3E48D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Insira o subtítulo aqui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B45521CA-473D-274E-A252-50E49A3EF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7905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r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E71328B3-338C-BB43-A9F5-AACCE2E54E86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69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28264"/>
            <a:ext cx="5822209" cy="4427316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01B97752-63E3-7E41-86AA-8084AC3E48D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4498670"/>
            <a:ext cx="4179375" cy="356462"/>
          </a:xfrm>
        </p:spPr>
        <p:txBody>
          <a:bodyPr lIns="0" rIns="0" rtlCol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Insira o subtítulo aqui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B45521CA-473D-274E-A252-50E49A3EF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7905" y="1928264"/>
            <a:ext cx="4179376" cy="2387600"/>
          </a:xfrm>
        </p:spPr>
        <p:txBody>
          <a:bodyPr lIns="0" rIns="0" rtlCol="0" anchor="b">
            <a:normAutofit/>
          </a:bodyPr>
          <a:lstStyle>
            <a:lvl1pPr algn="r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E327254B-5501-7248-A89F-42912B5A8BD2}"/>
              </a:ext>
            </a:extLst>
          </p:cNvPr>
          <p:cNvCxnSpPr>
            <a:cxnSpLocks/>
          </p:cNvCxnSpPr>
          <p:nvPr userDrawn="1"/>
        </p:nvCxnSpPr>
        <p:spPr>
          <a:xfrm>
            <a:off x="0" y="1405468"/>
            <a:ext cx="1219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005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Slide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21" descr="Mulher no tablet ">
            <a:extLst>
              <a:ext uri="{FF2B5EF4-FFF2-40B4-BE49-F238E27FC236}">
                <a16:creationId xmlns:a16="http://schemas.microsoft.com/office/drawing/2014/main" id="{79F82B97-E9C9-C740-AE3A-A0BB4822DD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487" y="0"/>
            <a:ext cx="11067514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4487" y="-1"/>
            <a:ext cx="11067514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Insira o subtítulo aqui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6C4B436F-A511-A141-900B-BA20A19A1BCE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087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21" descr="Mulher no tablet ">
            <a:extLst>
              <a:ext uri="{FF2B5EF4-FFF2-40B4-BE49-F238E27FC236}">
                <a16:creationId xmlns:a16="http://schemas.microsoft.com/office/drawing/2014/main" id="{79F82B97-E9C9-C740-AE3A-A0BB4822DD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Insira o subtítulo aqui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A57CAA2-2658-B441-A787-4B54C65D3BF1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238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údo com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/>
          <p:cNvSpPr>
            <a:spLocks noGrp="1"/>
          </p:cNvSpPr>
          <p:nvPr>
            <p:ph type="pic" sz="quarter" idx="10"/>
          </p:nvPr>
        </p:nvSpPr>
        <p:spPr>
          <a:xfrm>
            <a:off x="1524000" y="3482977"/>
            <a:ext cx="10668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38806" y="339644"/>
            <a:ext cx="5014993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39644"/>
            <a:ext cx="4179376" cy="2806512"/>
          </a:xfrm>
        </p:spPr>
        <p:txBody>
          <a:bodyPr lIns="0" rIns="0" rtlCol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F2E583C8-CCA8-BB4A-B8AA-4ED85B62E67F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665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/>
          <p:cNvSpPr>
            <a:spLocks noGrp="1"/>
          </p:cNvSpPr>
          <p:nvPr>
            <p:ph type="pic" sz="quarter" idx="10"/>
          </p:nvPr>
        </p:nvSpPr>
        <p:spPr>
          <a:xfrm>
            <a:off x="0" y="3482977"/>
            <a:ext cx="10668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35662" y="339644"/>
            <a:ext cx="5014993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0856" y="339644"/>
            <a:ext cx="4179376" cy="2806512"/>
          </a:xfrm>
        </p:spPr>
        <p:txBody>
          <a:bodyPr lIns="0" rIns="0" rtlCol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4C8C2B99-ED08-1F48-BE5D-40E40D09C7B7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87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Cap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/>
          <p:cNvSpPr>
            <a:spLocks noGrp="1"/>
          </p:cNvSpPr>
          <p:nvPr>
            <p:ph type="pic" sz="quarter" idx="10"/>
          </p:nvPr>
        </p:nvSpPr>
        <p:spPr>
          <a:xfrm>
            <a:off x="608843" y="3482977"/>
            <a:ext cx="10961177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79B33817-49F3-B440-A271-466603AE1964}"/>
              </a:ext>
            </a:extLst>
          </p:cNvPr>
          <p:cNvCxnSpPr>
            <a:cxnSpLocks/>
          </p:cNvCxnSpPr>
          <p:nvPr userDrawn="1"/>
        </p:nvCxnSpPr>
        <p:spPr>
          <a:xfrm>
            <a:off x="0" y="421214"/>
            <a:ext cx="1219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8576316B-7498-2E42-9B52-88BF1C9DF4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67465" y="568512"/>
            <a:ext cx="6002556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451775DA-49A0-2F4D-9F21-5D20DA6BA9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844" y="568512"/>
            <a:ext cx="4179376" cy="2806512"/>
          </a:xfrm>
        </p:spPr>
        <p:txBody>
          <a:bodyPr lIns="0" rIns="0" rtlCol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96456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Cap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/>
          <p:cNvSpPr>
            <a:spLocks noGrp="1"/>
          </p:cNvSpPr>
          <p:nvPr>
            <p:ph type="pic" sz="quarter" idx="10"/>
          </p:nvPr>
        </p:nvSpPr>
        <p:spPr>
          <a:xfrm>
            <a:off x="0" y="3482977"/>
            <a:ext cx="12192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40C0F668-C1BA-A349-A542-9E54E73E8178}"/>
              </a:ext>
            </a:extLst>
          </p:cNvPr>
          <p:cNvCxnSpPr>
            <a:cxnSpLocks/>
          </p:cNvCxnSpPr>
          <p:nvPr userDrawn="1"/>
        </p:nvCxnSpPr>
        <p:spPr>
          <a:xfrm>
            <a:off x="4961621" y="339644"/>
            <a:ext cx="0" cy="280651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51244" y="339644"/>
            <a:ext cx="6002556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4"/>
            <a:ext cx="4179376" cy="2806512"/>
          </a:xfrm>
        </p:spPr>
        <p:txBody>
          <a:bodyPr lIns="0" rIns="0" rtlCol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780326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Capti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/>
          <p:cNvSpPr>
            <a:spLocks noGrp="1"/>
          </p:cNvSpPr>
          <p:nvPr>
            <p:ph type="pic" sz="quarter" idx="10"/>
          </p:nvPr>
        </p:nvSpPr>
        <p:spPr>
          <a:xfrm>
            <a:off x="0" y="3482977"/>
            <a:ext cx="12192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51244" y="568512"/>
            <a:ext cx="6002556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568512"/>
            <a:ext cx="4179376" cy="2806512"/>
          </a:xfrm>
        </p:spPr>
        <p:txBody>
          <a:bodyPr lIns="0" rIns="0" rtlCol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16414763-7D4F-994A-AAA9-7DC46C19D816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706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728A4B-EBBC-4F7F-8EB1-336CC4E7131F}" type="datetime1">
              <a:rPr lang="pt-BR" noProof="0" smtClean="0"/>
              <a:t>22/06/2021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11B2D7F8-9505-6148-BEA2-27C4290FF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627321" y="2330824"/>
            <a:ext cx="4693727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Espaço reservado para conteúdo 3">
            <a:extLst>
              <a:ext uri="{FF2B5EF4-FFF2-40B4-BE49-F238E27FC236}">
                <a16:creationId xmlns:a16="http://schemas.microsoft.com/office/drawing/2014/main" id="{A9ADB053-F5D5-D34D-B6E3-A8AB7297F1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67963" y="2330824"/>
            <a:ext cx="4693727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id="{B75E12F7-C53F-EB47-8D86-3CE7D6B2A8F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627322" y="1468740"/>
            <a:ext cx="4672156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5" name="Espaço reservado para texto 4">
            <a:extLst>
              <a:ext uri="{FF2B5EF4-FFF2-40B4-BE49-F238E27FC236}">
                <a16:creationId xmlns:a16="http://schemas.microsoft.com/office/drawing/2014/main" id="{0C3895DE-E9F7-5A41-91A4-BC8DE509CFF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067963" y="1468740"/>
            <a:ext cx="4695165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2073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resentação 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3055" y="0"/>
            <a:ext cx="6098946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A9525627-537D-D740-918D-FD8895672A9F}"/>
              </a:ext>
            </a:extLst>
          </p:cNvPr>
          <p:cNvCxnSpPr>
            <a:cxnSpLocks/>
          </p:cNvCxnSpPr>
          <p:nvPr userDrawn="1"/>
        </p:nvCxnSpPr>
        <p:spPr>
          <a:xfrm>
            <a:off x="0" y="1720312"/>
            <a:ext cx="609305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Insira o subtítulo aqui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14249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CD5B5E-85C0-4F8B-B8A6-5509EC52EFF9}" type="datetime1">
              <a:rPr lang="pt-BR" noProof="0" smtClean="0"/>
              <a:t>22/06/2021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0134369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11B2D7F8-9505-6148-BEA2-27C4290FF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92623" y="2330824"/>
            <a:ext cx="4693727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Espaço reservado para conteúdo 3">
            <a:extLst>
              <a:ext uri="{FF2B5EF4-FFF2-40B4-BE49-F238E27FC236}">
                <a16:creationId xmlns:a16="http://schemas.microsoft.com/office/drawing/2014/main" id="{A9ADB053-F5D5-D34D-B6E3-A8AB7297F1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33265" y="2330824"/>
            <a:ext cx="4693727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id="{B75E12F7-C53F-EB47-8D86-3CE7D6B2A8F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2624" y="1468740"/>
            <a:ext cx="4672156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5" name="Espaço reservado para texto 4">
            <a:extLst>
              <a:ext uri="{FF2B5EF4-FFF2-40B4-BE49-F238E27FC236}">
                <a16:creationId xmlns:a16="http://schemas.microsoft.com/office/drawing/2014/main" id="{0C3895DE-E9F7-5A41-91A4-BC8DE509CFF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33265" y="1468740"/>
            <a:ext cx="4695165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E28CCA37-00BD-0A43-8647-67DD0510A7E3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196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2FBA12-5B5D-4E5C-93E3-B26C07FD855A}" type="datetime1">
              <a:rPr lang="pt-BR" noProof="0" smtClean="0"/>
              <a:t>22/06/2021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9CD5966-5C30-E943-A71E-F48460A377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CF969977-F5DB-3A45-9E9E-556F0938C05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92623" y="2330824"/>
            <a:ext cx="5181600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conteúdo 3">
            <a:extLst>
              <a:ext uri="{FF2B5EF4-FFF2-40B4-BE49-F238E27FC236}">
                <a16:creationId xmlns:a16="http://schemas.microsoft.com/office/drawing/2014/main" id="{36D6BBCB-7852-8449-BC02-C5471A775B2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330824"/>
            <a:ext cx="5181600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725055FA-EC63-034E-B383-78552FAEA37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2623" y="1468740"/>
            <a:ext cx="5157787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" name="Espaço reservado para texto 4">
            <a:extLst>
              <a:ext uri="{FF2B5EF4-FFF2-40B4-BE49-F238E27FC236}">
                <a16:creationId xmlns:a16="http://schemas.microsoft.com/office/drawing/2014/main" id="{163F1262-F0B7-5B4F-A1EE-7A2D9835E6E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68740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55F5877A-6F1B-5C4C-8792-78CDE344D0E0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816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Imagem 5">
            <a:extLst>
              <a:ext uri="{FF2B5EF4-FFF2-40B4-BE49-F238E27FC236}">
                <a16:creationId xmlns:a16="http://schemas.microsoft.com/office/drawing/2014/main" id="{C5233AE2-5078-C34D-8EAD-6F7B344F52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24699EEF-FB75-1A46-B6B6-39CCF65A9EA4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549AD5-46A6-4C4B-B21B-A8E19A88F227}" type="datetime1">
              <a:rPr lang="pt-BR" noProof="0" smtClean="0"/>
              <a:t>22/06/2021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9CD5966-5C30-E943-A71E-F48460A377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CF969977-F5DB-3A45-9E9E-556F0938C05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92623" y="2330824"/>
            <a:ext cx="5181600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conteúdo 3">
            <a:extLst>
              <a:ext uri="{FF2B5EF4-FFF2-40B4-BE49-F238E27FC236}">
                <a16:creationId xmlns:a16="http://schemas.microsoft.com/office/drawing/2014/main" id="{36D6BBCB-7852-8449-BC02-C5471A775B2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330824"/>
            <a:ext cx="5181600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725055FA-EC63-034E-B383-78552FAEA37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2623" y="1468740"/>
            <a:ext cx="5157787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" name="Espaço reservado para texto 4">
            <a:extLst>
              <a:ext uri="{FF2B5EF4-FFF2-40B4-BE49-F238E27FC236}">
                <a16:creationId xmlns:a16="http://schemas.microsoft.com/office/drawing/2014/main" id="{163F1262-F0B7-5B4F-A1EE-7A2D9835E6E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68740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55F5877A-6F1B-5C4C-8792-78CDE344D0E0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969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/>
          <p:cNvSpPr>
            <a:spLocks noGrp="1"/>
          </p:cNvSpPr>
          <p:nvPr>
            <p:ph type="pic" sz="quarter" idx="10"/>
          </p:nvPr>
        </p:nvSpPr>
        <p:spPr>
          <a:xfrm>
            <a:off x="392623" y="588936"/>
            <a:ext cx="11432584" cy="5976637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C41291C-383F-CF4B-AB8E-2B40741A62AF}"/>
              </a:ext>
            </a:extLst>
          </p:cNvPr>
          <p:cNvCxnSpPr>
            <a:cxnSpLocks/>
          </p:cNvCxnSpPr>
          <p:nvPr userDrawn="1"/>
        </p:nvCxnSpPr>
        <p:spPr>
          <a:xfrm>
            <a:off x="0" y="29242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D34C5937-11C0-4E5A-867C-7AB68EA53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71957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/>
          <p:cNvSpPr>
            <a:spLocks noGrp="1"/>
          </p:cNvSpPr>
          <p:nvPr>
            <p:ph type="pic" sz="quarter" idx="10"/>
          </p:nvPr>
        </p:nvSpPr>
        <p:spPr>
          <a:xfrm>
            <a:off x="392623" y="292426"/>
            <a:ext cx="10219457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F516C013-C8E5-B44C-B6D6-DE71D0CC52C4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34E2D069-321B-434C-BB63-530EE51B64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912183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/>
          <p:cNvSpPr>
            <a:spLocks noGrp="1"/>
          </p:cNvSpPr>
          <p:nvPr>
            <p:ph type="pic" sz="quarter" idx="10"/>
          </p:nvPr>
        </p:nvSpPr>
        <p:spPr>
          <a:xfrm>
            <a:off x="1134319" y="0"/>
            <a:ext cx="1105768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CA0415B-CCA3-7142-BDAA-6DAC63FB634C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A3040D77-4CF4-4BFB-9FFB-8C9746D390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249264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3A34E77-65E8-214A-93DD-907ECB950F42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A9C15D6B-DF62-4A31-87F3-2084A6C590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647893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017C72-E586-43F8-9793-097AD100503C}" type="datetime1">
              <a:rPr lang="pt-BR" noProof="0" smtClean="0"/>
              <a:t>22/06/2021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6" name="Espaço Reservado para Imagem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3359" y="1"/>
            <a:ext cx="519864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4890577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5581" y="1507066"/>
            <a:ext cx="4890578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2B907ACF-A34F-FE4A-8511-B7FE12F69496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257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567188-E412-4C46-8114-F351779C85EC}" type="datetime1">
              <a:rPr lang="pt-BR" noProof="0" smtClean="0"/>
              <a:t>22/06/2021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6" name="Espaço Reservado para Imagem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19864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1877" y="339645"/>
            <a:ext cx="4890577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08797" y="1507066"/>
            <a:ext cx="4890578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34037ED-B73E-2946-8FAC-2803EA71C585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2672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Content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4319" y="1"/>
            <a:ext cx="1105768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3D0C05-EB14-49DB-9F21-FA5804C843CC}" type="datetime1">
              <a:rPr lang="pt-BR" noProof="0" smtClean="0"/>
              <a:t>22/06/2021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4890577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5581" y="1507066"/>
            <a:ext cx="4890578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2B907ACF-A34F-FE4A-8511-B7FE12F69496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39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resentação Title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34319" y="0"/>
            <a:ext cx="11057681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A9525627-537D-D740-918D-FD8895672A9F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Insira o subtítulo aqui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375684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17D88F-21BE-474C-968F-D027AE303A05}" type="datetime1">
              <a:rPr lang="pt-BR" noProof="0" smtClean="0"/>
              <a:t>22/06/2021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pt-BR" noProof="0" smtClean="0"/>
              <a:t>‹nº›</a:t>
            </a:fld>
            <a:endParaRPr lang="pt-BR" noProof="0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D69E9592-D634-1947-B3FB-EB3B7F16FF28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ítulo 1">
            <a:extLst>
              <a:ext uri="{FF2B5EF4-FFF2-40B4-BE49-F238E27FC236}">
                <a16:creationId xmlns:a16="http://schemas.microsoft.com/office/drawing/2014/main" id="{6D456EAF-F3B8-AF4A-90FF-4B0693C56A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4890577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sp>
        <p:nvSpPr>
          <p:cNvPr id="15" name="Espaço Reservado para Texto 10">
            <a:extLst>
              <a:ext uri="{FF2B5EF4-FFF2-40B4-BE49-F238E27FC236}">
                <a16:creationId xmlns:a16="http://schemas.microsoft.com/office/drawing/2014/main" id="{F7FB4ADF-1B3E-A442-B2C9-518CBE7637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2624" y="1507066"/>
            <a:ext cx="4890578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448996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/>
          <p:cNvSpPr>
            <a:spLocks noGrp="1"/>
          </p:cNvSpPr>
          <p:nvPr>
            <p:ph type="pic" sz="quarter" idx="10"/>
          </p:nvPr>
        </p:nvSpPr>
        <p:spPr>
          <a:xfrm>
            <a:off x="346059" y="292426"/>
            <a:ext cx="6297515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3354" y="4418889"/>
            <a:ext cx="3289100" cy="637507"/>
          </a:xfrm>
        </p:spPr>
        <p:txBody>
          <a:bodyPr lIns="0" rIns="0" rtlCol="0" anchor="b">
            <a:noAutofit/>
          </a:bodyPr>
          <a:lstStyle>
            <a:lvl1pPr algn="l">
              <a:defRPr sz="40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TÍTULO </a:t>
            </a:r>
            <a:br>
              <a:rPr lang="pt-BR" noProof="0"/>
            </a:br>
            <a:r>
              <a:rPr lang="pt-BR" noProof="0"/>
              <a:t>INSIRA AQUI</a:t>
            </a:r>
          </a:p>
        </p:txBody>
      </p:sp>
      <p:sp>
        <p:nvSpPr>
          <p:cNvPr id="10" name="Espaço Reservado para Texto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3355" y="5080791"/>
            <a:ext cx="3289100" cy="14847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B39C4094-208E-7E4A-848A-F76A1573073A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3550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Cap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/>
          <p:cNvSpPr>
            <a:spLocks noGrp="1"/>
          </p:cNvSpPr>
          <p:nvPr>
            <p:ph type="pic" sz="quarter" idx="10"/>
          </p:nvPr>
        </p:nvSpPr>
        <p:spPr>
          <a:xfrm>
            <a:off x="5445942" y="292426"/>
            <a:ext cx="6297515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2" y="4418889"/>
            <a:ext cx="4609683" cy="637507"/>
          </a:xfrm>
        </p:spPr>
        <p:txBody>
          <a:bodyPr lIns="0" rIns="0" rtlCol="0" anchor="b">
            <a:noAutofit/>
          </a:bodyPr>
          <a:lstStyle>
            <a:lvl1pPr algn="l">
              <a:defRPr sz="40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sp>
        <p:nvSpPr>
          <p:cNvPr id="10" name="Espaço Reservado para Texto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2622" y="5080791"/>
            <a:ext cx="4609683" cy="14847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BE71BC7-72EE-294C-9A39-61A77EE295A0}"/>
              </a:ext>
            </a:extLst>
          </p:cNvPr>
          <p:cNvCxnSpPr>
            <a:cxnSpLocks/>
          </p:cNvCxnSpPr>
          <p:nvPr userDrawn="1"/>
        </p:nvCxnSpPr>
        <p:spPr>
          <a:xfrm>
            <a:off x="392623" y="5080791"/>
            <a:ext cx="460968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738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Cap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5581" y="4418889"/>
            <a:ext cx="3289100" cy="637507"/>
          </a:xfrm>
        </p:spPr>
        <p:txBody>
          <a:bodyPr lIns="0" rIns="0" rtlCol="0" anchor="b">
            <a:noAutofit/>
          </a:bodyPr>
          <a:lstStyle>
            <a:lvl1pPr algn="l">
              <a:defRPr sz="40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TÍTULO </a:t>
            </a:r>
            <a:br>
              <a:rPr lang="pt-BR" noProof="0"/>
            </a:br>
            <a:r>
              <a:rPr lang="pt-BR" noProof="0"/>
              <a:t>INSIRA AQUI</a:t>
            </a:r>
          </a:p>
        </p:txBody>
      </p:sp>
      <p:sp>
        <p:nvSpPr>
          <p:cNvPr id="10" name="Espaço Reservado para Texto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5582" y="5080791"/>
            <a:ext cx="3289100" cy="14847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776AC280-5A8D-B048-BECC-9C306F32508F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906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Capti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Imagem 5">
            <a:extLst>
              <a:ext uri="{FF2B5EF4-FFF2-40B4-BE49-F238E27FC236}">
                <a16:creationId xmlns:a16="http://schemas.microsoft.com/office/drawing/2014/main" id="{1F4417F7-7CDE-DF44-9B0E-AC44EE99BF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2" y="3429000"/>
            <a:ext cx="4609683" cy="637507"/>
          </a:xfrm>
        </p:spPr>
        <p:txBody>
          <a:bodyPr lIns="0" rIns="0" rtlCol="0" anchor="b">
            <a:noAutofit/>
          </a:bodyPr>
          <a:lstStyle>
            <a:lvl1pPr algn="l">
              <a:defRPr sz="40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sp>
        <p:nvSpPr>
          <p:cNvPr id="10" name="Espaço Reservado para Texto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2622" y="4090902"/>
            <a:ext cx="4609683" cy="14847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79F22032-BAB9-744C-B14E-54350BBD1C71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2380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fld id="{EEDE44C8-9D9F-4A9B-B383-36E8078EB469}" type="datetime1">
              <a:rPr lang="pt-BR" noProof="0" smtClean="0"/>
              <a:t>22/06/2021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2" y="339645"/>
            <a:ext cx="10219457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: Cantos arredondados 16">
            <a:extLst>
              <a:ext uri="{FF2B5EF4-FFF2-40B4-BE49-F238E27FC236}">
                <a16:creationId xmlns:a16="http://schemas.microsoft.com/office/drawing/2014/main" id="{B3776AA3-9860-D247-8A43-85FD58FFFD43}"/>
              </a:ext>
            </a:extLst>
          </p:cNvPr>
          <p:cNvSpPr/>
          <p:nvPr/>
        </p:nvSpPr>
        <p:spPr>
          <a:xfrm>
            <a:off x="392622" y="229400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82" y="2366353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57" name="Retângulo: Cantos arredondados 16">
            <a:extLst>
              <a:ext uri="{FF2B5EF4-FFF2-40B4-BE49-F238E27FC236}">
                <a16:creationId xmlns:a16="http://schemas.microsoft.com/office/drawing/2014/main" id="{F5244B71-4557-B64C-8C28-456C7623AE5B}"/>
              </a:ext>
            </a:extLst>
          </p:cNvPr>
          <p:cNvSpPr/>
          <p:nvPr userDrawn="1"/>
        </p:nvSpPr>
        <p:spPr>
          <a:xfrm>
            <a:off x="392622" y="3519693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58" name="Espaço Reservado para Imagem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682" y="3592038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61" name="Retângulo: Cantos arredondados 16">
            <a:extLst>
              <a:ext uri="{FF2B5EF4-FFF2-40B4-BE49-F238E27FC236}">
                <a16:creationId xmlns:a16="http://schemas.microsoft.com/office/drawing/2014/main" id="{1A5F3004-02A9-1E43-A3E5-8ABCD5ED1A1C}"/>
              </a:ext>
            </a:extLst>
          </p:cNvPr>
          <p:cNvSpPr/>
          <p:nvPr userDrawn="1"/>
        </p:nvSpPr>
        <p:spPr>
          <a:xfrm>
            <a:off x="392622" y="4784289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62" name="Espaço Reservado para Imagem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82" y="4856634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98" name="Retângulo: Cantos arredondados 16">
            <a:extLst>
              <a:ext uri="{FF2B5EF4-FFF2-40B4-BE49-F238E27FC236}">
                <a16:creationId xmlns:a16="http://schemas.microsoft.com/office/drawing/2014/main" id="{491E125D-06D1-A343-A3C9-CBC63A66CDC0}"/>
              </a:ext>
            </a:extLst>
          </p:cNvPr>
          <p:cNvSpPr/>
          <p:nvPr userDrawn="1"/>
        </p:nvSpPr>
        <p:spPr>
          <a:xfrm>
            <a:off x="5605550" y="229400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99" name="Espaço Reservado para Imagem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83052" y="2366353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0" name="Retângulo: Cantos arredondados 16">
            <a:extLst>
              <a:ext uri="{FF2B5EF4-FFF2-40B4-BE49-F238E27FC236}">
                <a16:creationId xmlns:a16="http://schemas.microsoft.com/office/drawing/2014/main" id="{9DDF7684-5C6D-B344-A059-87C2BDD8657A}"/>
              </a:ext>
            </a:extLst>
          </p:cNvPr>
          <p:cNvSpPr/>
          <p:nvPr userDrawn="1"/>
        </p:nvSpPr>
        <p:spPr>
          <a:xfrm>
            <a:off x="5610992" y="3519693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01" name="Espaço Reservado para Imagem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683052" y="3592038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2" name="Retângulo: Cantos arredondados 16">
            <a:extLst>
              <a:ext uri="{FF2B5EF4-FFF2-40B4-BE49-F238E27FC236}">
                <a16:creationId xmlns:a16="http://schemas.microsoft.com/office/drawing/2014/main" id="{FE14D617-9285-9D4D-84E4-7BBD145B397E}"/>
              </a:ext>
            </a:extLst>
          </p:cNvPr>
          <p:cNvSpPr/>
          <p:nvPr userDrawn="1"/>
        </p:nvSpPr>
        <p:spPr>
          <a:xfrm>
            <a:off x="5610992" y="4784289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03" name="Espaço Reservado para Imagem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683052" y="4856634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7" name="Espaço Reservado para Texto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22571" y="2512451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09" name="Espaço Reservado para Texto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222570" y="2265592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0" name="Espaço Reservado para Texto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2571" y="3745506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1" name="Espaço Reservado para Texto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222570" y="3498647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12" name="Espaço Reservado para Texto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22571" y="5006270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3" name="Espaço Reservado para Texto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222570" y="4759411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24" name="Espaço Reservado para Texto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00441" y="2512451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5" name="Espaço Reservado para Texto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6500441" y="2265592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6" name="Espaço Reservado para Texto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00441" y="3745506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7" name="Espaço Reservado para Texto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6500441" y="3498647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8" name="Espaço Reservado para Texto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00441" y="5006270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9" name="Espaço Reservado para Texto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6500441" y="4759411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58A232C0-1AC5-164D-B8B6-CC8F07CF2E21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307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fld id="{9555F5B9-F7EC-4E2D-B7B6-FEDAFCA29EA3}" type="datetime1">
              <a:rPr lang="pt-BR" noProof="0" smtClean="0"/>
              <a:t>22/06/2021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: Cantos arredondados 16">
            <a:extLst>
              <a:ext uri="{FF2B5EF4-FFF2-40B4-BE49-F238E27FC236}">
                <a16:creationId xmlns:a16="http://schemas.microsoft.com/office/drawing/2014/main" id="{B3776AA3-9860-D247-8A43-85FD58FFFD43}"/>
              </a:ext>
            </a:extLst>
          </p:cNvPr>
          <p:cNvSpPr/>
          <p:nvPr/>
        </p:nvSpPr>
        <p:spPr>
          <a:xfrm>
            <a:off x="392623" y="2356447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83" y="2428792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57" name="Retângulo: Cantos arredondados 16">
            <a:extLst>
              <a:ext uri="{FF2B5EF4-FFF2-40B4-BE49-F238E27FC236}">
                <a16:creationId xmlns:a16="http://schemas.microsoft.com/office/drawing/2014/main" id="{F5244B71-4557-B64C-8C28-456C7623AE5B}"/>
              </a:ext>
            </a:extLst>
          </p:cNvPr>
          <p:cNvSpPr/>
          <p:nvPr userDrawn="1"/>
        </p:nvSpPr>
        <p:spPr>
          <a:xfrm>
            <a:off x="392623" y="3582132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58" name="Espaço Reservado para Imagem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683" y="3654477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61" name="Retângulo: Cantos arredondados 16">
            <a:extLst>
              <a:ext uri="{FF2B5EF4-FFF2-40B4-BE49-F238E27FC236}">
                <a16:creationId xmlns:a16="http://schemas.microsoft.com/office/drawing/2014/main" id="{1A5F3004-02A9-1E43-A3E5-8ABCD5ED1A1C}"/>
              </a:ext>
            </a:extLst>
          </p:cNvPr>
          <p:cNvSpPr/>
          <p:nvPr userDrawn="1"/>
        </p:nvSpPr>
        <p:spPr>
          <a:xfrm>
            <a:off x="392623" y="484672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62" name="Espaço Reservado para Imagem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83" y="4919073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98" name="Retângulo: Cantos arredondados 16">
            <a:extLst>
              <a:ext uri="{FF2B5EF4-FFF2-40B4-BE49-F238E27FC236}">
                <a16:creationId xmlns:a16="http://schemas.microsoft.com/office/drawing/2014/main" id="{491E125D-06D1-A343-A3C9-CBC63A66CDC0}"/>
              </a:ext>
            </a:extLst>
          </p:cNvPr>
          <p:cNvSpPr/>
          <p:nvPr userDrawn="1"/>
        </p:nvSpPr>
        <p:spPr>
          <a:xfrm>
            <a:off x="6472581" y="2356447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99" name="Espaço Reservado para Imagem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44641" y="2428792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0" name="Retângulo: Cantos arredondados 16">
            <a:extLst>
              <a:ext uri="{FF2B5EF4-FFF2-40B4-BE49-F238E27FC236}">
                <a16:creationId xmlns:a16="http://schemas.microsoft.com/office/drawing/2014/main" id="{9DDF7684-5C6D-B344-A059-87C2BDD8657A}"/>
              </a:ext>
            </a:extLst>
          </p:cNvPr>
          <p:cNvSpPr/>
          <p:nvPr userDrawn="1"/>
        </p:nvSpPr>
        <p:spPr>
          <a:xfrm>
            <a:off x="6472581" y="3582132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01" name="Espaço Reservado para Imagem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44641" y="3654477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2" name="Retângulo: Cantos arredondados 16">
            <a:extLst>
              <a:ext uri="{FF2B5EF4-FFF2-40B4-BE49-F238E27FC236}">
                <a16:creationId xmlns:a16="http://schemas.microsoft.com/office/drawing/2014/main" id="{FE14D617-9285-9D4D-84E4-7BBD145B397E}"/>
              </a:ext>
            </a:extLst>
          </p:cNvPr>
          <p:cNvSpPr/>
          <p:nvPr userDrawn="1"/>
        </p:nvSpPr>
        <p:spPr>
          <a:xfrm>
            <a:off x="6472581" y="484672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03" name="Espaço Reservado para Imagem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44641" y="4919073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7" name="Espaço Reservado para Texto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13862" y="2574890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09" name="Espaço Reservado para Texto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213862" y="2328032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0" name="Espaço Reservado para Texto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3862" y="3807945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1" name="Espaço Reservado para Texto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213862" y="3561087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12" name="Espaço Reservado para Texto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13862" y="5068709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3" name="Espaço Reservado para Texto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213862" y="4821851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24" name="Espaço Reservado para Texto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58765" y="2574890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5" name="Espaço Reservado para Texto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7358764" y="2328032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6" name="Espaço Reservado para Texto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58765" y="3807945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7" name="Espaço Reservado para Texto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7358764" y="3561087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8" name="Espaço Reservado para Texto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58765" y="5068709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9" name="Espaço Reservado para Texto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7358764" y="4821851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8440267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ço Reservado para Imagem 5">
            <a:extLst>
              <a:ext uri="{FF2B5EF4-FFF2-40B4-BE49-F238E27FC236}">
                <a16:creationId xmlns:a16="http://schemas.microsoft.com/office/drawing/2014/main" id="{D2B2CC15-A5D6-7646-B184-255F86FB708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83582CD-FE39-4813-9628-051E896A8B04}" type="datetime1">
              <a:rPr lang="pt-BR" noProof="0" smtClean="0"/>
              <a:t>22/06/2021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1FEFF75-79D2-EE46-877B-299D1510E68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10113030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30896" y="2366353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58" name="Espaço Reservado para Imagem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30896" y="3592038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62" name="Espaço Reservado para Imagem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30896" y="4856634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99" name="Espaço Reservado para Imagem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949266" y="2366353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1" name="Espaço Reservado para Imagem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49266" y="3592038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3" name="Espaço Reservado para Imagem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949266" y="4856634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7" name="Espaço Reservado para Texto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88785" y="2512451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09" name="Espaço Reservado para Texto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2488784" y="2265592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0" name="Espaço Reservado para Texto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88785" y="3745506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1" name="Espaço Reservado para Texto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2488784" y="3498647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12" name="Espaço Reservado para Texto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88785" y="5006270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3" name="Espaço Reservado para Texto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2488784" y="4759411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24" name="Espaço Reservado para Texto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66655" y="2512451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5" name="Espaço Reservado para Texto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7766655" y="2265592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6" name="Espaço Reservado para Texto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766655" y="3745506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7" name="Espaço Reservado para Texto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7766655" y="3498647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8" name="Espaço Reservado para Texto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66655" y="5006270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9" name="Espaço Reservado para Texto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7766655" y="4759411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2D604C81-B013-4641-9B16-5E9ECBD30CBA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1681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ço Reservado para Imagem 5">
            <a:extLst>
              <a:ext uri="{FF2B5EF4-FFF2-40B4-BE49-F238E27FC236}">
                <a16:creationId xmlns:a16="http://schemas.microsoft.com/office/drawing/2014/main" id="{C76CA39F-4826-EC4A-B911-A0B38E48926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10CB8E8-B423-4313-909F-9E2DD8ECCE27}" type="datetime1">
              <a:rPr lang="pt-BR" noProof="0" smtClean="0"/>
              <a:t>22/06/2021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1FEFF75-79D2-EE46-877B-299D1510E68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974810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 userDrawn="1"/>
        </p:nvCxnSpPr>
        <p:spPr>
          <a:xfrm>
            <a:off x="392623" y="2038081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83" y="2215464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58" name="Espaço Reservado para Imagem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683" y="3441149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62" name="Espaço Reservado para Imagem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83" y="4705745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99" name="Espaço Reservado para Imagem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44641" y="2215464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1" name="Espaço Reservado para Imagem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44641" y="3441149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3" name="Espaço Reservado para Imagem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44641" y="4705745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7" name="Espaço Reservado para Texto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13862" y="2361562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09" name="Espaço Reservado para Texto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1213862" y="2114704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10" name="Espaço Reservado para Texto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3862" y="3594617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1" name="Espaço Reservado para Texto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213862" y="3347759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12" name="Espaço Reservado para Texto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13862" y="4855381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3" name="Espaço Reservado para Texto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213862" y="4608523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24" name="Espaço Reservado para Texto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58765" y="2361562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5" name="Espaço Reservado para Texto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7358764" y="2114704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6" name="Espaço Reservado para Texto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58765" y="3594617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7" name="Espaço Reservado para Texto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7358764" y="3347759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8" name="Espaço Reservado para Texto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58765" y="4855381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9" name="Espaço Reservado para Texto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7358764" y="4608523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cxnSp>
        <p:nvCxnSpPr>
          <p:cNvPr id="79" name="Conector Reto 78">
            <a:extLst>
              <a:ext uri="{FF2B5EF4-FFF2-40B4-BE49-F238E27FC236}">
                <a16:creationId xmlns:a16="http://schemas.microsoft.com/office/drawing/2014/main" id="{6AF7CBB0-F32C-B84C-AEEA-FA0944BBB865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58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resentação Title_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Insira o subtítulo aqui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DB4FF4E3-951F-F040-800F-0DDAC2CCC507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42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C785E2-B806-4FC9-A357-6A07EB098405}" type="datetime1">
              <a:rPr lang="pt-BR" noProof="0" smtClean="0"/>
              <a:t>22/06/2021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7322" y="1507066"/>
            <a:ext cx="10134371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79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E24ADE-7912-49B8-96D1-5EA7F4F0FE4C}" type="datetime1">
              <a:rPr lang="pt-BR" noProof="0" smtClean="0"/>
              <a:t>22/06/2021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0115219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2624" y="1507066"/>
            <a:ext cx="10115221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A21F7CE-A4E6-574A-B490-8FC432772886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51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44DF6D-5383-42D1-91A0-E3D81EF93F63}" type="datetime1">
              <a:rPr lang="pt-BR" noProof="0" smtClean="0"/>
              <a:t>22/06/2021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2624" y="1507066"/>
            <a:ext cx="11369070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57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Imagem 5">
            <a:extLst>
              <a:ext uri="{FF2B5EF4-FFF2-40B4-BE49-F238E27FC236}">
                <a16:creationId xmlns:a16="http://schemas.microsoft.com/office/drawing/2014/main" id="{91DF7114-976E-3345-A7C4-77F951EA42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B30ACC-1420-4935-A4FA-6D6C34AAEB1C}" type="datetime1">
              <a:rPr lang="pt-BR" noProof="0" smtClean="0"/>
              <a:t>22/06/2021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7322" y="1507066"/>
            <a:ext cx="10134371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06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Imagem 5">
            <a:extLst>
              <a:ext uri="{FF2B5EF4-FFF2-40B4-BE49-F238E27FC236}">
                <a16:creationId xmlns:a16="http://schemas.microsoft.com/office/drawing/2014/main" id="{CCA2E80D-B045-2346-9C1F-70BFBD4AF7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4C394D-5338-4147-8016-0A3AE6667A46}" type="datetime1">
              <a:rPr lang="pt-BR" noProof="0" smtClean="0"/>
              <a:t>22/06/2021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2624" y="1507066"/>
            <a:ext cx="11369070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740B4699-8C04-D74B-BFAF-27221E81DEBB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87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1902FA6-24E0-3C4A-8B7A-F529DB122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845A71-C369-2A42-A14F-2BD1985F7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870798-FB93-8742-9A92-FA7A241AF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EE462AC-4612-4367-BD8A-DDF5D2FA1189}" type="datetime1">
              <a:rPr lang="pt-BR" noProof="0" smtClean="0"/>
              <a:t>22/06/2021</a:t>
            </a:fld>
            <a:endParaRPr lang="pt-BR" noProof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42A715-D537-DD4B-8BE6-1E573155F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7FA9E735-B191-784C-98F7-65384DACA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2C6627B-E4D5-2947-8E88-B84039729B99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23458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3" r:id="rId2"/>
    <p:sldLayoutId id="2147483670" r:id="rId3"/>
    <p:sldLayoutId id="2147483674" r:id="rId4"/>
    <p:sldLayoutId id="2147483661" r:id="rId5"/>
    <p:sldLayoutId id="2147483676" r:id="rId6"/>
    <p:sldLayoutId id="2147483675" r:id="rId7"/>
    <p:sldLayoutId id="2147483677" r:id="rId8"/>
    <p:sldLayoutId id="2147483678" r:id="rId9"/>
    <p:sldLayoutId id="2147483679" r:id="rId10"/>
    <p:sldLayoutId id="2147483681" r:id="rId11"/>
    <p:sldLayoutId id="2147483682" r:id="rId12"/>
    <p:sldLayoutId id="2147483686" r:id="rId13"/>
    <p:sldLayoutId id="2147483663" r:id="rId14"/>
    <p:sldLayoutId id="2147483683" r:id="rId15"/>
    <p:sldLayoutId id="2147483685" r:id="rId16"/>
    <p:sldLayoutId id="2147483684" r:id="rId17"/>
    <p:sldLayoutId id="2147483680" r:id="rId18"/>
    <p:sldLayoutId id="2147483691" r:id="rId19"/>
    <p:sldLayoutId id="2147483692" r:id="rId20"/>
    <p:sldLayoutId id="2147483693" r:id="rId21"/>
    <p:sldLayoutId id="2147483694" r:id="rId22"/>
    <p:sldLayoutId id="2147483688" r:id="rId23"/>
    <p:sldLayoutId id="2147483687" r:id="rId24"/>
    <p:sldLayoutId id="2147483689" r:id="rId25"/>
    <p:sldLayoutId id="2147483690" r:id="rId26"/>
    <p:sldLayoutId id="2147483695" r:id="rId27"/>
    <p:sldLayoutId id="2147483696" r:id="rId28"/>
    <p:sldLayoutId id="2147483697" r:id="rId29"/>
    <p:sldLayoutId id="2147483698" r:id="rId30"/>
    <p:sldLayoutId id="2147483703" r:id="rId31"/>
    <p:sldLayoutId id="2147483704" r:id="rId32"/>
    <p:sldLayoutId id="2147483705" r:id="rId33"/>
    <p:sldLayoutId id="2147483706" r:id="rId34"/>
    <p:sldLayoutId id="2147483700" r:id="rId35"/>
    <p:sldLayoutId id="2147483699" r:id="rId36"/>
    <p:sldLayoutId id="2147483701" r:id="rId37"/>
    <p:sldLayoutId id="2147483702" r:id="rId3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2tc0_5c5H9w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mega.nz/file/6nBTWQqa#0lxuUzjvpz3m3WmeQ323uccrumLczDZ4ANEyEDtwvgY" TargetMode="External"/><Relationship Id="rId13" Type="http://schemas.openxmlformats.org/officeDocument/2006/relationships/image" Target="../media/image2.png"/><Relationship Id="rId3" Type="http://schemas.openxmlformats.org/officeDocument/2006/relationships/hyperlink" Target="https://mega.nz/file/brBBxCBD#1tgjiehs43lrxGT8VxPYeQjVS0xPENes22TzGCLNx0U" TargetMode="External"/><Relationship Id="rId7" Type="http://schemas.openxmlformats.org/officeDocument/2006/relationships/hyperlink" Target="https://mega.nz/file/PmRjSCiZ#PWIBKZ22LWEZ9ZPoMouwKhYuiLiB4RRYDKX87T8ea4c" TargetMode="External"/><Relationship Id="rId12" Type="http://schemas.openxmlformats.org/officeDocument/2006/relationships/image" Target="../media/image3.png"/><Relationship Id="rId2" Type="http://schemas.openxmlformats.org/officeDocument/2006/relationships/hyperlink" Target="https://mega.nz/file/DzpmiR5R#_6v0UTuQMaEoZd8rs_kECWfxD63AVqXRM9VkUG2STD4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mega.nz/file/fzBXzSxS#BruYACP2GCqbap4eINge51FWBixlWq0Cam9hMJdJIKs" TargetMode="External"/><Relationship Id="rId11" Type="http://schemas.openxmlformats.org/officeDocument/2006/relationships/hyperlink" Target="https://mega.nz/file/uiokCDjS#QddzWSmvnB5QfmQdjhHyLYcJ2v5DR9fd_vyzqjawVvM" TargetMode="External"/><Relationship Id="rId5" Type="http://schemas.openxmlformats.org/officeDocument/2006/relationships/hyperlink" Target="https://mega.nz/file/Lu4UFR4J#kRtpkqWEpCRVglGat5j-EgiHQ4uD1TY2hvZe8dr_8KE" TargetMode="External"/><Relationship Id="rId10" Type="http://schemas.openxmlformats.org/officeDocument/2006/relationships/hyperlink" Target="https://mega.nz/file/T7xQ1BKJ#q5lirQGs6i0iZkY_nD1hddTLC6NlEKiANvNhOS0PfRc" TargetMode="External"/><Relationship Id="rId4" Type="http://schemas.openxmlformats.org/officeDocument/2006/relationships/hyperlink" Target="https://mega.nz/file/iupimRjL#XVhZQcGYibKDJBWzRTjyJJT5VgaxvcamXlMV0HFSaiA" TargetMode="External"/><Relationship Id="rId9" Type="http://schemas.openxmlformats.org/officeDocument/2006/relationships/hyperlink" Target="https://mega.nz/file/CzYjiCJL#e8KkPRw2RCIkB4t3UitpKYjSh1SJqJnXlKK4GQ4cuz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E0906EAC-FEC3-4C76-B8C0-3F1E4151A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27" y="3530477"/>
            <a:ext cx="811170" cy="933720"/>
          </a:xfrm>
          <a:prstGeom prst="rect">
            <a:avLst/>
          </a:prstGeom>
        </p:spPr>
      </p:pic>
      <p:sp>
        <p:nvSpPr>
          <p:cNvPr id="10" name="Título 4">
            <a:extLst>
              <a:ext uri="{FF2B5EF4-FFF2-40B4-BE49-F238E27FC236}">
                <a16:creationId xmlns:a16="http://schemas.microsoft.com/office/drawing/2014/main" id="{30F1B24B-DA39-4040-9CAC-4DA483A16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417187"/>
            <a:ext cx="9322966" cy="2387600"/>
          </a:xfrm>
        </p:spPr>
        <p:txBody>
          <a:bodyPr rtlCol="0"/>
          <a:lstStyle/>
          <a:p>
            <a:pPr rtl="0"/>
            <a:r>
              <a:rPr lang="pt-BR" b="1" dirty="0"/>
              <a:t>Registros públicos sobre florestas públicas e terras  indígenas no brasil</a:t>
            </a:r>
          </a:p>
        </p:txBody>
      </p:sp>
      <p:sp>
        <p:nvSpPr>
          <p:cNvPr id="11" name="Espaço Reservado para Texto 5">
            <a:extLst>
              <a:ext uri="{FF2B5EF4-FFF2-40B4-BE49-F238E27FC236}">
                <a16:creationId xmlns:a16="http://schemas.microsoft.com/office/drawing/2014/main" id="{05DB8B49-EED5-4C34-87B7-F4BE8E5CE293}"/>
              </a:ext>
            </a:extLst>
          </p:cNvPr>
          <p:cNvSpPr txBox="1">
            <a:spLocks/>
          </p:cNvSpPr>
          <p:nvPr/>
        </p:nvSpPr>
        <p:spPr>
          <a:xfrm>
            <a:off x="1440110" y="3997337"/>
            <a:ext cx="9541079" cy="356462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b="1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COMO INDEXAR CADASTROS ADMINISTRATIVOS COM REGISTROS PÚBLICOS ?</a:t>
            </a:r>
          </a:p>
        </p:txBody>
      </p:sp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A5B2E32D-E9C6-4C8A-BDE5-80942A4C7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6" y="2028420"/>
            <a:ext cx="1027093" cy="933720"/>
          </a:xfrm>
          <a:prstGeom prst="rect">
            <a:avLst/>
          </a:prstGeom>
        </p:spPr>
      </p:pic>
      <p:sp>
        <p:nvSpPr>
          <p:cNvPr id="14" name="Espaço Reservado para Texto 5">
            <a:extLst>
              <a:ext uri="{FF2B5EF4-FFF2-40B4-BE49-F238E27FC236}">
                <a16:creationId xmlns:a16="http://schemas.microsoft.com/office/drawing/2014/main" id="{B55AFAA9-8477-41F9-A77C-3B114214E4E5}"/>
              </a:ext>
            </a:extLst>
          </p:cNvPr>
          <p:cNvSpPr txBox="1">
            <a:spLocks/>
          </p:cNvSpPr>
          <p:nvPr/>
        </p:nvSpPr>
        <p:spPr>
          <a:xfrm>
            <a:off x="1305886" y="6090514"/>
            <a:ext cx="9541079" cy="356462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200" b="1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CLÁUDIO MARÇAL FREIRE – PRESIDENTE ANOREG </a:t>
            </a:r>
          </a:p>
          <a:p>
            <a:pPr marL="0" indent="0" algn="just">
              <a:buNone/>
            </a:pPr>
            <a:r>
              <a:rPr lang="pt-BR" sz="1200" b="1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JOSÉ DE ARIMATÉIA BARBOSA – VICE PRESIDENTE DO IRIB   </a:t>
            </a:r>
          </a:p>
        </p:txBody>
      </p:sp>
    </p:spTree>
    <p:extLst>
      <p:ext uri="{BB962C8B-B14F-4D97-AF65-F5344CB8AC3E}">
        <p14:creationId xmlns:p14="http://schemas.microsoft.com/office/powerpoint/2010/main" val="262529716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0">
            <a:extLst>
              <a:ext uri="{FF2B5EF4-FFF2-40B4-BE49-F238E27FC236}">
                <a16:creationId xmlns:a16="http://schemas.microsoft.com/office/drawing/2014/main" id="{ACEE6D03-608C-4B11-8BFC-10839A7EB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388" y="1578596"/>
            <a:ext cx="10561230" cy="2806512"/>
          </a:xfrm>
        </p:spPr>
        <p:txBody>
          <a:bodyPr rtlCol="0"/>
          <a:lstStyle/>
          <a:p>
            <a:pPr algn="ctr" rtl="0">
              <a:lnSpc>
                <a:spcPct val="150000"/>
              </a:lnSpc>
            </a:pPr>
            <a:r>
              <a:rPr lang="pt-BR" sz="4800" b="1" dirty="0"/>
              <a:t>Terras indígenas e registro de imóveis 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FAE6BD3F-7589-4DB8-9592-B6A8FFCEC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6" y="2028420"/>
            <a:ext cx="1027093" cy="933720"/>
          </a:xfrm>
          <a:prstGeom prst="rect">
            <a:avLst/>
          </a:prstGeom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0EAB6023-CACF-418B-BE1B-EA25DE0D8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04" y="3429001"/>
            <a:ext cx="811170" cy="93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1868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AF24BAE-2FB1-4371-A6B3-CFC456B34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502" y="1670626"/>
            <a:ext cx="9792749" cy="44504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/>
              <a:t>Art. 231.</a:t>
            </a:r>
            <a:r>
              <a:rPr lang="pt-BR" sz="1600" dirty="0"/>
              <a:t> São reconhecidos aos índios sua organização social, costumes, línguas, crenças e tradições, e os direitos originários sobre as terras que tradicionalmente ocupam, competindo à União demarcá-las, proteger e fazer respeitar todos os seus bens.</a:t>
            </a:r>
            <a:br>
              <a:rPr lang="pt-BR" sz="1600" dirty="0"/>
            </a:br>
            <a:br>
              <a:rPr lang="pt-BR" sz="1600" dirty="0"/>
            </a:br>
            <a:r>
              <a:rPr lang="pt-BR" sz="1600" b="1" dirty="0"/>
              <a:t>§ 1º</a:t>
            </a:r>
            <a:r>
              <a:rPr lang="pt-BR" sz="1600" dirty="0"/>
              <a:t> São terras tradicionalmente ocupadas pelos índios as por eles habitadas em caráter permanente, as utilizadas para suas atividades produtivas, as imprescindíveis à preservação dos recursos ambientais necessários a seu bem-estar e as necessárias a sua reprodução física e cultural, segundo seus usos, costumes e tradições.</a:t>
            </a:r>
            <a:br>
              <a:rPr lang="pt-BR" sz="1600" dirty="0"/>
            </a:br>
            <a:endParaRPr lang="pt-BR" sz="1600" dirty="0"/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1EC9881F-9383-4030-9208-3D9D3DBD6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6" y="2028420"/>
            <a:ext cx="1027093" cy="933720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7E06BC0D-1B83-4575-8A18-B3B92CC3A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04" y="3429001"/>
            <a:ext cx="811170" cy="93372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B0E49FB-74A6-4247-9C86-386B401308F7}"/>
              </a:ext>
            </a:extLst>
          </p:cNvPr>
          <p:cNvSpPr txBox="1"/>
          <p:nvPr/>
        </p:nvSpPr>
        <p:spPr>
          <a:xfrm>
            <a:off x="3230465" y="748535"/>
            <a:ext cx="6340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LEI CONSTITUCIONAL DO ÍNDIO </a:t>
            </a:r>
            <a:br>
              <a:rPr lang="pt-BR" sz="2800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</a:br>
            <a:endParaRPr lang="pt-BR" sz="2800" b="1" dirty="0">
              <a:solidFill>
                <a:schemeClr val="accent4">
                  <a:lumMod val="75000"/>
                </a:schemeClr>
              </a:solidFill>
              <a:latin typeface="Sagona ExtraLight" panose="02020303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24670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167AC9F-2C27-4E28-ADFC-4170C763C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7121" y="2474696"/>
            <a:ext cx="4837176" cy="256294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pt-PT" sz="1300" dirty="0"/>
            </a:br>
            <a:br>
              <a:rPr lang="pt-PT" sz="1300" dirty="0"/>
            </a:br>
            <a:r>
              <a:rPr lang="pt-PT" sz="1300" dirty="0"/>
              <a:t>	De acordo com o artigo 2º da Lei 5.972 de 11/12/1973 é possível abrir o registro no cartório de registro de  imóveis. Registro de construção, relacionados com a área pública, em nome da União, incluindo terra tradicionalmente ocupadas por aldeias de povos indígenas, que serão afetados através do registro </a:t>
            </a:r>
            <a:br>
              <a:rPr lang="pt-PT" dirty="0"/>
            </a:br>
            <a:br>
              <a:rPr lang="es-ES" dirty="0"/>
            </a:b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8C5E7E7-096C-44BA-B506-C0A163F6EDF1}"/>
              </a:ext>
            </a:extLst>
          </p:cNvPr>
          <p:cNvSpPr txBox="1"/>
          <p:nvPr/>
        </p:nvSpPr>
        <p:spPr>
          <a:xfrm>
            <a:off x="1949518" y="1189733"/>
            <a:ext cx="4082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O CONTROLE DESSAS TERRAS ESTÁ NAS MÃOS DA SPU E DO INCRA.</a:t>
            </a:r>
            <a:endParaRPr lang="pt-BR" sz="1600" b="1" dirty="0">
              <a:solidFill>
                <a:schemeClr val="accent4">
                  <a:lumMod val="75000"/>
                </a:schemeClr>
              </a:solidFill>
              <a:latin typeface="Sagona ExtraLight" panose="02020303050505020204" pitchFamily="18" charset="0"/>
            </a:endParaRP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C16EF854-2EF0-40EA-9438-9FBC4A3F2D12}"/>
              </a:ext>
            </a:extLst>
          </p:cNvPr>
          <p:cNvSpPr txBox="1">
            <a:spLocks/>
          </p:cNvSpPr>
          <p:nvPr/>
        </p:nvSpPr>
        <p:spPr>
          <a:xfrm>
            <a:off x="5803686" y="4291879"/>
            <a:ext cx="6560191" cy="2766270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3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br>
              <a:rPr lang="pt-PT" sz="1300" dirty="0"/>
            </a:br>
            <a:br>
              <a:rPr lang="pt-PT" sz="3200" dirty="0"/>
            </a:br>
            <a:r>
              <a:rPr lang="pt-PT" sz="3200" dirty="0"/>
              <a:t>Os Registros Imobiliários são os serviços delegados pela autoridade pública para garantir publicidade, autenticidade, segurança e eficácia dos atos legais. (art.1º - Lei 8.935/ 94) </a:t>
            </a:r>
            <a:br>
              <a:rPr lang="es-ES" sz="1400" dirty="0"/>
            </a:br>
            <a:br>
              <a:rPr lang="pt-PT" dirty="0"/>
            </a:br>
            <a:br>
              <a:rPr lang="es-ES" dirty="0"/>
            </a:br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F641F43-9007-4AA0-ACAA-9109E51A0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998" y="358403"/>
            <a:ext cx="5897265" cy="3933476"/>
          </a:xfrm>
          <a:prstGeom prst="rect">
            <a:avLst/>
          </a:prstGeom>
        </p:spPr>
      </p:pic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1A196ACE-B39C-4E9F-ABDA-D6E29EE7D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6" y="2028420"/>
            <a:ext cx="1027093" cy="933720"/>
          </a:xfrm>
          <a:prstGeom prst="rect">
            <a:avLst/>
          </a:prstGeom>
        </p:spPr>
      </p:pic>
      <p:pic>
        <p:nvPicPr>
          <p:cNvPr id="12" name="Imagem 11" descr="Logotipo&#10;&#10;Descrição gerada automaticamente">
            <a:extLst>
              <a:ext uri="{FF2B5EF4-FFF2-40B4-BE49-F238E27FC236}">
                <a16:creationId xmlns:a16="http://schemas.microsoft.com/office/drawing/2014/main" id="{0C02E910-3FE2-42F7-AAAA-C60C0D495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04" y="3429001"/>
            <a:ext cx="811170" cy="93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572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CD30EF-4798-4203-B634-CF3DD70D7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2268" y="2244090"/>
            <a:ext cx="10658213" cy="439174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sz="5900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	O Código Civil brasileiro não tem um conceito de propriedade. Apenas descreve seus elementos constituintes, quando diz, em seu Artigo 1.228:</a:t>
            </a:r>
          </a:p>
          <a:p>
            <a:pPr marL="0" indent="0">
              <a:buNone/>
            </a:pPr>
            <a:br>
              <a:rPr lang="pt-BR" sz="5900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</a:br>
            <a:r>
              <a:rPr lang="pt-BR" sz="5900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Portanto, conclui que a propriedade permanece legalmente constituída, quando registrada em Cartório de Registro de Imóveis, ao lado dos respectivos registros de propriedade. </a:t>
            </a:r>
            <a:br>
              <a:rPr lang="pt-BR" sz="25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pt-BR" dirty="0"/>
              <a:t>
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D8CFFD3-1FD3-4C57-BA9C-B0088860436E}"/>
              </a:ext>
            </a:extLst>
          </p:cNvPr>
          <p:cNvSpPr txBox="1"/>
          <p:nvPr/>
        </p:nvSpPr>
        <p:spPr>
          <a:xfrm>
            <a:off x="1761687" y="674651"/>
            <a:ext cx="9387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CONCEITO DE PROPRIDADE E REGISTRO IMOBILIÁRIO  </a:t>
            </a:r>
            <a:br>
              <a:rPr lang="pt-BR" sz="3200" b="1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</a:br>
            <a:endParaRPr lang="pt-BR" sz="3200" b="1" dirty="0">
              <a:solidFill>
                <a:schemeClr val="accent4">
                  <a:lumMod val="75000"/>
                </a:schemeClr>
              </a:solidFill>
              <a:latin typeface="Sagona ExtraLight" panose="02020303050505020204" pitchFamily="18" charset="0"/>
            </a:endParaRP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23A15B79-75B5-4772-BBF4-F59070C59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6" y="2028420"/>
            <a:ext cx="1027093" cy="933720"/>
          </a:xfrm>
          <a:prstGeom prst="rect">
            <a:avLst/>
          </a:prstGeom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CF8D1DCE-FB3F-464E-B68C-9923032F3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04" y="3429001"/>
            <a:ext cx="811170" cy="93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80381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apa&#10;&#10;Descrição gerada automaticamente">
            <a:extLst>
              <a:ext uri="{FF2B5EF4-FFF2-40B4-BE49-F238E27FC236}">
                <a16:creationId xmlns:a16="http://schemas.microsoft.com/office/drawing/2014/main" id="{1D9FF514-B268-4939-A39D-8E97F6A5D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987" y="-92279"/>
            <a:ext cx="2560013" cy="2609055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CD30EF-4798-4203-B634-CF3DD70D7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516" y="2390862"/>
            <a:ext cx="10377182" cy="4286920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pt-BR" sz="2400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Art. 1.245. Transfere-se entre vivos a propriedade mediante o registro do título translativo no Registro de Imóveis.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pt-BR" sz="2400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§ 1º Enquanto não se registrar o título translativo, o alienante continua a ser havido como dono do imóvel.</a:t>
            </a:r>
            <a:br>
              <a:rPr lang="pt-BR" sz="2400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</a:br>
            <a:r>
              <a:rPr lang="pt-BR" sz="2400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§ 2º Enquanto não se promover, por meio de ação própria, a decretação de invalidade do registro, e o respectivo cancelamento, o adquirente continua a ser havido como dono do imóvel (BRASIL, 2002).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pt-BR" sz="2400" dirty="0">
                <a:latin typeface="Sagona ExtraLight" panose="02020303050505020204" pitchFamily="18" charset="0"/>
              </a:rPr>
            </a:br>
            <a:endParaRPr lang="pt-BR" sz="2400" dirty="0">
              <a:solidFill>
                <a:schemeClr val="accent4">
                  <a:lumMod val="75000"/>
                </a:schemeClr>
              </a:solidFill>
              <a:latin typeface="Sagona ExtraLight" panose="020203030505050202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D8CFFD3-1FD3-4C57-BA9C-B0088860436E}"/>
              </a:ext>
            </a:extLst>
          </p:cNvPr>
          <p:cNvSpPr txBox="1"/>
          <p:nvPr/>
        </p:nvSpPr>
        <p:spPr>
          <a:xfrm>
            <a:off x="1182846" y="1275231"/>
            <a:ext cx="10805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LEGISLAÇÃO DE PROPRIEDADE E DIREITOS REAIS</a:t>
            </a:r>
            <a:br>
              <a:rPr lang="pt-BR" sz="2800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</a:br>
            <a:endParaRPr lang="pt-BR" sz="2800" b="1" dirty="0">
              <a:solidFill>
                <a:schemeClr val="accent4">
                  <a:lumMod val="75000"/>
                </a:schemeClr>
              </a:solidFill>
              <a:latin typeface="Sagona ExtraLight" panose="02020303050505020204" pitchFamily="18" charset="0"/>
            </a:endParaRP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23A15B79-75B5-4772-BBF4-F59070C59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6" y="2028420"/>
            <a:ext cx="1027093" cy="933720"/>
          </a:xfrm>
          <a:prstGeom prst="rect">
            <a:avLst/>
          </a:prstGeom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CF8D1DCE-FB3F-464E-B68C-9923032F3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04" y="3429001"/>
            <a:ext cx="811170" cy="93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8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CD30EF-4798-4203-B634-CF3DD70D7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516" y="1895912"/>
            <a:ext cx="10284902" cy="4286920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Transfere a competência da União na demarcação de terras indígenas para o Congresso Nacional.</a:t>
            </a:r>
          </a:p>
          <a:p>
            <a:r>
              <a:rPr lang="pt-BR" sz="2400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Permite a revisão de terras já demarcadas.</a:t>
            </a:r>
          </a:p>
          <a:p>
            <a:r>
              <a:rPr lang="pt-BR" sz="2400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A demarcação de terras indígenas deve ser regulada por lei e não por decreto presidencial, como é atualmente.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D8CFFD3-1FD3-4C57-BA9C-B0088860436E}"/>
              </a:ext>
            </a:extLst>
          </p:cNvPr>
          <p:cNvSpPr txBox="1"/>
          <p:nvPr/>
        </p:nvSpPr>
        <p:spPr>
          <a:xfrm>
            <a:off x="1283516" y="1265126"/>
            <a:ext cx="10805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pt-BR" sz="3200" b="1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</a:br>
            <a:r>
              <a:rPr lang="pt-BR" sz="3200" b="1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PROJETO DE EC– 215/2000- EM TRAMITAÇÃO- CN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23A15B79-75B5-4772-BBF4-F59070C59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6" y="2028420"/>
            <a:ext cx="1027093" cy="933720"/>
          </a:xfrm>
          <a:prstGeom prst="rect">
            <a:avLst/>
          </a:prstGeom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CF8D1DCE-FB3F-464E-B68C-9923032F3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04" y="3429001"/>
            <a:ext cx="811170" cy="93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1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30B562-267D-4940-BD2F-DEC0FB1FD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751" y="1198485"/>
            <a:ext cx="10102048" cy="1974303"/>
          </a:xfrm>
        </p:spPr>
        <p:txBody>
          <a:bodyPr>
            <a:noAutofit/>
          </a:bodyPr>
          <a:lstStyle/>
          <a:p>
            <a:pPr algn="just" fontAlgn="base"/>
            <a:r>
              <a:rPr lang="pt-BR" sz="3600" i="0" dirty="0">
                <a:solidFill>
                  <a:schemeClr val="tx2"/>
                </a:solidFill>
                <a:effectLst/>
                <a:latin typeface="inherit"/>
              </a:rPr>
              <a:t>Marco temporal </a:t>
            </a:r>
            <a:r>
              <a:rPr lang="pt-BR" b="1" i="0" dirty="0">
                <a:solidFill>
                  <a:schemeClr val="tx2"/>
                </a:solidFill>
                <a:effectLst/>
                <a:latin typeface="inherit"/>
              </a:rPr>
              <a:t>- </a:t>
            </a:r>
            <a:r>
              <a:rPr lang="pt-BR" b="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Fonte: Pablo Valadares/Câmara dos Deputados-17-06-21</a:t>
            </a:r>
            <a:endParaRPr lang="pt-BR" dirty="0">
              <a:solidFill>
                <a:schemeClr val="tx2"/>
              </a:solidFill>
            </a:endParaRPr>
          </a:p>
          <a:p>
            <a:pPr algn="just" fontAlgn="base"/>
            <a:endParaRPr lang="pt-BR" b="0" i="0" dirty="0">
              <a:solidFill>
                <a:schemeClr val="tx2"/>
              </a:solidFill>
              <a:effectLst/>
              <a:latin typeface="open sans" panose="020B0606030504020204" pitchFamily="34" charset="0"/>
            </a:endParaRPr>
          </a:p>
          <a:p>
            <a:pPr algn="just" fontAlgn="base"/>
            <a:r>
              <a:rPr lang="pt-BR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 texto busca consolidar em lei um ponto polêmico, que é a tese do marco temporal. </a:t>
            </a:r>
            <a:endParaRPr lang="pt-BR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just" fontAlgn="base"/>
            <a:r>
              <a:rPr lang="pt-BR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 proposta garante como terras tradicionalmente ocupadas pelos indígenas brasileiros apenas aquelas que, na promulgação da Constituição de 1988, eram simultaneamente: por eles habitadas em caráter permanente; utilizadas para suas atividades produtivas; imprescindíveis à preservação dos recursos ambientais necessários a seu bem-estar; e necessárias à sua reprodução física e cultural, segundo seus usos, costumes e tradições.</a:t>
            </a:r>
            <a:endParaRPr lang="pt-BR" b="1" i="0" dirty="0">
              <a:solidFill>
                <a:schemeClr val="tx2"/>
              </a:solidFill>
              <a:effectLst/>
              <a:latin typeface="open sans" panose="020B0606030504020204" pitchFamily="34" charset="0"/>
            </a:endParaRPr>
          </a:p>
          <a:p>
            <a:pPr algn="just" fontAlgn="base"/>
            <a:r>
              <a:rPr lang="pt-BR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 comprovação desses requisitos deverá ser devidamente fundamentada e baseada em critérios objetivos. </a:t>
            </a:r>
          </a:p>
          <a:p>
            <a:pPr algn="just" fontAlgn="base"/>
            <a:r>
              <a:rPr lang="pt-BR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 ausência da comunidade indígena na área pretendida em 5 de outubro de 1988 impede o direito à terra, salvo em caso de conflito possessório, fato que deverá ser devidamente comprovado.</a:t>
            </a:r>
            <a:endParaRPr lang="pt-BR" b="1" i="0" dirty="0">
              <a:solidFill>
                <a:schemeClr val="tx2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18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D20D25-10EB-471D-9E58-7849B8AA8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529" y="2025744"/>
            <a:ext cx="9549942" cy="303203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pt-BR" sz="2400" b="1" dirty="0">
              <a:latin typeface="Sagona ExtraLight" panose="020203030505050202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Alteração do provimento 70/2020- Matrículas de terras indígenas;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O Provimento do  Inventário Estatístico do Registro de Imóveis; 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Recomendação</a:t>
            </a:r>
            <a:r>
              <a:rPr lang="pt-BR" sz="2400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: Projeto piloto: Conheça o município através do Registro de imóveis.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Manifestação Preliminar - IRIB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DFC7D41-E323-41F9-BF9F-C27C600D81D6}"/>
              </a:ext>
            </a:extLst>
          </p:cNvPr>
          <p:cNvSpPr txBox="1"/>
          <p:nvPr/>
        </p:nvSpPr>
        <p:spPr>
          <a:xfrm>
            <a:off x="5419991" y="1101395"/>
            <a:ext cx="6340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PROPOSTAS</a:t>
            </a:r>
            <a:br>
              <a:rPr lang="pt-BR" sz="2800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</a:br>
            <a:endParaRPr lang="pt-BR" sz="2800" b="1" dirty="0">
              <a:solidFill>
                <a:schemeClr val="accent4">
                  <a:lumMod val="75000"/>
                </a:schemeClr>
              </a:solidFill>
              <a:latin typeface="Sagona ExtraLight" panose="02020303050505020204" pitchFamily="18" charset="0"/>
            </a:endParaRP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3BD26C37-CE52-417D-BBCA-A18705F22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6" y="2028420"/>
            <a:ext cx="1027093" cy="933720"/>
          </a:xfrm>
          <a:prstGeom prst="rect">
            <a:avLst/>
          </a:prstGeom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467EF801-9053-41D2-9687-02C2D5C43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04" y="3429001"/>
            <a:ext cx="811170" cy="93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41202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D42E6C42-2A25-43B7-8509-18EB1D44B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310" y="1367405"/>
            <a:ext cx="9177556" cy="5364759"/>
          </a:xfrm>
          <a:prstGeom prst="rect">
            <a:avLst/>
          </a:prstGeom>
        </p:spPr>
      </p:pic>
      <p:sp>
        <p:nvSpPr>
          <p:cNvPr id="21" name="Título 20">
            <a:extLst>
              <a:ext uri="{FF2B5EF4-FFF2-40B4-BE49-F238E27FC236}">
                <a16:creationId xmlns:a16="http://schemas.microsoft.com/office/drawing/2014/main" id="{B3E69B71-5849-7541-ADEA-D19838B3C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1310" y="154945"/>
            <a:ext cx="9597006" cy="1338296"/>
          </a:xfrm>
        </p:spPr>
        <p:txBody>
          <a:bodyPr rtlCol="0">
            <a:normAutofit/>
          </a:bodyPr>
          <a:lstStyle/>
          <a:p>
            <a:pPr rtl="0"/>
            <a:r>
              <a:rPr lang="pt-BR" sz="1800" b="1" dirty="0"/>
              <a:t>A CIDADE DE CAMPO NOVO DO PARECIS – MT: REALIZA OS JOGOS INDÍGENAS COM ÉXITO – VIII FESTIVAL DE  CULTURA  E JOGOS INDÍGENAS</a:t>
            </a:r>
            <a:br>
              <a:rPr lang="pt-BR" sz="1800" b="1" dirty="0"/>
            </a:br>
            <a:br>
              <a:rPr lang="pt-BR" sz="1800" b="1" dirty="0"/>
            </a:br>
            <a:r>
              <a:rPr lang="pt-BR" sz="900" b="1" dirty="0"/>
              <a:t>LINK DE ACESSO:  </a:t>
            </a:r>
            <a:r>
              <a:rPr lang="pt-BR" sz="9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https://www.youtube.com/watch?v=2tc0_5c5H9w</a:t>
            </a:r>
            <a:endParaRPr lang="pt-BR" sz="900" u="sng" dirty="0"/>
          </a:p>
        </p:txBody>
      </p: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96003415-12B3-48C9-BAD8-DD35105AA0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66" y="2028420"/>
            <a:ext cx="1027093" cy="933720"/>
          </a:xfrm>
          <a:prstGeom prst="rect">
            <a:avLst/>
          </a:prstGeom>
        </p:spPr>
      </p:pic>
      <p:pic>
        <p:nvPicPr>
          <p:cNvPr id="18" name="Imagem 17" descr="Logotipo&#10;&#10;Descrição gerada automaticamente">
            <a:extLst>
              <a:ext uri="{FF2B5EF4-FFF2-40B4-BE49-F238E27FC236}">
                <a16:creationId xmlns:a16="http://schemas.microsoft.com/office/drawing/2014/main" id="{66BF1BE7-6EC5-4C0B-9C37-C0F8878892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04" y="3429001"/>
            <a:ext cx="811170" cy="93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23465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FAB1FC0-F69E-4583-ADC0-3DDBBAC51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3111" y="1589630"/>
            <a:ext cx="10662407" cy="460986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1200" dirty="0"/>
              <a:t>AGENDA ONU 2030  - </a:t>
            </a:r>
            <a:r>
              <a:rPr lang="pt-BR" sz="1200" dirty="0">
                <a:hlinkClick r:id="rId2"/>
              </a:rPr>
              <a:t>https://mega.nz/file/DzpmiR5R#_6v0UTuQMaEoZd8rs_kECWfxD63AVqXRM9VkUG2STD4</a:t>
            </a:r>
            <a:r>
              <a:rPr lang="pt-BR" sz="1200" dirty="0"/>
              <a:t> </a:t>
            </a:r>
            <a:br>
              <a:rPr lang="pt-BR" sz="1200" dirty="0"/>
            </a:br>
            <a:br>
              <a:rPr lang="pt-BR" sz="1200" dirty="0"/>
            </a:br>
            <a:r>
              <a:rPr lang="pt-BR" sz="1200" dirty="0"/>
              <a:t>APRESENTAÇÃO - DOING BUSINESS -</a:t>
            </a:r>
            <a:r>
              <a:rPr lang="pt-BR" sz="1200" dirty="0">
                <a:hlinkClick r:id="rId3"/>
              </a:rPr>
              <a:t>https://mega.nz/file/brBBxCBD#1tgjiehs43lrxGT8VxPYeQjVS0xPENes22TzGCLNx0U</a:t>
            </a:r>
            <a:br>
              <a:rPr lang="pt-BR" sz="1200" dirty="0"/>
            </a:br>
            <a:br>
              <a:rPr lang="pt-BR" sz="1200" dirty="0"/>
            </a:br>
            <a:r>
              <a:rPr lang="pt-BR" sz="1200" dirty="0"/>
              <a:t>Arimatéia_Indigenas_v2  - </a:t>
            </a:r>
            <a:r>
              <a:rPr lang="pt-BR" sz="1200" dirty="0">
                <a:hlinkClick r:id="rId4"/>
              </a:rPr>
              <a:t>https://mega.nz/file/iupimRjL#XVhZQcGYibKDJBWzRTjyJJT5VgaxvcamXlMV0HFSaiA</a:t>
            </a:r>
            <a:br>
              <a:rPr lang="pt-BR" sz="1200" dirty="0"/>
            </a:br>
            <a:br>
              <a:rPr lang="pt-BR" sz="1200" dirty="0"/>
            </a:br>
            <a:r>
              <a:rPr lang="pt-BR" sz="1200" dirty="0"/>
              <a:t>fluxograma - </a:t>
            </a:r>
            <a:r>
              <a:rPr lang="pt-BR" sz="1200" dirty="0">
                <a:hlinkClick r:id="rId5"/>
              </a:rPr>
              <a:t>https://mega.nz/file/Lu4UFR4J#kRtpkqWEpCRVglGat5j-EgiHQ4uD1TY2hvZe8dr_8KE</a:t>
            </a:r>
            <a:br>
              <a:rPr lang="pt-BR" sz="1200" dirty="0"/>
            </a:br>
            <a:br>
              <a:rPr lang="pt-BR" sz="1200" dirty="0"/>
            </a:br>
            <a:r>
              <a:rPr lang="pt-BR" sz="1200" dirty="0"/>
              <a:t>IRIB LIODS-CNJ 16-2020 -</a:t>
            </a:r>
            <a:r>
              <a:rPr lang="pt-BR" sz="1200" dirty="0">
                <a:hlinkClick r:id="rId6"/>
              </a:rPr>
              <a:t>https://mega.nz/file/fzBXzSxS#BruYACP2GCqbap4eINge51FWBixlWq0Cam9hMJdJIKs</a:t>
            </a:r>
            <a:br>
              <a:rPr lang="pt-BR" sz="1200" dirty="0"/>
            </a:br>
            <a:br>
              <a:rPr lang="pt-BR" sz="1200" dirty="0"/>
            </a:br>
            <a:r>
              <a:rPr lang="pt-BR" sz="1200" dirty="0"/>
              <a:t>MANUAL DE PROCESSO DE REGISTRO   - </a:t>
            </a:r>
            <a:r>
              <a:rPr lang="pt-BR" sz="1200" dirty="0">
                <a:hlinkClick r:id="rId7"/>
              </a:rPr>
              <a:t>https://mega.nz/file/PmRjSCiZ#PWIBKZ22LWEZ9ZPoMouwKhYuiLiB4RRYDKX87T8ea4c</a:t>
            </a:r>
            <a:br>
              <a:rPr lang="pt-BR" sz="1200" dirty="0"/>
            </a:br>
            <a:br>
              <a:rPr lang="pt-BR" sz="1200" dirty="0"/>
            </a:br>
            <a:r>
              <a:rPr lang="pt-BR" sz="1200" dirty="0"/>
              <a:t>MEU MUNICÍPIO ATUALIZADO - </a:t>
            </a:r>
            <a:r>
              <a:rPr lang="pt-BR" sz="1200" dirty="0">
                <a:hlinkClick r:id="rId8"/>
              </a:rPr>
              <a:t>https://mega.nz/file/6nBTWQqa#0lxuUzjvpz3m3WmeQ323uccrumLczDZ4ANEyEDtwvgY</a:t>
            </a:r>
            <a:br>
              <a:rPr lang="pt-BR" sz="1200" dirty="0"/>
            </a:br>
            <a:br>
              <a:rPr lang="pt-BR" sz="1200" dirty="0"/>
            </a:br>
            <a:r>
              <a:rPr lang="it-IT" sz="1200" dirty="0"/>
              <a:t>MINUTA - CNJ - PROVIMENTO IRIB -  </a:t>
            </a:r>
            <a:r>
              <a:rPr lang="pt-BR" sz="1200" dirty="0">
                <a:hlinkClick r:id="rId9"/>
              </a:rPr>
              <a:t>https://mega.nz/file/CzYjiCJL#e8KkPRw2RCIkB4t3UitpKYjSh1SJqJnXlKK4GQ4cuz4</a:t>
            </a:r>
            <a:br>
              <a:rPr lang="pt-BR" sz="1200" dirty="0"/>
            </a:br>
            <a:br>
              <a:rPr lang="pt-BR" sz="1200" dirty="0"/>
            </a:br>
            <a:r>
              <a:rPr lang="pt-BR" sz="1200" dirty="0"/>
              <a:t>PROVIMENTO IERI - CNJ -  </a:t>
            </a:r>
            <a:r>
              <a:rPr lang="pt-BR" sz="1200" dirty="0">
                <a:hlinkClick r:id="rId10"/>
              </a:rPr>
              <a:t>https://mega.nz/file/T7xQ1BKJ#q5lirQGs6i0iZkY_nD1hddTLC6NlEKiANvNhOS0PfRc</a:t>
            </a:r>
            <a:br>
              <a:rPr lang="pt-BR" sz="1200" dirty="0"/>
            </a:br>
            <a:br>
              <a:rPr lang="pt-BR" sz="1200" dirty="0"/>
            </a:br>
            <a:r>
              <a:rPr lang="pt-BR" sz="1200" dirty="0"/>
              <a:t>TramitaçÃo-PEC-215-2000  -</a:t>
            </a:r>
            <a:r>
              <a:rPr lang="pt-BR" sz="1200" dirty="0">
                <a:hlinkClick r:id="rId11"/>
              </a:rPr>
              <a:t>https://mega.nz/file/uiokCDjS#QddzWSmvnB5QfmQdjhHyLYcJ2v5DR9fd_vyzqjawVvM</a:t>
            </a:r>
            <a:endParaRPr lang="pt-BR" sz="12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9E623B4-8F13-4511-BE74-0A3926942945}"/>
              </a:ext>
            </a:extLst>
          </p:cNvPr>
          <p:cNvSpPr txBox="1"/>
          <p:nvPr/>
        </p:nvSpPr>
        <p:spPr>
          <a:xfrm>
            <a:off x="1149292" y="453006"/>
            <a:ext cx="6652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ANEXOS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010B724-AF8C-459B-91EF-74372A6AF0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666" y="2028420"/>
            <a:ext cx="1027093" cy="933720"/>
          </a:xfrm>
          <a:prstGeom prst="rect">
            <a:avLst/>
          </a:prstGeom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E5B35BD5-9032-4F6C-86C6-7D3183C0CE4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3804" y="3429001"/>
            <a:ext cx="811170" cy="93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59837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54D04062-A35E-4261-B685-916810F7C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3530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3BAAE4A1-ECC8-4C58-9CDA-95CF1D16C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08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2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0B0D572-2695-4011-B1E3-F13E809DC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" y="4284"/>
            <a:ext cx="12184175" cy="684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6214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xto, Linha do tempo&#10;&#10;Descrição gerada automaticamente">
            <a:extLst>
              <a:ext uri="{FF2B5EF4-FFF2-40B4-BE49-F238E27FC236}">
                <a16:creationId xmlns:a16="http://schemas.microsoft.com/office/drawing/2014/main" id="{D6D192BD-A71F-422B-B70F-58636B473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11"/>
            <a:ext cx="12184175" cy="683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85014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FC11FB9C-E419-409B-B1D9-877DDD11B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3891"/>
            <a:ext cx="12192000" cy="707505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E0D9A63-96AF-4D32-8848-D30BC4D2F4B7}"/>
              </a:ext>
            </a:extLst>
          </p:cNvPr>
          <p:cNvSpPr/>
          <p:nvPr/>
        </p:nvSpPr>
        <p:spPr>
          <a:xfrm>
            <a:off x="1568740" y="708868"/>
            <a:ext cx="327172" cy="31458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9853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1CC86034-5D6B-4834-8685-07FAE1523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4057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33F6B1D2-D908-478F-A00C-731842FDD0DE}"/>
              </a:ext>
            </a:extLst>
          </p:cNvPr>
          <p:cNvSpPr/>
          <p:nvPr/>
        </p:nvSpPr>
        <p:spPr>
          <a:xfrm>
            <a:off x="1652630" y="784369"/>
            <a:ext cx="327172" cy="31458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463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5912E3E8-65C7-461E-9C91-BE1A51C68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B0916059-D87D-4D65-89DA-F6FEE322A08B}"/>
              </a:ext>
            </a:extLst>
          </p:cNvPr>
          <p:cNvSpPr/>
          <p:nvPr/>
        </p:nvSpPr>
        <p:spPr>
          <a:xfrm>
            <a:off x="1652630" y="784369"/>
            <a:ext cx="327172" cy="31458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747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0AE0AFFF-5116-49BC-A2F9-87A955138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5188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E15190B3-ADFA-41A2-9069-E6AE674B3010}"/>
              </a:ext>
            </a:extLst>
          </p:cNvPr>
          <p:cNvSpPr/>
          <p:nvPr/>
        </p:nvSpPr>
        <p:spPr>
          <a:xfrm>
            <a:off x="3601502" y="784369"/>
            <a:ext cx="564097" cy="31458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69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Cool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15D1BB"/>
      </a:accent1>
      <a:accent2>
        <a:srgbClr val="0FB4DB"/>
      </a:accent2>
      <a:accent3>
        <a:srgbClr val="0D81BB"/>
      </a:accent3>
      <a:accent4>
        <a:srgbClr val="045FC4"/>
      </a:accent4>
      <a:accent5>
        <a:srgbClr val="953FF3"/>
      </a:accent5>
      <a:accent6>
        <a:srgbClr val="C03EF4"/>
      </a:accent6>
      <a:hlink>
        <a:srgbClr val="8F8F8F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569747_TF44450328.potx" id="{CA10256C-A14E-4CA8-89CE-814C806D17CE}" vid="{525D781C-2C6B-4502-ABDE-AD509EED1332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clara, sofisticada e moderna</Template>
  <TotalTime>378</TotalTime>
  <Words>867</Words>
  <Application>Microsoft Office PowerPoint</Application>
  <PresentationFormat>Widescreen</PresentationFormat>
  <Paragraphs>38</Paragraphs>
  <Slides>19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8" baseType="lpstr">
      <vt:lpstr>Arial</vt:lpstr>
      <vt:lpstr>Arial</vt:lpstr>
      <vt:lpstr>Calibri</vt:lpstr>
      <vt:lpstr>Calibri Light</vt:lpstr>
      <vt:lpstr>inherit</vt:lpstr>
      <vt:lpstr>open sans</vt:lpstr>
      <vt:lpstr>Sagona ExtraLight</vt:lpstr>
      <vt:lpstr>Speak Pro</vt:lpstr>
      <vt:lpstr>Tema do Office</vt:lpstr>
      <vt:lpstr>Registros públicos sobre florestas públicas e terras  indígenas no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Terras indígenas e registro de imóveis </vt:lpstr>
      <vt:lpstr>Art. 231. São reconhecidos aos índios sua organização social, costumes, línguas, crenças e tradições, e os direitos originários sobre as terras que tradicionalmente ocupam, competindo à União demarcá-las, proteger e fazer respeitar todos os seus bens.  § 1º São terras tradicionalmente ocupadas pelos índios as por eles habitadas em caráter permanente, as utilizadas para suas atividades produtivas, as imprescindíveis à preservação dos recursos ambientais necessários a seu bem-estar e as necessárias a sua reprodução física e cultural, segundo seus usos, costumes e tradições. </vt:lpstr>
      <vt:lpstr>   De acordo com o artigo 2º da Lei 5.972 de 11/12/1973 é possível abrir o registro no cartório de registro de  imóveis. Registro de construção, relacionados com a área pública, em nome da União, incluindo terra tradicionalmente ocupadas por aldeias de povos indígenas, que serão afetados através do registro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CIDADE DE CAMPO NOVO DO PARECIS – MT: REALIZA OS JOGOS INDÍGENAS COM ÉXITO – VIII FESTIVAL DE  CULTURA  E JOGOS INDÍGENAS  LINK DE ACESSO:  https://www.youtube.com/watch?v=2tc0_5c5H9w</vt:lpstr>
      <vt:lpstr>AGENDA ONU 2030  - https://mega.nz/file/DzpmiR5R#_6v0UTuQMaEoZd8rs_kECWfxD63AVqXRM9VkUG2STD4   APRESENTAÇÃO - DOING BUSINESS -https://mega.nz/file/brBBxCBD#1tgjiehs43lrxGT8VxPYeQjVS0xPENes22TzGCLNx0U  Arimatéia_Indigenas_v2  - https://mega.nz/file/iupimRjL#XVhZQcGYibKDJBWzRTjyJJT5VgaxvcamXlMV0HFSaiA  fluxograma - https://mega.nz/file/Lu4UFR4J#kRtpkqWEpCRVglGat5j-EgiHQ4uD1TY2hvZe8dr_8KE  IRIB LIODS-CNJ 16-2020 -https://mega.nz/file/fzBXzSxS#BruYACP2GCqbap4eINge51FWBixlWq0Cam9hMJdJIKs  MANUAL DE PROCESSO DE REGISTRO   - https://mega.nz/file/PmRjSCiZ#PWIBKZ22LWEZ9ZPoMouwKhYuiLiB4RRYDKX87T8ea4c  MEU MUNICÍPIO ATUALIZADO - https://mega.nz/file/6nBTWQqa#0lxuUzjvpz3m3WmeQ323uccrumLczDZ4ANEyEDtwvgY  MINUTA - CNJ - PROVIMENTO IRIB -  https://mega.nz/file/CzYjiCJL#e8KkPRw2RCIkB4t3UitpKYjSh1SJqJnXlKK4GQ4cuz4  PROVIMENTO IERI - CNJ -  https://mega.nz/file/T7xQ1BKJ#q5lirQGs6i0iZkY_nD1hddTLC6NlEKiANvNhOS0PfRc  TramitaçÃo-PEC-215-2000  -https://mega.nz/file/uiokCDjS#QddzWSmvnB5QfmQdjhHyLYcJ2v5DR9fd_vyzqjawVvM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Insira o título aqui</dc:title>
  <dc:creator>Vinicius Borges de Oliveira</dc:creator>
  <cp:lastModifiedBy>rbn.cnp@gmail.com</cp:lastModifiedBy>
  <cp:revision>31</cp:revision>
  <dcterms:created xsi:type="dcterms:W3CDTF">2021-02-18T13:19:11Z</dcterms:created>
  <dcterms:modified xsi:type="dcterms:W3CDTF">2021-06-22T12:37:57Z</dcterms:modified>
</cp:coreProperties>
</file>