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833" r:id="rId2"/>
    <p:sldId id="831" r:id="rId3"/>
    <p:sldId id="565" r:id="rId4"/>
    <p:sldId id="520" r:id="rId5"/>
    <p:sldId id="564" r:id="rId6"/>
    <p:sldId id="333" r:id="rId7"/>
    <p:sldId id="335" r:id="rId8"/>
    <p:sldId id="603" r:id="rId9"/>
    <p:sldId id="502" r:id="rId10"/>
    <p:sldId id="830" r:id="rId11"/>
    <p:sldId id="817" r:id="rId12"/>
    <p:sldId id="542" r:id="rId13"/>
    <p:sldId id="275" r:id="rId14"/>
    <p:sldId id="479" r:id="rId15"/>
    <p:sldId id="273" r:id="rId16"/>
    <p:sldId id="271" r:id="rId17"/>
    <p:sldId id="568" r:id="rId18"/>
    <p:sldId id="486" r:id="rId19"/>
    <p:sldId id="529" r:id="rId20"/>
    <p:sldId id="392" r:id="rId21"/>
    <p:sldId id="538" r:id="rId22"/>
    <p:sldId id="527" r:id="rId23"/>
    <p:sldId id="531" r:id="rId24"/>
    <p:sldId id="535" r:id="rId25"/>
    <p:sldId id="532" r:id="rId26"/>
    <p:sldId id="566" r:id="rId27"/>
    <p:sldId id="543" r:id="rId28"/>
    <p:sldId id="545" r:id="rId29"/>
    <p:sldId id="544" r:id="rId30"/>
    <p:sldId id="818" r:id="rId31"/>
    <p:sldId id="547" r:id="rId32"/>
    <p:sldId id="376" r:id="rId33"/>
    <p:sldId id="384" r:id="rId34"/>
    <p:sldId id="284" r:id="rId35"/>
    <p:sldId id="503" r:id="rId36"/>
    <p:sldId id="470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F82F5-92C6-4A96-965E-081458FB32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3F26057-15D0-4A6C-B2F6-0200CC0B8741}">
      <dgm:prSet phldrT="[Texto]" custT="1"/>
      <dgm:spPr/>
      <dgm:t>
        <a:bodyPr/>
        <a:lstStyle/>
        <a:p>
          <a:pPr algn="ctr"/>
          <a:r>
            <a:rPr lang="pt-BR" sz="1400" b="1" dirty="0"/>
            <a:t>MULTIFINALITÁRIO</a:t>
          </a:r>
          <a:r>
            <a:rPr lang="pt-BR" sz="1400" dirty="0"/>
            <a:t>:</a:t>
          </a:r>
        </a:p>
      </dgm:t>
    </dgm:pt>
    <dgm:pt modelId="{BFC2E89E-D908-413E-BC64-B074BB8F95D3}" type="parTrans" cxnId="{8BAFFBB2-4AAB-417B-A50A-E4E6E0FD2B03}">
      <dgm:prSet/>
      <dgm:spPr/>
      <dgm:t>
        <a:bodyPr/>
        <a:lstStyle/>
        <a:p>
          <a:endParaRPr lang="pt-BR"/>
        </a:p>
      </dgm:t>
    </dgm:pt>
    <dgm:pt modelId="{03D44EEF-84D2-4EC0-90F0-9A9445C6B948}" type="sibTrans" cxnId="{8BAFFBB2-4AAB-417B-A50A-E4E6E0FD2B03}">
      <dgm:prSet/>
      <dgm:spPr/>
      <dgm:t>
        <a:bodyPr/>
        <a:lstStyle/>
        <a:p>
          <a:endParaRPr lang="pt-BR"/>
        </a:p>
      </dgm:t>
    </dgm:pt>
    <dgm:pt modelId="{3E290CBA-A1E2-43FE-86E5-8523C76E7FE5}">
      <dgm:prSet phldrT="[Texto]" custT="1"/>
      <dgm:spPr/>
      <dgm:t>
        <a:bodyPr/>
        <a:lstStyle/>
        <a:p>
          <a:pPr algn="ctr"/>
          <a:r>
            <a:rPr lang="pt-BR" sz="1400" b="1" dirty="0"/>
            <a:t>GESTÃO DE CAMADAS:</a:t>
          </a:r>
        </a:p>
      </dgm:t>
    </dgm:pt>
    <dgm:pt modelId="{40D41145-9F5B-4A73-90AF-CD5F1D6D4E76}" type="parTrans" cxnId="{AC4BF90A-00DA-408B-A3EE-F3A9BEF81B1C}">
      <dgm:prSet/>
      <dgm:spPr/>
      <dgm:t>
        <a:bodyPr/>
        <a:lstStyle/>
        <a:p>
          <a:endParaRPr lang="pt-BR"/>
        </a:p>
      </dgm:t>
    </dgm:pt>
    <dgm:pt modelId="{6E43DC85-E064-42DA-BF0E-C075BBEA5322}" type="sibTrans" cxnId="{AC4BF90A-00DA-408B-A3EE-F3A9BEF81B1C}">
      <dgm:prSet/>
      <dgm:spPr/>
      <dgm:t>
        <a:bodyPr/>
        <a:lstStyle/>
        <a:p>
          <a:endParaRPr lang="pt-BR"/>
        </a:p>
      </dgm:t>
    </dgm:pt>
    <dgm:pt modelId="{CB14EBFE-A049-4528-9B40-7F7AA27F7696}">
      <dgm:prSet phldrT="[Texto]" custT="1"/>
      <dgm:spPr/>
      <dgm:t>
        <a:bodyPr/>
        <a:lstStyle/>
        <a:p>
          <a:pPr algn="ctr"/>
          <a:r>
            <a:rPr lang="pt-BR" sz="1600" b="1" dirty="0"/>
            <a:t>Cada órgão administrará suas camadas de forma autônoma.</a:t>
          </a:r>
        </a:p>
      </dgm:t>
    </dgm:pt>
    <dgm:pt modelId="{48D27F34-3E83-425E-AE4A-77901599255D}" type="parTrans" cxnId="{D5757A6A-AF43-4ADB-9A70-3DFE4F568684}">
      <dgm:prSet/>
      <dgm:spPr/>
      <dgm:t>
        <a:bodyPr/>
        <a:lstStyle/>
        <a:p>
          <a:endParaRPr lang="pt-BR"/>
        </a:p>
      </dgm:t>
    </dgm:pt>
    <dgm:pt modelId="{84E99404-2932-4DA9-AC14-FF816924CA80}" type="sibTrans" cxnId="{D5757A6A-AF43-4ADB-9A70-3DFE4F568684}">
      <dgm:prSet/>
      <dgm:spPr/>
      <dgm:t>
        <a:bodyPr/>
        <a:lstStyle/>
        <a:p>
          <a:endParaRPr lang="pt-BR"/>
        </a:p>
      </dgm:t>
    </dgm:pt>
    <dgm:pt modelId="{F00E87D1-136E-44FC-AF61-804510AC1DE5}">
      <dgm:prSet phldrT="[Texto]" custT="1"/>
      <dgm:spPr/>
      <dgm:t>
        <a:bodyPr/>
        <a:lstStyle/>
        <a:p>
          <a:pPr algn="ctr"/>
          <a:r>
            <a:rPr lang="pt-BR" sz="1400" b="1" dirty="0"/>
            <a:t>SINERGIA</a:t>
          </a:r>
          <a:r>
            <a:rPr lang="pt-BR" sz="1400" dirty="0"/>
            <a:t>:</a:t>
          </a:r>
        </a:p>
      </dgm:t>
    </dgm:pt>
    <dgm:pt modelId="{0A6E3799-0E7B-4A21-9441-3FCAC5283418}" type="parTrans" cxnId="{F0DFBAB4-7D61-4E45-8AF4-B82E30DBF811}">
      <dgm:prSet/>
      <dgm:spPr/>
      <dgm:t>
        <a:bodyPr/>
        <a:lstStyle/>
        <a:p>
          <a:endParaRPr lang="pt-BR"/>
        </a:p>
      </dgm:t>
    </dgm:pt>
    <dgm:pt modelId="{DAB844E5-FE6D-4593-A8B5-A23F2335BCFD}" type="sibTrans" cxnId="{F0DFBAB4-7D61-4E45-8AF4-B82E30DBF811}">
      <dgm:prSet/>
      <dgm:spPr/>
      <dgm:t>
        <a:bodyPr/>
        <a:lstStyle/>
        <a:p>
          <a:endParaRPr lang="pt-BR"/>
        </a:p>
      </dgm:t>
    </dgm:pt>
    <dgm:pt modelId="{40FD47DE-B83E-4184-BF79-DE09EF0ED628}">
      <dgm:prSet phldrT="[Texto]" custT="1"/>
      <dgm:spPr>
        <a:solidFill>
          <a:srgbClr val="003300"/>
        </a:solidFill>
        <a:ln>
          <a:noFill/>
        </a:ln>
      </dgm:spPr>
      <dgm:t>
        <a:bodyPr/>
        <a:lstStyle/>
        <a:p>
          <a:pPr algn="ctr"/>
          <a:r>
            <a:rPr lang="pt-BR" sz="1600" b="1" dirty="0"/>
            <a:t>Visão multidimensional cria correlação com dados de diversos setores. Soluções que potencializam o setor público.</a:t>
          </a:r>
        </a:p>
      </dgm:t>
    </dgm:pt>
    <dgm:pt modelId="{CA5CD3CD-FF0B-4DAF-A011-3987B2532EC3}" type="parTrans" cxnId="{98D252E7-B35B-48FB-AD8D-D1D8440CDB95}">
      <dgm:prSet/>
      <dgm:spPr/>
      <dgm:t>
        <a:bodyPr/>
        <a:lstStyle/>
        <a:p>
          <a:endParaRPr lang="pt-BR"/>
        </a:p>
      </dgm:t>
    </dgm:pt>
    <dgm:pt modelId="{3C7FAAB0-5B93-4012-B697-B0F4B4CC9C63}" type="sibTrans" cxnId="{98D252E7-B35B-48FB-AD8D-D1D8440CDB95}">
      <dgm:prSet/>
      <dgm:spPr/>
      <dgm:t>
        <a:bodyPr/>
        <a:lstStyle/>
        <a:p>
          <a:endParaRPr lang="pt-BR"/>
        </a:p>
      </dgm:t>
    </dgm:pt>
    <dgm:pt modelId="{F3259D40-9952-4F19-AD70-906D2EA24F49}">
      <dgm:prSet phldrT="[Texto]" custT="1"/>
      <dgm:spPr/>
      <dgm:t>
        <a:bodyPr/>
        <a:lstStyle/>
        <a:p>
          <a:pPr algn="ctr"/>
          <a:r>
            <a:rPr lang="pt-BR" sz="1600" b="1" dirty="0"/>
            <a:t>Os órgãos da administração pública serão interligados ao mesmo sistema .</a:t>
          </a:r>
        </a:p>
      </dgm:t>
    </dgm:pt>
    <dgm:pt modelId="{79B2A134-1E20-4855-95D9-15B8F312FB06}" type="parTrans" cxnId="{E894682D-74C3-448A-906B-5C04F1F73FA6}">
      <dgm:prSet/>
      <dgm:spPr/>
      <dgm:t>
        <a:bodyPr/>
        <a:lstStyle/>
        <a:p>
          <a:endParaRPr lang="pt-BR"/>
        </a:p>
      </dgm:t>
    </dgm:pt>
    <dgm:pt modelId="{869A9719-1B9F-478E-AE18-E92567DB588D}" type="sibTrans" cxnId="{E894682D-74C3-448A-906B-5C04F1F73FA6}">
      <dgm:prSet/>
      <dgm:spPr/>
      <dgm:t>
        <a:bodyPr/>
        <a:lstStyle/>
        <a:p>
          <a:endParaRPr lang="pt-BR"/>
        </a:p>
      </dgm:t>
    </dgm:pt>
    <dgm:pt modelId="{C46AE221-DFBC-45FB-8A90-2200093A59BA}">
      <dgm:prSet phldrT="[Texto]" custT="1"/>
      <dgm:spPr/>
      <dgm:t>
        <a:bodyPr/>
        <a:lstStyle/>
        <a:p>
          <a:pPr algn="ctr"/>
          <a:endParaRPr lang="pt-BR" sz="1600" b="1" dirty="0"/>
        </a:p>
      </dgm:t>
    </dgm:pt>
    <dgm:pt modelId="{1B6B6232-5BA6-4285-AB42-356A07D2CA61}" type="parTrans" cxnId="{8CD6D050-1288-4163-A9D7-B6DD2FE5B953}">
      <dgm:prSet/>
      <dgm:spPr/>
      <dgm:t>
        <a:bodyPr/>
        <a:lstStyle/>
        <a:p>
          <a:endParaRPr lang="pt-BR"/>
        </a:p>
      </dgm:t>
    </dgm:pt>
    <dgm:pt modelId="{B005DC80-3EFA-4FE0-A651-12D46AAF352D}" type="sibTrans" cxnId="{8CD6D050-1288-4163-A9D7-B6DD2FE5B953}">
      <dgm:prSet/>
      <dgm:spPr/>
      <dgm:t>
        <a:bodyPr/>
        <a:lstStyle/>
        <a:p>
          <a:endParaRPr lang="pt-BR"/>
        </a:p>
      </dgm:t>
    </dgm:pt>
    <dgm:pt modelId="{FC592370-C1A4-4EAB-B278-6BAE7F563634}">
      <dgm:prSet phldrT="[Texto]" custT="1"/>
      <dgm:spPr/>
      <dgm:t>
        <a:bodyPr/>
        <a:lstStyle/>
        <a:p>
          <a:pPr algn="ctr"/>
          <a:endParaRPr lang="pt-BR" sz="1600" b="1" dirty="0"/>
        </a:p>
      </dgm:t>
    </dgm:pt>
    <dgm:pt modelId="{E44419F9-6FC2-44D6-9CE4-9CE5BF2AA80E}" type="parTrans" cxnId="{433790FD-50FB-4AF3-A688-2BE14C6891A0}">
      <dgm:prSet/>
      <dgm:spPr/>
      <dgm:t>
        <a:bodyPr/>
        <a:lstStyle/>
        <a:p>
          <a:endParaRPr lang="pt-BR"/>
        </a:p>
      </dgm:t>
    </dgm:pt>
    <dgm:pt modelId="{5441C656-E769-4846-A211-9B151F032C8F}" type="sibTrans" cxnId="{433790FD-50FB-4AF3-A688-2BE14C6891A0}">
      <dgm:prSet/>
      <dgm:spPr/>
      <dgm:t>
        <a:bodyPr/>
        <a:lstStyle/>
        <a:p>
          <a:endParaRPr lang="pt-BR"/>
        </a:p>
      </dgm:t>
    </dgm:pt>
    <dgm:pt modelId="{BE2D0C2C-7812-4741-B9C6-96D9C1FAB116}">
      <dgm:prSet phldrT="[Texto]" custT="1"/>
      <dgm:spPr/>
      <dgm:t>
        <a:bodyPr/>
        <a:lstStyle/>
        <a:p>
          <a:pPr algn="ctr"/>
          <a:endParaRPr lang="pt-BR" sz="1600" b="1" dirty="0"/>
        </a:p>
      </dgm:t>
    </dgm:pt>
    <dgm:pt modelId="{C82C7ACD-F300-4191-A9C9-2ECACE878AB6}" type="parTrans" cxnId="{1F15F482-7B67-470E-B41F-AAF29861CB64}">
      <dgm:prSet/>
      <dgm:spPr/>
      <dgm:t>
        <a:bodyPr/>
        <a:lstStyle/>
        <a:p>
          <a:endParaRPr lang="pt-BR"/>
        </a:p>
      </dgm:t>
    </dgm:pt>
    <dgm:pt modelId="{1AC02FA4-2773-499A-98FF-8D241EAB5417}" type="sibTrans" cxnId="{1F15F482-7B67-470E-B41F-AAF29861CB64}">
      <dgm:prSet/>
      <dgm:spPr/>
      <dgm:t>
        <a:bodyPr/>
        <a:lstStyle/>
        <a:p>
          <a:endParaRPr lang="pt-BR"/>
        </a:p>
      </dgm:t>
    </dgm:pt>
    <dgm:pt modelId="{3EE44372-20C5-4518-B3A8-0D0F6CE809F6}" type="pres">
      <dgm:prSet presAssocID="{569F82F5-92C6-4A96-965E-081458FB321C}" presName="linear" presStyleCnt="0">
        <dgm:presLayoutVars>
          <dgm:animLvl val="lvl"/>
          <dgm:resizeHandles val="exact"/>
        </dgm:presLayoutVars>
      </dgm:prSet>
      <dgm:spPr/>
    </dgm:pt>
    <dgm:pt modelId="{48CB3DC5-38AC-41D5-A2D2-9A9D472C6BE0}" type="pres">
      <dgm:prSet presAssocID="{E3F26057-15D0-4A6C-B2F6-0200CC0B8741}" presName="parentText" presStyleLbl="node1" presStyleIdx="0" presStyleCnt="4" custScaleY="51290">
        <dgm:presLayoutVars>
          <dgm:chMax val="0"/>
          <dgm:bulletEnabled val="1"/>
        </dgm:presLayoutVars>
      </dgm:prSet>
      <dgm:spPr/>
    </dgm:pt>
    <dgm:pt modelId="{329E0D0A-E2DE-4B5D-B58C-8839AD0746D0}" type="pres">
      <dgm:prSet presAssocID="{E3F26057-15D0-4A6C-B2F6-0200CC0B8741}" presName="childText" presStyleLbl="revTx" presStyleIdx="0" presStyleCnt="2" custScaleY="62409" custLinFactNeighborX="6294" custLinFactNeighborY="711">
        <dgm:presLayoutVars>
          <dgm:bulletEnabled val="1"/>
        </dgm:presLayoutVars>
      </dgm:prSet>
      <dgm:spPr/>
    </dgm:pt>
    <dgm:pt modelId="{A08B0024-AA07-487F-986A-97B0701E873F}" type="pres">
      <dgm:prSet presAssocID="{3E290CBA-A1E2-43FE-86E5-8523C76E7FE5}" presName="parentText" presStyleLbl="node1" presStyleIdx="1" presStyleCnt="4" custScaleY="49711">
        <dgm:presLayoutVars>
          <dgm:chMax val="0"/>
          <dgm:bulletEnabled val="1"/>
        </dgm:presLayoutVars>
      </dgm:prSet>
      <dgm:spPr/>
    </dgm:pt>
    <dgm:pt modelId="{C7BDFD84-813D-4E5A-A5E3-A44916AF0EEA}" type="pres">
      <dgm:prSet presAssocID="{3E290CBA-A1E2-43FE-86E5-8523C76E7FE5}" presName="childText" presStyleLbl="revTx" presStyleIdx="1" presStyleCnt="2">
        <dgm:presLayoutVars>
          <dgm:bulletEnabled val="1"/>
        </dgm:presLayoutVars>
      </dgm:prSet>
      <dgm:spPr/>
    </dgm:pt>
    <dgm:pt modelId="{E7CD4D46-6ED1-45AB-AD76-BF8483B7FD07}" type="pres">
      <dgm:prSet presAssocID="{F00E87D1-136E-44FC-AF61-804510AC1DE5}" presName="parentText" presStyleLbl="node1" presStyleIdx="2" presStyleCnt="4" custScaleY="45238">
        <dgm:presLayoutVars>
          <dgm:chMax val="0"/>
          <dgm:bulletEnabled val="1"/>
        </dgm:presLayoutVars>
      </dgm:prSet>
      <dgm:spPr/>
    </dgm:pt>
    <dgm:pt modelId="{502B7A66-4545-4CDC-98C4-4BF48FC95C15}" type="pres">
      <dgm:prSet presAssocID="{DAB844E5-FE6D-4593-A8B5-A23F2335BCFD}" presName="spacer" presStyleCnt="0"/>
      <dgm:spPr/>
    </dgm:pt>
    <dgm:pt modelId="{AC41C672-B7D8-4F95-A4D2-F57EE2063B8A}" type="pres">
      <dgm:prSet presAssocID="{40FD47DE-B83E-4184-BF79-DE09EF0ED628}" presName="parentText" presStyleLbl="node1" presStyleIdx="3" presStyleCnt="4" custScaleY="45811">
        <dgm:presLayoutVars>
          <dgm:chMax val="0"/>
          <dgm:bulletEnabled val="1"/>
        </dgm:presLayoutVars>
      </dgm:prSet>
      <dgm:spPr/>
    </dgm:pt>
  </dgm:ptLst>
  <dgm:cxnLst>
    <dgm:cxn modelId="{AC4BF90A-00DA-408B-A3EE-F3A9BEF81B1C}" srcId="{569F82F5-92C6-4A96-965E-081458FB321C}" destId="{3E290CBA-A1E2-43FE-86E5-8523C76E7FE5}" srcOrd="1" destOrd="0" parTransId="{40D41145-9F5B-4A73-90AF-CD5F1D6D4E76}" sibTransId="{6E43DC85-E064-42DA-BF0E-C075BBEA5322}"/>
    <dgm:cxn modelId="{E894682D-74C3-448A-906B-5C04F1F73FA6}" srcId="{E3F26057-15D0-4A6C-B2F6-0200CC0B8741}" destId="{F3259D40-9952-4F19-AD70-906D2EA24F49}" srcOrd="0" destOrd="0" parTransId="{79B2A134-1E20-4855-95D9-15B8F312FB06}" sibTransId="{869A9719-1B9F-478E-AE18-E92567DB588D}"/>
    <dgm:cxn modelId="{5FA8FA69-20B0-44F5-B6B5-68F734887E30}" type="presOf" srcId="{F3259D40-9952-4F19-AD70-906D2EA24F49}" destId="{329E0D0A-E2DE-4B5D-B58C-8839AD0746D0}" srcOrd="0" destOrd="0" presId="urn:microsoft.com/office/officeart/2005/8/layout/vList2"/>
    <dgm:cxn modelId="{D5757A6A-AF43-4ADB-9A70-3DFE4F568684}" srcId="{3E290CBA-A1E2-43FE-86E5-8523C76E7FE5}" destId="{CB14EBFE-A049-4528-9B40-7F7AA27F7696}" srcOrd="0" destOrd="0" parTransId="{48D27F34-3E83-425E-AE4A-77901599255D}" sibTransId="{84E99404-2932-4DA9-AC14-FF816924CA80}"/>
    <dgm:cxn modelId="{A0AFF04F-F592-4179-81F5-AF83F6B93A09}" type="presOf" srcId="{BE2D0C2C-7812-4741-B9C6-96D9C1FAB116}" destId="{329E0D0A-E2DE-4B5D-B58C-8839AD0746D0}" srcOrd="0" destOrd="2" presId="urn:microsoft.com/office/officeart/2005/8/layout/vList2"/>
    <dgm:cxn modelId="{8CD6D050-1288-4163-A9D7-B6DD2FE5B953}" srcId="{E3F26057-15D0-4A6C-B2F6-0200CC0B8741}" destId="{C46AE221-DFBC-45FB-8A90-2200093A59BA}" srcOrd="3" destOrd="0" parTransId="{1B6B6232-5BA6-4285-AB42-356A07D2CA61}" sibTransId="{B005DC80-3EFA-4FE0-A651-12D46AAF352D}"/>
    <dgm:cxn modelId="{AAA56B52-BFF0-4CC3-A6C9-E16519DD9D16}" type="presOf" srcId="{F00E87D1-136E-44FC-AF61-804510AC1DE5}" destId="{E7CD4D46-6ED1-45AB-AD76-BF8483B7FD07}" srcOrd="0" destOrd="0" presId="urn:microsoft.com/office/officeart/2005/8/layout/vList2"/>
    <dgm:cxn modelId="{6673AF56-2531-4A29-A6E7-87D2C6C27D60}" type="presOf" srcId="{E3F26057-15D0-4A6C-B2F6-0200CC0B8741}" destId="{48CB3DC5-38AC-41D5-A2D2-9A9D472C6BE0}" srcOrd="0" destOrd="0" presId="urn:microsoft.com/office/officeart/2005/8/layout/vList2"/>
    <dgm:cxn modelId="{923A5480-8893-4EB0-B2E5-EB3D74412CCB}" type="presOf" srcId="{C46AE221-DFBC-45FB-8A90-2200093A59BA}" destId="{329E0D0A-E2DE-4B5D-B58C-8839AD0746D0}" srcOrd="0" destOrd="3" presId="urn:microsoft.com/office/officeart/2005/8/layout/vList2"/>
    <dgm:cxn modelId="{1F15F482-7B67-470E-B41F-AAF29861CB64}" srcId="{E3F26057-15D0-4A6C-B2F6-0200CC0B8741}" destId="{BE2D0C2C-7812-4741-B9C6-96D9C1FAB116}" srcOrd="2" destOrd="0" parTransId="{C82C7ACD-F300-4191-A9C9-2ECACE878AB6}" sibTransId="{1AC02FA4-2773-499A-98FF-8D241EAB5417}"/>
    <dgm:cxn modelId="{2B96A396-D0C4-4FD5-9604-B69DB374C8E9}" type="presOf" srcId="{FC592370-C1A4-4EAB-B278-6BAE7F563634}" destId="{329E0D0A-E2DE-4B5D-B58C-8839AD0746D0}" srcOrd="0" destOrd="1" presId="urn:microsoft.com/office/officeart/2005/8/layout/vList2"/>
    <dgm:cxn modelId="{B87361AA-8E3E-46A3-AE21-E7697B9312B5}" type="presOf" srcId="{CB14EBFE-A049-4528-9B40-7F7AA27F7696}" destId="{C7BDFD84-813D-4E5A-A5E3-A44916AF0EEA}" srcOrd="0" destOrd="0" presId="urn:microsoft.com/office/officeart/2005/8/layout/vList2"/>
    <dgm:cxn modelId="{8BAFFBB2-4AAB-417B-A50A-E4E6E0FD2B03}" srcId="{569F82F5-92C6-4A96-965E-081458FB321C}" destId="{E3F26057-15D0-4A6C-B2F6-0200CC0B8741}" srcOrd="0" destOrd="0" parTransId="{BFC2E89E-D908-413E-BC64-B074BB8F95D3}" sibTransId="{03D44EEF-84D2-4EC0-90F0-9A9445C6B948}"/>
    <dgm:cxn modelId="{F0DFBAB4-7D61-4E45-8AF4-B82E30DBF811}" srcId="{569F82F5-92C6-4A96-965E-081458FB321C}" destId="{F00E87D1-136E-44FC-AF61-804510AC1DE5}" srcOrd="2" destOrd="0" parTransId="{0A6E3799-0E7B-4A21-9441-3FCAC5283418}" sibTransId="{DAB844E5-FE6D-4593-A8B5-A23F2335BCFD}"/>
    <dgm:cxn modelId="{1BE111BB-C4B5-4D86-BB25-17394DC86241}" type="presOf" srcId="{40FD47DE-B83E-4184-BF79-DE09EF0ED628}" destId="{AC41C672-B7D8-4F95-A4D2-F57EE2063B8A}" srcOrd="0" destOrd="0" presId="urn:microsoft.com/office/officeart/2005/8/layout/vList2"/>
    <dgm:cxn modelId="{6FE991CB-085C-45A2-8B66-91C3304215B2}" type="presOf" srcId="{569F82F5-92C6-4A96-965E-081458FB321C}" destId="{3EE44372-20C5-4518-B3A8-0D0F6CE809F6}" srcOrd="0" destOrd="0" presId="urn:microsoft.com/office/officeart/2005/8/layout/vList2"/>
    <dgm:cxn modelId="{50762BE4-A382-4081-B018-671C5631FFF0}" type="presOf" srcId="{3E290CBA-A1E2-43FE-86E5-8523C76E7FE5}" destId="{A08B0024-AA07-487F-986A-97B0701E873F}" srcOrd="0" destOrd="0" presId="urn:microsoft.com/office/officeart/2005/8/layout/vList2"/>
    <dgm:cxn modelId="{98D252E7-B35B-48FB-AD8D-D1D8440CDB95}" srcId="{569F82F5-92C6-4A96-965E-081458FB321C}" destId="{40FD47DE-B83E-4184-BF79-DE09EF0ED628}" srcOrd="3" destOrd="0" parTransId="{CA5CD3CD-FF0B-4DAF-A011-3987B2532EC3}" sibTransId="{3C7FAAB0-5B93-4012-B697-B0F4B4CC9C63}"/>
    <dgm:cxn modelId="{433790FD-50FB-4AF3-A688-2BE14C6891A0}" srcId="{E3F26057-15D0-4A6C-B2F6-0200CC0B8741}" destId="{FC592370-C1A4-4EAB-B278-6BAE7F563634}" srcOrd="1" destOrd="0" parTransId="{E44419F9-6FC2-44D6-9CE4-9CE5BF2AA80E}" sibTransId="{5441C656-E769-4846-A211-9B151F032C8F}"/>
    <dgm:cxn modelId="{72894DDC-3528-43E6-9CF9-5C5D6F339BC0}" type="presParOf" srcId="{3EE44372-20C5-4518-B3A8-0D0F6CE809F6}" destId="{48CB3DC5-38AC-41D5-A2D2-9A9D472C6BE0}" srcOrd="0" destOrd="0" presId="urn:microsoft.com/office/officeart/2005/8/layout/vList2"/>
    <dgm:cxn modelId="{C5381AF3-D558-4ADF-AD6E-D3ABB29A6055}" type="presParOf" srcId="{3EE44372-20C5-4518-B3A8-0D0F6CE809F6}" destId="{329E0D0A-E2DE-4B5D-B58C-8839AD0746D0}" srcOrd="1" destOrd="0" presId="urn:microsoft.com/office/officeart/2005/8/layout/vList2"/>
    <dgm:cxn modelId="{927A80C8-6344-41CC-93A5-93992F028917}" type="presParOf" srcId="{3EE44372-20C5-4518-B3A8-0D0F6CE809F6}" destId="{A08B0024-AA07-487F-986A-97B0701E873F}" srcOrd="2" destOrd="0" presId="urn:microsoft.com/office/officeart/2005/8/layout/vList2"/>
    <dgm:cxn modelId="{BB1B1325-6EB2-4B05-AD9F-CFAE87E7CEDF}" type="presParOf" srcId="{3EE44372-20C5-4518-B3A8-0D0F6CE809F6}" destId="{C7BDFD84-813D-4E5A-A5E3-A44916AF0EEA}" srcOrd="3" destOrd="0" presId="urn:microsoft.com/office/officeart/2005/8/layout/vList2"/>
    <dgm:cxn modelId="{4E6C1FD3-8A04-493D-B235-0501A48DF2FA}" type="presParOf" srcId="{3EE44372-20C5-4518-B3A8-0D0F6CE809F6}" destId="{E7CD4D46-6ED1-45AB-AD76-BF8483B7FD07}" srcOrd="4" destOrd="0" presId="urn:microsoft.com/office/officeart/2005/8/layout/vList2"/>
    <dgm:cxn modelId="{BF5133A4-2DF6-4C0A-991B-876D951E7477}" type="presParOf" srcId="{3EE44372-20C5-4518-B3A8-0D0F6CE809F6}" destId="{502B7A66-4545-4CDC-98C4-4BF48FC95C15}" srcOrd="5" destOrd="0" presId="urn:microsoft.com/office/officeart/2005/8/layout/vList2"/>
    <dgm:cxn modelId="{BB3DCA93-8C18-4689-B007-F25CE1F2192E}" type="presParOf" srcId="{3EE44372-20C5-4518-B3A8-0D0F6CE809F6}" destId="{AC41C672-B7D8-4F95-A4D2-F57EE2063B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B3DC5-38AC-41D5-A2D2-9A9D472C6BE0}">
      <dsp:nvSpPr>
        <dsp:cNvPr id="0" name=""/>
        <dsp:cNvSpPr/>
      </dsp:nvSpPr>
      <dsp:spPr>
        <a:xfrm>
          <a:off x="0" y="973020"/>
          <a:ext cx="3816424" cy="613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MULTIFINALITÁRIO</a:t>
          </a:r>
          <a:r>
            <a:rPr lang="pt-BR" sz="1400" kern="1200" dirty="0"/>
            <a:t>:</a:t>
          </a:r>
        </a:p>
      </dsp:txBody>
      <dsp:txXfrm>
        <a:off x="29968" y="1002988"/>
        <a:ext cx="3756488" cy="553959"/>
      </dsp:txXfrm>
    </dsp:sp>
    <dsp:sp modelId="{329E0D0A-E2DE-4B5D-B58C-8839AD0746D0}">
      <dsp:nvSpPr>
        <dsp:cNvPr id="0" name=""/>
        <dsp:cNvSpPr/>
      </dsp:nvSpPr>
      <dsp:spPr>
        <a:xfrm>
          <a:off x="0" y="1595425"/>
          <a:ext cx="3816424" cy="82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71" tIns="20320" rIns="113792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kern="1200" dirty="0"/>
            <a:t>Os órgãos da administração pública serão interligados ao mesmo sistema .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600" b="1" kern="1200" dirty="0"/>
        </a:p>
      </dsp:txBody>
      <dsp:txXfrm>
        <a:off x="0" y="1595425"/>
        <a:ext cx="3816424" cy="825987"/>
      </dsp:txXfrm>
    </dsp:sp>
    <dsp:sp modelId="{A08B0024-AA07-487F-986A-97B0701E873F}">
      <dsp:nvSpPr>
        <dsp:cNvPr id="0" name=""/>
        <dsp:cNvSpPr/>
      </dsp:nvSpPr>
      <dsp:spPr>
        <a:xfrm>
          <a:off x="0" y="2412902"/>
          <a:ext cx="3816424" cy="594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GESTÃO DE CAMADAS:</a:t>
          </a:r>
        </a:p>
      </dsp:txBody>
      <dsp:txXfrm>
        <a:off x="29045" y="2441947"/>
        <a:ext cx="3758334" cy="536905"/>
      </dsp:txXfrm>
    </dsp:sp>
    <dsp:sp modelId="{C7BDFD84-813D-4E5A-A5E3-A44916AF0EEA}">
      <dsp:nvSpPr>
        <dsp:cNvPr id="0" name=""/>
        <dsp:cNvSpPr/>
      </dsp:nvSpPr>
      <dsp:spPr>
        <a:xfrm>
          <a:off x="0" y="3007898"/>
          <a:ext cx="3816424" cy="10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71" tIns="20320" rIns="113792" bIns="2032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b="1" kern="1200" dirty="0"/>
            <a:t>Cada órgão administrará suas camadas de forma autônoma.</a:t>
          </a:r>
        </a:p>
      </dsp:txBody>
      <dsp:txXfrm>
        <a:off x="0" y="3007898"/>
        <a:ext cx="3816424" cy="1058804"/>
      </dsp:txXfrm>
    </dsp:sp>
    <dsp:sp modelId="{E7CD4D46-6ED1-45AB-AD76-BF8483B7FD07}">
      <dsp:nvSpPr>
        <dsp:cNvPr id="0" name=""/>
        <dsp:cNvSpPr/>
      </dsp:nvSpPr>
      <dsp:spPr>
        <a:xfrm>
          <a:off x="0" y="4066703"/>
          <a:ext cx="3816424" cy="541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SINERGIA</a:t>
          </a:r>
          <a:r>
            <a:rPr lang="pt-BR" sz="1400" kern="1200" dirty="0"/>
            <a:t>:</a:t>
          </a:r>
        </a:p>
      </dsp:txBody>
      <dsp:txXfrm>
        <a:off x="26432" y="4093135"/>
        <a:ext cx="3763560" cy="488594"/>
      </dsp:txXfrm>
    </dsp:sp>
    <dsp:sp modelId="{AC41C672-B7D8-4F95-A4D2-F57EE2063B8A}">
      <dsp:nvSpPr>
        <dsp:cNvPr id="0" name=""/>
        <dsp:cNvSpPr/>
      </dsp:nvSpPr>
      <dsp:spPr>
        <a:xfrm>
          <a:off x="0" y="4792301"/>
          <a:ext cx="3816424" cy="548316"/>
        </a:xfrm>
        <a:prstGeom prst="roundRect">
          <a:avLst/>
        </a:prstGeom>
        <a:solidFill>
          <a:srgbClr val="0033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Visão multidimensional cria correlação com dados de diversos setores. Soluções que potencializam o setor público.</a:t>
          </a:r>
        </a:p>
      </dsp:txBody>
      <dsp:txXfrm>
        <a:off x="26767" y="4819068"/>
        <a:ext cx="3762890" cy="494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F80AF-3937-4FD7-8177-676241A06F15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71070-0963-4724-9BBC-43F56737E7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32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44622F2D-F2DC-4A8A-BD71-DBD9FE218F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9D510AAC-30B4-499A-B684-853DB85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D9D762B9-3E1C-414A-B068-F6C5D6AAE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D1C9F7-AB75-4CFF-942B-6A8B2452FEF7}" type="slidenum">
              <a:rPr lang="pt-BR" altLang="pt-BR">
                <a:ea typeface="MS PGothic" panose="020B0600070205080204" pitchFamily="34" charset="-128"/>
              </a:rPr>
              <a:pPr/>
              <a:t>6</a:t>
            </a:fld>
            <a:endParaRPr lang="pt-BR" altLang="pt-BR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>
            <a:extLst>
              <a:ext uri="{FF2B5EF4-FFF2-40B4-BE49-F238E27FC236}">
                <a16:creationId xmlns:a16="http://schemas.microsoft.com/office/drawing/2014/main" id="{2CC7A823-5403-480D-8433-6DBC33282D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1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C717E63-A569-4AB0-801E-0D1AA8D0F605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CFFB5E6C-9A96-416B-841C-5AE95890AC5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19ED69F2-7481-40D1-B6D7-6E020269A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306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6A4A98-B01F-4D61-BC1B-416A9DAB35B6}" type="slidenum">
              <a:rPr lang="pt-BR" altLang="pt-PT"/>
              <a:pPr/>
              <a:t>22</a:t>
            </a:fld>
            <a:endParaRPr lang="pt-BR" altLang="pt-PT"/>
          </a:p>
        </p:txBody>
      </p:sp>
    </p:spTree>
    <p:extLst>
      <p:ext uri="{BB962C8B-B14F-4D97-AF65-F5344CB8AC3E}">
        <p14:creationId xmlns:p14="http://schemas.microsoft.com/office/powerpoint/2010/main" val="400075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a1249ffcf0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a1249ffcf0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43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36084-359F-4A23-AED9-B298C60E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A1CCE-54CB-4FA9-805E-7E385B460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A29372-B728-425D-A655-90508183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5C0E5E-FC80-4AAF-8C7F-5421D6BE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6F38D0-BFD7-424E-BF00-4470FEBE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46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8AEAE-5811-4454-8F73-17ACF8B1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CA9C1-12AC-44EA-B32E-321EB3349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8D86C7-062C-40E3-9C4D-7BA4D428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724E43-845C-4412-9D72-EAA3BC88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A634E2-A5B1-45A8-B6A9-499ADD58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45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0B665B-E8C7-486F-A643-030FC396E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58AABF-06D3-46A6-82B2-E3EEBBE1F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D1BFFA-FDE5-4A9D-89D4-68192BED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044BC5-7794-4D98-A163-3EB880B1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2F6461-21E7-457E-9FD7-7CA6E137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32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dk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/>
          <p:nvPr/>
        </p:nvSpPr>
        <p:spPr>
          <a:xfrm>
            <a:off x="5554133" y="3760568"/>
            <a:ext cx="10769600" cy="51676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9" name="Google Shape;209;p31"/>
          <p:cNvSpPr/>
          <p:nvPr/>
        </p:nvSpPr>
        <p:spPr>
          <a:xfrm rot="10800000">
            <a:off x="-1342033" y="-392933"/>
            <a:ext cx="5372400" cy="25780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951000" y="896984"/>
            <a:ext cx="10290000" cy="17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10666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4091000" y="2839364"/>
            <a:ext cx="4010000" cy="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31"/>
          <p:cNvSpPr txBox="1"/>
          <p:nvPr/>
        </p:nvSpPr>
        <p:spPr>
          <a:xfrm>
            <a:off x="3311400" y="4523533"/>
            <a:ext cx="5569200" cy="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467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3" name="Google Shape;213;p31"/>
          <p:cNvSpPr txBox="1">
            <a:spLocks noGrp="1"/>
          </p:cNvSpPr>
          <p:nvPr>
            <p:ph type="subTitle" idx="2"/>
          </p:nvPr>
        </p:nvSpPr>
        <p:spPr>
          <a:xfrm>
            <a:off x="4092233" y="2457500"/>
            <a:ext cx="4010000" cy="5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9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0A0DD-3C38-4F08-843E-26569B0F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799CF-CB0E-48AC-99C1-135B17E7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9C27E2-B447-4E47-AFBC-835D9091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727AC-CD45-4FD9-9048-4E3FFEC5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F936C-8EB6-4127-8F88-42CB67F3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41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14E9D-A4DE-491A-89E3-46011BB1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0D0744-D3F0-4EEB-8ABE-FA2C0B315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ABD561-1A90-46A5-945D-E6A6465C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253EA9-1A40-4889-A613-BD7F264E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1C5A71-887D-4586-B69A-E2D3E2DB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8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3022A-0A5B-468D-8445-DF7DA675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20F3BD-5701-4952-98AA-A83FF6EB7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3B1AF5-22B3-4BC6-AF01-7AF4B484C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0EACB3-B447-4F98-95A4-026A3823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2F97C7-ACA0-4988-9198-A8DAC74B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C5C2E3-9CA0-4C50-BC0C-AB7C8735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85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528AE-35C0-45BB-A219-DDAAFD8E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B1FD93-A651-42B1-9C24-A8EDA663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F694FA-352B-4EE2-88C8-78E8CEC98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758996-89C5-4BA3-B882-31E61A2FC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0566195-3676-4B3F-BDB7-F7978BE48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41A284-1A2A-46E7-A7C6-7755FF38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03AE8D-4D4A-4F90-860B-B867F7BA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2F607F-E8EC-45A8-8116-5A3B9870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81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6162B-0A3A-42AF-866B-24BB0896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14CD6A-D440-4413-9BE0-7E4A4783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C6A085-870D-4C09-88B6-C90433C4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8803AB9-BFAD-4961-BE36-2DD4157C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9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FE7CD73-7FEE-486D-AEBD-0BE51F7E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B858063-1D79-4B51-B347-25D0E3D3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E0F1F5-C878-4BE8-AD23-73DF98B1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91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322CE-1EE2-4AFF-8B23-E514D383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95FBC0-D49E-4705-B45C-38752498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C24C0B-E0F6-4030-8E1A-10C72FFC6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F806A6-1210-4E71-AB91-5BA9072F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381CE1-0303-4066-ABAF-A15BE240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54F12A-48EC-4D25-8394-2D138403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64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9A408-44C1-4907-84BC-1AFF6298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54AD08-9B6F-42BF-B56F-8F389DA30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277A29-17FF-4BC3-90C5-B723675F8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E2E23A-9EC6-45D3-9AB5-D4C480CE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256320-CA8D-4BC5-A338-41AC807C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FC40CA-6E0E-4847-9CFE-E660A68C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95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FC0FEA-29DA-472F-B903-3ABEBBC1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9120DC-474E-4E58-8196-B70B59FC4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F30492-1A7E-4050-8ACB-03D65D928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4685-0296-4DA2-9326-9706BCE76D6D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F2755C-D3B5-41B5-95BD-1F587AF08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BF7E1F-7E3E-4D50-BA64-FE4633E47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089B-107A-4886-A5F2-B7ED1D02C6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18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er.abril.com.br/ciencia/um-sexto-das-terras-brasileiras-e-de-propriedade-desconhecid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b.org.br/" TargetMode="External"/><Relationship Id="rId2" Type="http://schemas.openxmlformats.org/officeDocument/2006/relationships/hyperlink" Target="http://www.anoregmt.org.br/port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jmt.jus.br/corregedoria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rib.org.br/be/app/webroot/files/editor/files/apresentacao-receita-federal.pdf" TargetMode="External"/><Relationship Id="rId2" Type="http://schemas.openxmlformats.org/officeDocument/2006/relationships/hyperlink" Target="http://irib.org.br/be/app/webroot/files/editor/files/Apresenta%C3%A7%C3%A3o-Receita-Federal-Luis-Orlando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444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31" y="247475"/>
            <a:ext cx="1235573" cy="110949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A7CBB9-0D07-4A94-9AF4-ABA6E03DAE90}"/>
              </a:ext>
            </a:extLst>
          </p:cNvPr>
          <p:cNvSpPr/>
          <p:nvPr/>
        </p:nvSpPr>
        <p:spPr>
          <a:xfrm>
            <a:off x="461523" y="2736502"/>
            <a:ext cx="11268954" cy="1384995"/>
          </a:xfrm>
          <a:custGeom>
            <a:avLst/>
            <a:gdLst>
              <a:gd name="connsiteX0" fmla="*/ 0 w 11268954"/>
              <a:gd name="connsiteY0" fmla="*/ 0 h 1384995"/>
              <a:gd name="connsiteX1" fmla="*/ 367724 w 11268954"/>
              <a:gd name="connsiteY1" fmla="*/ 0 h 1384995"/>
              <a:gd name="connsiteX2" fmla="*/ 848137 w 11268954"/>
              <a:gd name="connsiteY2" fmla="*/ 0 h 1384995"/>
              <a:gd name="connsiteX3" fmla="*/ 1215861 w 11268954"/>
              <a:gd name="connsiteY3" fmla="*/ 0 h 1384995"/>
              <a:gd name="connsiteX4" fmla="*/ 1921653 w 11268954"/>
              <a:gd name="connsiteY4" fmla="*/ 0 h 1384995"/>
              <a:gd name="connsiteX5" fmla="*/ 2289377 w 11268954"/>
              <a:gd name="connsiteY5" fmla="*/ 0 h 1384995"/>
              <a:gd name="connsiteX6" fmla="*/ 2769790 w 11268954"/>
              <a:gd name="connsiteY6" fmla="*/ 0 h 1384995"/>
              <a:gd name="connsiteX7" fmla="*/ 3475583 w 11268954"/>
              <a:gd name="connsiteY7" fmla="*/ 0 h 1384995"/>
              <a:gd name="connsiteX8" fmla="*/ 4181375 w 11268954"/>
              <a:gd name="connsiteY8" fmla="*/ 0 h 1384995"/>
              <a:gd name="connsiteX9" fmla="*/ 4436409 w 11268954"/>
              <a:gd name="connsiteY9" fmla="*/ 0 h 1384995"/>
              <a:gd name="connsiteX10" fmla="*/ 4804133 w 11268954"/>
              <a:gd name="connsiteY10" fmla="*/ 0 h 1384995"/>
              <a:gd name="connsiteX11" fmla="*/ 5397236 w 11268954"/>
              <a:gd name="connsiteY11" fmla="*/ 0 h 1384995"/>
              <a:gd name="connsiteX12" fmla="*/ 5990339 w 11268954"/>
              <a:gd name="connsiteY12" fmla="*/ 0 h 1384995"/>
              <a:gd name="connsiteX13" fmla="*/ 6808821 w 11268954"/>
              <a:gd name="connsiteY13" fmla="*/ 0 h 1384995"/>
              <a:gd name="connsiteX14" fmla="*/ 7514613 w 11268954"/>
              <a:gd name="connsiteY14" fmla="*/ 0 h 1384995"/>
              <a:gd name="connsiteX15" fmla="*/ 8333095 w 11268954"/>
              <a:gd name="connsiteY15" fmla="*/ 0 h 1384995"/>
              <a:gd name="connsiteX16" fmla="*/ 8813508 w 11268954"/>
              <a:gd name="connsiteY16" fmla="*/ 0 h 1384995"/>
              <a:gd name="connsiteX17" fmla="*/ 9406611 w 11268954"/>
              <a:gd name="connsiteY17" fmla="*/ 0 h 1384995"/>
              <a:gd name="connsiteX18" fmla="*/ 9774335 w 11268954"/>
              <a:gd name="connsiteY18" fmla="*/ 0 h 1384995"/>
              <a:gd name="connsiteX19" fmla="*/ 10142059 w 11268954"/>
              <a:gd name="connsiteY19" fmla="*/ 0 h 1384995"/>
              <a:gd name="connsiteX20" fmla="*/ 11268954 w 11268954"/>
              <a:gd name="connsiteY20" fmla="*/ 0 h 1384995"/>
              <a:gd name="connsiteX21" fmla="*/ 11268954 w 11268954"/>
              <a:gd name="connsiteY21" fmla="*/ 461665 h 1384995"/>
              <a:gd name="connsiteX22" fmla="*/ 11268954 w 11268954"/>
              <a:gd name="connsiteY22" fmla="*/ 881780 h 1384995"/>
              <a:gd name="connsiteX23" fmla="*/ 11268954 w 11268954"/>
              <a:gd name="connsiteY23" fmla="*/ 1384995 h 1384995"/>
              <a:gd name="connsiteX24" fmla="*/ 10788541 w 11268954"/>
              <a:gd name="connsiteY24" fmla="*/ 1384995 h 1384995"/>
              <a:gd name="connsiteX25" fmla="*/ 10420817 w 11268954"/>
              <a:gd name="connsiteY25" fmla="*/ 1384995 h 1384995"/>
              <a:gd name="connsiteX26" fmla="*/ 9940404 w 11268954"/>
              <a:gd name="connsiteY26" fmla="*/ 1384995 h 1384995"/>
              <a:gd name="connsiteX27" fmla="*/ 9234611 w 11268954"/>
              <a:gd name="connsiteY27" fmla="*/ 1384995 h 1384995"/>
              <a:gd name="connsiteX28" fmla="*/ 8416129 w 11268954"/>
              <a:gd name="connsiteY28" fmla="*/ 1384995 h 1384995"/>
              <a:gd name="connsiteX29" fmla="*/ 7935716 w 11268954"/>
              <a:gd name="connsiteY29" fmla="*/ 1384995 h 1384995"/>
              <a:gd name="connsiteX30" fmla="*/ 7229924 w 11268954"/>
              <a:gd name="connsiteY30" fmla="*/ 1384995 h 1384995"/>
              <a:gd name="connsiteX31" fmla="*/ 6636821 w 11268954"/>
              <a:gd name="connsiteY31" fmla="*/ 1384995 h 1384995"/>
              <a:gd name="connsiteX32" fmla="*/ 6043718 w 11268954"/>
              <a:gd name="connsiteY32" fmla="*/ 1384995 h 1384995"/>
              <a:gd name="connsiteX33" fmla="*/ 5225236 w 11268954"/>
              <a:gd name="connsiteY33" fmla="*/ 1384995 h 1384995"/>
              <a:gd name="connsiteX34" fmla="*/ 4519444 w 11268954"/>
              <a:gd name="connsiteY34" fmla="*/ 1384995 h 1384995"/>
              <a:gd name="connsiteX35" fmla="*/ 4264409 w 11268954"/>
              <a:gd name="connsiteY35" fmla="*/ 1384995 h 1384995"/>
              <a:gd name="connsiteX36" fmla="*/ 3558617 w 11268954"/>
              <a:gd name="connsiteY36" fmla="*/ 1384995 h 1384995"/>
              <a:gd name="connsiteX37" fmla="*/ 2740135 w 11268954"/>
              <a:gd name="connsiteY37" fmla="*/ 1384995 h 1384995"/>
              <a:gd name="connsiteX38" fmla="*/ 2372411 w 11268954"/>
              <a:gd name="connsiteY38" fmla="*/ 1384995 h 1384995"/>
              <a:gd name="connsiteX39" fmla="*/ 1779309 w 11268954"/>
              <a:gd name="connsiteY39" fmla="*/ 1384995 h 1384995"/>
              <a:gd name="connsiteX40" fmla="*/ 1186206 w 11268954"/>
              <a:gd name="connsiteY40" fmla="*/ 1384995 h 1384995"/>
              <a:gd name="connsiteX41" fmla="*/ 931171 w 11268954"/>
              <a:gd name="connsiteY41" fmla="*/ 1384995 h 1384995"/>
              <a:gd name="connsiteX42" fmla="*/ 563448 w 11268954"/>
              <a:gd name="connsiteY42" fmla="*/ 1384995 h 1384995"/>
              <a:gd name="connsiteX43" fmla="*/ 0 w 11268954"/>
              <a:gd name="connsiteY43" fmla="*/ 1384995 h 1384995"/>
              <a:gd name="connsiteX44" fmla="*/ 0 w 11268954"/>
              <a:gd name="connsiteY44" fmla="*/ 923330 h 1384995"/>
              <a:gd name="connsiteX45" fmla="*/ 0 w 11268954"/>
              <a:gd name="connsiteY45" fmla="*/ 461665 h 1384995"/>
              <a:gd name="connsiteX46" fmla="*/ 0 w 11268954"/>
              <a:gd name="connsiteY46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268954" h="1384995" fill="none" extrusionOk="0">
                <a:moveTo>
                  <a:pt x="0" y="0"/>
                </a:moveTo>
                <a:cubicBezTo>
                  <a:pt x="176012" y="-25298"/>
                  <a:pt x="236363" y="43375"/>
                  <a:pt x="367724" y="0"/>
                </a:cubicBezTo>
                <a:cubicBezTo>
                  <a:pt x="499085" y="-43375"/>
                  <a:pt x="612339" y="35881"/>
                  <a:pt x="848137" y="0"/>
                </a:cubicBezTo>
                <a:cubicBezTo>
                  <a:pt x="1083935" y="-35881"/>
                  <a:pt x="1104992" y="5878"/>
                  <a:pt x="1215861" y="0"/>
                </a:cubicBezTo>
                <a:cubicBezTo>
                  <a:pt x="1326730" y="-5878"/>
                  <a:pt x="1619348" y="25317"/>
                  <a:pt x="1921653" y="0"/>
                </a:cubicBezTo>
                <a:cubicBezTo>
                  <a:pt x="2223958" y="-25317"/>
                  <a:pt x="2115268" y="12945"/>
                  <a:pt x="2289377" y="0"/>
                </a:cubicBezTo>
                <a:cubicBezTo>
                  <a:pt x="2463486" y="-12945"/>
                  <a:pt x="2662005" y="11205"/>
                  <a:pt x="2769790" y="0"/>
                </a:cubicBezTo>
                <a:cubicBezTo>
                  <a:pt x="2877575" y="-11205"/>
                  <a:pt x="3296722" y="72398"/>
                  <a:pt x="3475583" y="0"/>
                </a:cubicBezTo>
                <a:cubicBezTo>
                  <a:pt x="3654444" y="-72398"/>
                  <a:pt x="4013491" y="1813"/>
                  <a:pt x="4181375" y="0"/>
                </a:cubicBezTo>
                <a:cubicBezTo>
                  <a:pt x="4349259" y="-1813"/>
                  <a:pt x="4380126" y="11603"/>
                  <a:pt x="4436409" y="0"/>
                </a:cubicBezTo>
                <a:cubicBezTo>
                  <a:pt x="4492692" y="-11603"/>
                  <a:pt x="4628365" y="4211"/>
                  <a:pt x="4804133" y="0"/>
                </a:cubicBezTo>
                <a:cubicBezTo>
                  <a:pt x="4979901" y="-4211"/>
                  <a:pt x="5268321" y="24842"/>
                  <a:pt x="5397236" y="0"/>
                </a:cubicBezTo>
                <a:cubicBezTo>
                  <a:pt x="5526151" y="-24842"/>
                  <a:pt x="5701298" y="34773"/>
                  <a:pt x="5990339" y="0"/>
                </a:cubicBezTo>
                <a:cubicBezTo>
                  <a:pt x="6279380" y="-34773"/>
                  <a:pt x="6523935" y="34857"/>
                  <a:pt x="6808821" y="0"/>
                </a:cubicBezTo>
                <a:cubicBezTo>
                  <a:pt x="7093707" y="-34857"/>
                  <a:pt x="7223389" y="62662"/>
                  <a:pt x="7514613" y="0"/>
                </a:cubicBezTo>
                <a:cubicBezTo>
                  <a:pt x="7805837" y="-62662"/>
                  <a:pt x="8012571" y="34252"/>
                  <a:pt x="8333095" y="0"/>
                </a:cubicBezTo>
                <a:cubicBezTo>
                  <a:pt x="8653619" y="-34252"/>
                  <a:pt x="8653883" y="1336"/>
                  <a:pt x="8813508" y="0"/>
                </a:cubicBezTo>
                <a:cubicBezTo>
                  <a:pt x="8973133" y="-1336"/>
                  <a:pt x="9233528" y="60737"/>
                  <a:pt x="9406611" y="0"/>
                </a:cubicBezTo>
                <a:cubicBezTo>
                  <a:pt x="9579694" y="-60737"/>
                  <a:pt x="9620582" y="18582"/>
                  <a:pt x="9774335" y="0"/>
                </a:cubicBezTo>
                <a:cubicBezTo>
                  <a:pt x="9928088" y="-18582"/>
                  <a:pt x="9970653" y="37493"/>
                  <a:pt x="10142059" y="0"/>
                </a:cubicBezTo>
                <a:cubicBezTo>
                  <a:pt x="10313465" y="-37493"/>
                  <a:pt x="10980821" y="35877"/>
                  <a:pt x="11268954" y="0"/>
                </a:cubicBezTo>
                <a:cubicBezTo>
                  <a:pt x="11293960" y="177941"/>
                  <a:pt x="11239789" y="310437"/>
                  <a:pt x="11268954" y="461665"/>
                </a:cubicBezTo>
                <a:cubicBezTo>
                  <a:pt x="11298119" y="612894"/>
                  <a:pt x="11230693" y="684233"/>
                  <a:pt x="11268954" y="881780"/>
                </a:cubicBezTo>
                <a:cubicBezTo>
                  <a:pt x="11307215" y="1079327"/>
                  <a:pt x="11268696" y="1182297"/>
                  <a:pt x="11268954" y="1384995"/>
                </a:cubicBezTo>
                <a:cubicBezTo>
                  <a:pt x="11105602" y="1438139"/>
                  <a:pt x="10984489" y="1375185"/>
                  <a:pt x="10788541" y="1384995"/>
                </a:cubicBezTo>
                <a:cubicBezTo>
                  <a:pt x="10592593" y="1394805"/>
                  <a:pt x="10583233" y="1366759"/>
                  <a:pt x="10420817" y="1384995"/>
                </a:cubicBezTo>
                <a:cubicBezTo>
                  <a:pt x="10258401" y="1403231"/>
                  <a:pt x="10048257" y="1352599"/>
                  <a:pt x="9940404" y="1384995"/>
                </a:cubicBezTo>
                <a:cubicBezTo>
                  <a:pt x="9832551" y="1417391"/>
                  <a:pt x="9568142" y="1340040"/>
                  <a:pt x="9234611" y="1384995"/>
                </a:cubicBezTo>
                <a:cubicBezTo>
                  <a:pt x="8901080" y="1429950"/>
                  <a:pt x="8623773" y="1348803"/>
                  <a:pt x="8416129" y="1384995"/>
                </a:cubicBezTo>
                <a:cubicBezTo>
                  <a:pt x="8208485" y="1421187"/>
                  <a:pt x="8144680" y="1340245"/>
                  <a:pt x="7935716" y="1384995"/>
                </a:cubicBezTo>
                <a:cubicBezTo>
                  <a:pt x="7726752" y="1429745"/>
                  <a:pt x="7430715" y="1349962"/>
                  <a:pt x="7229924" y="1384995"/>
                </a:cubicBezTo>
                <a:cubicBezTo>
                  <a:pt x="7029133" y="1420028"/>
                  <a:pt x="6833525" y="1345767"/>
                  <a:pt x="6636821" y="1384995"/>
                </a:cubicBezTo>
                <a:cubicBezTo>
                  <a:pt x="6440117" y="1424223"/>
                  <a:pt x="6170514" y="1322492"/>
                  <a:pt x="6043718" y="1384995"/>
                </a:cubicBezTo>
                <a:cubicBezTo>
                  <a:pt x="5916922" y="1447498"/>
                  <a:pt x="5439085" y="1343856"/>
                  <a:pt x="5225236" y="1384995"/>
                </a:cubicBezTo>
                <a:cubicBezTo>
                  <a:pt x="5011387" y="1426134"/>
                  <a:pt x="4770622" y="1369953"/>
                  <a:pt x="4519444" y="1384995"/>
                </a:cubicBezTo>
                <a:cubicBezTo>
                  <a:pt x="4268266" y="1400037"/>
                  <a:pt x="4359724" y="1366765"/>
                  <a:pt x="4264409" y="1384995"/>
                </a:cubicBezTo>
                <a:cubicBezTo>
                  <a:pt x="4169095" y="1403225"/>
                  <a:pt x="3767844" y="1352821"/>
                  <a:pt x="3558617" y="1384995"/>
                </a:cubicBezTo>
                <a:cubicBezTo>
                  <a:pt x="3349390" y="1417169"/>
                  <a:pt x="3017157" y="1369976"/>
                  <a:pt x="2740135" y="1384995"/>
                </a:cubicBezTo>
                <a:cubicBezTo>
                  <a:pt x="2463113" y="1400014"/>
                  <a:pt x="2450395" y="1343237"/>
                  <a:pt x="2372411" y="1384995"/>
                </a:cubicBezTo>
                <a:cubicBezTo>
                  <a:pt x="2294427" y="1426753"/>
                  <a:pt x="2034610" y="1369806"/>
                  <a:pt x="1779309" y="1384995"/>
                </a:cubicBezTo>
                <a:cubicBezTo>
                  <a:pt x="1524008" y="1400184"/>
                  <a:pt x="1386877" y="1334974"/>
                  <a:pt x="1186206" y="1384995"/>
                </a:cubicBezTo>
                <a:cubicBezTo>
                  <a:pt x="985535" y="1435016"/>
                  <a:pt x="1012874" y="1356390"/>
                  <a:pt x="931171" y="1384995"/>
                </a:cubicBezTo>
                <a:cubicBezTo>
                  <a:pt x="849469" y="1413600"/>
                  <a:pt x="701382" y="1358828"/>
                  <a:pt x="563448" y="1384995"/>
                </a:cubicBezTo>
                <a:cubicBezTo>
                  <a:pt x="425514" y="1411162"/>
                  <a:pt x="230604" y="1328480"/>
                  <a:pt x="0" y="1384995"/>
                </a:cubicBezTo>
                <a:cubicBezTo>
                  <a:pt x="-4843" y="1241289"/>
                  <a:pt x="43543" y="1032785"/>
                  <a:pt x="0" y="923330"/>
                </a:cubicBezTo>
                <a:cubicBezTo>
                  <a:pt x="-43543" y="813875"/>
                  <a:pt x="13192" y="603127"/>
                  <a:pt x="0" y="461665"/>
                </a:cubicBezTo>
                <a:cubicBezTo>
                  <a:pt x="-13192" y="320203"/>
                  <a:pt x="3517" y="132086"/>
                  <a:pt x="0" y="0"/>
                </a:cubicBezTo>
                <a:close/>
              </a:path>
              <a:path w="11268954" h="1384995" stroke="0" extrusionOk="0">
                <a:moveTo>
                  <a:pt x="0" y="0"/>
                </a:moveTo>
                <a:cubicBezTo>
                  <a:pt x="394717" y="-57823"/>
                  <a:pt x="619041" y="16270"/>
                  <a:pt x="818482" y="0"/>
                </a:cubicBezTo>
                <a:cubicBezTo>
                  <a:pt x="1017923" y="-16270"/>
                  <a:pt x="1294942" y="16678"/>
                  <a:pt x="1524274" y="0"/>
                </a:cubicBezTo>
                <a:cubicBezTo>
                  <a:pt x="1753606" y="-16678"/>
                  <a:pt x="1805398" y="16778"/>
                  <a:pt x="1891998" y="0"/>
                </a:cubicBezTo>
                <a:cubicBezTo>
                  <a:pt x="1978598" y="-16778"/>
                  <a:pt x="2353656" y="5189"/>
                  <a:pt x="2710480" y="0"/>
                </a:cubicBezTo>
                <a:cubicBezTo>
                  <a:pt x="3067304" y="-5189"/>
                  <a:pt x="3181410" y="94800"/>
                  <a:pt x="3528962" y="0"/>
                </a:cubicBezTo>
                <a:cubicBezTo>
                  <a:pt x="3876514" y="-94800"/>
                  <a:pt x="3856909" y="53214"/>
                  <a:pt x="4009375" y="0"/>
                </a:cubicBezTo>
                <a:cubicBezTo>
                  <a:pt x="4161841" y="-53214"/>
                  <a:pt x="4187985" y="17415"/>
                  <a:pt x="4264409" y="0"/>
                </a:cubicBezTo>
                <a:cubicBezTo>
                  <a:pt x="4340833" y="-17415"/>
                  <a:pt x="4818573" y="30537"/>
                  <a:pt x="5082891" y="0"/>
                </a:cubicBezTo>
                <a:cubicBezTo>
                  <a:pt x="5347209" y="-30537"/>
                  <a:pt x="5650316" y="62523"/>
                  <a:pt x="5901373" y="0"/>
                </a:cubicBezTo>
                <a:cubicBezTo>
                  <a:pt x="6152430" y="-62523"/>
                  <a:pt x="6344372" y="25322"/>
                  <a:pt x="6719855" y="0"/>
                </a:cubicBezTo>
                <a:cubicBezTo>
                  <a:pt x="7095338" y="-25322"/>
                  <a:pt x="7350154" y="60810"/>
                  <a:pt x="7538337" y="0"/>
                </a:cubicBezTo>
                <a:cubicBezTo>
                  <a:pt x="7726520" y="-60810"/>
                  <a:pt x="7943969" y="34681"/>
                  <a:pt x="8131440" y="0"/>
                </a:cubicBezTo>
                <a:cubicBezTo>
                  <a:pt x="8318911" y="-34681"/>
                  <a:pt x="8439714" y="33799"/>
                  <a:pt x="8611853" y="0"/>
                </a:cubicBezTo>
                <a:cubicBezTo>
                  <a:pt x="8783992" y="-33799"/>
                  <a:pt x="8814795" y="1442"/>
                  <a:pt x="8866887" y="0"/>
                </a:cubicBezTo>
                <a:cubicBezTo>
                  <a:pt x="8918979" y="-1442"/>
                  <a:pt x="9233649" y="24869"/>
                  <a:pt x="9347301" y="0"/>
                </a:cubicBezTo>
                <a:cubicBezTo>
                  <a:pt x="9460953" y="-24869"/>
                  <a:pt x="9802788" y="55877"/>
                  <a:pt x="9940404" y="0"/>
                </a:cubicBezTo>
                <a:cubicBezTo>
                  <a:pt x="10078020" y="-55877"/>
                  <a:pt x="10310941" y="580"/>
                  <a:pt x="10420817" y="0"/>
                </a:cubicBezTo>
                <a:cubicBezTo>
                  <a:pt x="10530693" y="-580"/>
                  <a:pt x="11066723" y="45094"/>
                  <a:pt x="11268954" y="0"/>
                </a:cubicBezTo>
                <a:cubicBezTo>
                  <a:pt x="11293660" y="190490"/>
                  <a:pt x="11232303" y="316980"/>
                  <a:pt x="11268954" y="461665"/>
                </a:cubicBezTo>
                <a:cubicBezTo>
                  <a:pt x="11305605" y="606351"/>
                  <a:pt x="11257071" y="692950"/>
                  <a:pt x="11268954" y="909480"/>
                </a:cubicBezTo>
                <a:cubicBezTo>
                  <a:pt x="11280837" y="1126010"/>
                  <a:pt x="11244176" y="1196999"/>
                  <a:pt x="11268954" y="1384995"/>
                </a:cubicBezTo>
                <a:cubicBezTo>
                  <a:pt x="10985671" y="1440150"/>
                  <a:pt x="10835822" y="1366732"/>
                  <a:pt x="10675851" y="1384995"/>
                </a:cubicBezTo>
                <a:cubicBezTo>
                  <a:pt x="10515880" y="1403258"/>
                  <a:pt x="10424439" y="1380136"/>
                  <a:pt x="10308127" y="1384995"/>
                </a:cubicBezTo>
                <a:cubicBezTo>
                  <a:pt x="10191815" y="1389854"/>
                  <a:pt x="9911502" y="1306465"/>
                  <a:pt x="9602335" y="1384995"/>
                </a:cubicBezTo>
                <a:cubicBezTo>
                  <a:pt x="9293168" y="1463525"/>
                  <a:pt x="9441049" y="1380045"/>
                  <a:pt x="9347301" y="1384995"/>
                </a:cubicBezTo>
                <a:cubicBezTo>
                  <a:pt x="9253553" y="1389945"/>
                  <a:pt x="9084668" y="1364024"/>
                  <a:pt x="8979577" y="1384995"/>
                </a:cubicBezTo>
                <a:cubicBezTo>
                  <a:pt x="8874486" y="1405966"/>
                  <a:pt x="8687584" y="1381259"/>
                  <a:pt x="8499164" y="1384995"/>
                </a:cubicBezTo>
                <a:cubicBezTo>
                  <a:pt x="8310744" y="1388731"/>
                  <a:pt x="8348577" y="1375367"/>
                  <a:pt x="8244130" y="1384995"/>
                </a:cubicBezTo>
                <a:cubicBezTo>
                  <a:pt x="8139683" y="1394623"/>
                  <a:pt x="7998533" y="1371226"/>
                  <a:pt x="7876406" y="1384995"/>
                </a:cubicBezTo>
                <a:cubicBezTo>
                  <a:pt x="7754279" y="1398764"/>
                  <a:pt x="7440365" y="1348075"/>
                  <a:pt x="7170613" y="1384995"/>
                </a:cubicBezTo>
                <a:cubicBezTo>
                  <a:pt x="6900861" y="1421915"/>
                  <a:pt x="6971506" y="1360904"/>
                  <a:pt x="6915579" y="1384995"/>
                </a:cubicBezTo>
                <a:cubicBezTo>
                  <a:pt x="6859652" y="1409086"/>
                  <a:pt x="6456556" y="1316599"/>
                  <a:pt x="6097097" y="1384995"/>
                </a:cubicBezTo>
                <a:cubicBezTo>
                  <a:pt x="5737638" y="1453391"/>
                  <a:pt x="5896762" y="1384566"/>
                  <a:pt x="5842063" y="1384995"/>
                </a:cubicBezTo>
                <a:cubicBezTo>
                  <a:pt x="5787364" y="1385424"/>
                  <a:pt x="5532355" y="1347204"/>
                  <a:pt x="5361650" y="1384995"/>
                </a:cubicBezTo>
                <a:cubicBezTo>
                  <a:pt x="5190945" y="1422786"/>
                  <a:pt x="5090113" y="1337545"/>
                  <a:pt x="4881236" y="1384995"/>
                </a:cubicBezTo>
                <a:cubicBezTo>
                  <a:pt x="4672359" y="1432445"/>
                  <a:pt x="4446836" y="1361392"/>
                  <a:pt x="4288134" y="1384995"/>
                </a:cubicBezTo>
                <a:cubicBezTo>
                  <a:pt x="4129432" y="1408598"/>
                  <a:pt x="3976663" y="1361257"/>
                  <a:pt x="3807720" y="1384995"/>
                </a:cubicBezTo>
                <a:cubicBezTo>
                  <a:pt x="3638777" y="1408733"/>
                  <a:pt x="3393304" y="1358811"/>
                  <a:pt x="2989238" y="1384995"/>
                </a:cubicBezTo>
                <a:cubicBezTo>
                  <a:pt x="2585172" y="1411179"/>
                  <a:pt x="2790770" y="1360399"/>
                  <a:pt x="2734204" y="1384995"/>
                </a:cubicBezTo>
                <a:cubicBezTo>
                  <a:pt x="2677638" y="1409591"/>
                  <a:pt x="2206883" y="1349750"/>
                  <a:pt x="2028412" y="1384995"/>
                </a:cubicBezTo>
                <a:cubicBezTo>
                  <a:pt x="1849941" y="1420240"/>
                  <a:pt x="1870708" y="1370484"/>
                  <a:pt x="1773377" y="1384995"/>
                </a:cubicBezTo>
                <a:cubicBezTo>
                  <a:pt x="1676047" y="1399506"/>
                  <a:pt x="1459923" y="1377039"/>
                  <a:pt x="1180275" y="1384995"/>
                </a:cubicBezTo>
                <a:cubicBezTo>
                  <a:pt x="900627" y="1392951"/>
                  <a:pt x="734529" y="1341568"/>
                  <a:pt x="587172" y="1384995"/>
                </a:cubicBezTo>
                <a:cubicBezTo>
                  <a:pt x="439815" y="1428422"/>
                  <a:pt x="211598" y="1329743"/>
                  <a:pt x="0" y="1384995"/>
                </a:cubicBezTo>
                <a:cubicBezTo>
                  <a:pt x="-15709" y="1176781"/>
                  <a:pt x="21369" y="1029014"/>
                  <a:pt x="0" y="895630"/>
                </a:cubicBezTo>
                <a:cubicBezTo>
                  <a:pt x="-21369" y="762247"/>
                  <a:pt x="1088" y="659757"/>
                  <a:pt x="0" y="433965"/>
                </a:cubicBezTo>
                <a:cubicBezTo>
                  <a:pt x="-1088" y="208174"/>
                  <a:pt x="34305" y="118802"/>
                  <a:pt x="0" y="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30424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do extrajudicial para a governança das terras públicas  - indicadores para integração de cadastros administrativos e registros públicos </a:t>
            </a:r>
            <a:endParaRPr lang="pt-B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AD18FC2-6C1C-42B8-A879-21784BA4B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9094" y="5960284"/>
            <a:ext cx="7013196" cy="8514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JOSÉ DE ARIMATÉIA BARBOSA</a:t>
            </a:r>
          </a:p>
          <a:p>
            <a:pPr>
              <a:lnSpc>
                <a:spcPct val="100000"/>
              </a:lnSpc>
            </a:pPr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 JORDAN FABRÍCIO MARTINS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BFC17A-93D7-452E-969F-D708A9C2C065}"/>
              </a:ext>
            </a:extLst>
          </p:cNvPr>
          <p:cNvSpPr txBox="1"/>
          <p:nvPr/>
        </p:nvSpPr>
        <p:spPr>
          <a:xfrm>
            <a:off x="226504" y="1845578"/>
            <a:ext cx="2986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Brasília – DF -  27/08/2021</a:t>
            </a:r>
            <a:endParaRPr lang="pt-BR" sz="1050" dirty="0">
              <a:solidFill>
                <a:srgbClr val="92D050"/>
              </a:solidFill>
            </a:endParaRPr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971C1FE6-23AC-40B2-8819-5B7C95E2E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924" y="5960283"/>
            <a:ext cx="747780" cy="7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08EEFBC2-C553-48F7-BE67-44EA201D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4" y="2133600"/>
            <a:ext cx="11123801" cy="424815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Font typeface="Wingdings 3" panose="05040102010807070707" pitchFamily="18" charset="2"/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Grande quantidade de legislações sobre o tema e vasta gama de instituições governamentais dispersas sem clara delimitação de funções. recursos do solo e da água tratados em legislações distintas e não integradas. </a:t>
            </a:r>
          </a:p>
          <a:p>
            <a:pPr marL="0" indent="0" algn="just">
              <a:lnSpc>
                <a:spcPct val="150000"/>
              </a:lnSpc>
              <a:buFont typeface="Wingdings 3" panose="05040102010807070707" pitchFamily="18" charset="2"/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A confiabilidade limitada das informações dificulta o uso desses dados para políticas públicas ligadas à conservação do solo e da água.</a:t>
            </a:r>
          </a:p>
          <a:p>
            <a:pPr marL="0" indent="0" algn="just">
              <a:lnSpc>
                <a:spcPct val="150000"/>
              </a:lnSpc>
              <a:buFont typeface="Wingdings 3" panose="05040102010807070707" pitchFamily="18" charset="2"/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Pouco conhecimento quanto à ocupação do território e à capacidade de uso dos solos. </a:t>
            </a:r>
          </a:p>
          <a:p>
            <a:pPr marL="0" indent="0" algn="just">
              <a:lnSpc>
                <a:spcPct val="150000"/>
              </a:lnSpc>
              <a:buFont typeface="Wingdings 3" panose="05040102010807070707" pitchFamily="18" charset="2"/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Necessidade de monitoramento e avaliação consistente. Recomendações. </a:t>
            </a:r>
          </a:p>
          <a:p>
            <a:pPr marL="0" indent="0" algn="just">
              <a:lnSpc>
                <a:spcPct val="150000"/>
              </a:lnSpc>
              <a:buFont typeface="Wingdings 3" panose="05040102010807070707" pitchFamily="18" charset="2"/>
              <a:buNone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Determinações. </a:t>
            </a:r>
          </a:p>
          <a:p>
            <a:pPr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64488682-F354-4ADE-8BB2-43913E10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AUDITORIA OPERACIONAL / GOVERNANÇA DE SOLOS EM ÁREAS NÃO URBANAS / TRIBUNAL DE CONTAS DA UNIÃO TC 011.713/2015-1 </a:t>
            </a:r>
            <a:endParaRPr lang="pt-B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Espaço Reservado para Conteúdo 2">
            <a:extLst>
              <a:ext uri="{FF2B5EF4-FFF2-40B4-BE49-F238E27FC236}">
                <a16:creationId xmlns:a16="http://schemas.microsoft.com/office/drawing/2014/main" id="{542C8D8B-FD11-44F2-B662-A8581821A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727199"/>
            <a:ext cx="11556548" cy="48665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Participantes do Painel: </a:t>
            </a:r>
            <a:r>
              <a:rPr lang="pt-BR" alt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José de Arimatéia Barbosa (IRIB)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Helena dos Reis M. e Silva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ICMbio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), Patrícia Cristina Franco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(INCRA),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Cláudia S. R, de Queiroz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(SPU/DF),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Thais Brito de Oliveira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(SPU/DF),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Úrsula A. M. Zacarias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(FAO/Brasil),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Iraneide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F. Rocha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(SPU),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Augusto Souza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(SRA),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Josias Vieira Alvarenga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(INCRA),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Eugênio Camargo (ITESP), José Aparecido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Briner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(FUNAI)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Igor Xavier de A. Costa (DREF/SPU),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Hayla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de Oliveira Ximenes Mesquita (CGALEI/SPU), José Vasconcelos Figueredo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(INCRA/SRA),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José Dumont Teixeira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(Terra Legal),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Aline Rezende Peixoto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(IBAMA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), Manoel Alessandro Machado de Araújo (IBAMA/DF), José Leopoldo R. Viegas (INCRA),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Felipe S. Ferreira (INCRA), Juliana Lima Salvador (INCRA/MG), Sérgio F. do Vale (INCRA), Renato Caixeta (INCRA), Júnior Fidelis (PFE/INCRA), Nicole Botelho Puntel (DPIMA/Exército Brasileiro), Flora R. C. Pereira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(DPIMA/Exército Brasileiro),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Frank Alves Nunes (DPIMA/Exército Brasileiro), Bárbara Ivana Soares Santos (Receita Federal), Igor da Costa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Arsky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(DEDES/SPU),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Juciara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do N. Cesar (INCRA), Mauro Pires (Terra Legal/SERFAL), Rogério P. Arantes (INCRA), Manoel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Augostinho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do Nascimento (PFE/INCRA-RO), Robson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Disarz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(Terra Legal/SERFAL),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Werito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Fernandes de Melo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(Embrapa),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Carlos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Shigeaki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Weky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(INCRA),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Selma Helena Cirne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Padinha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(INCRA), Vitor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Bukvar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Fernandes (UNICAMP),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Bastiaan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Reydon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(UNICAMP) Alberto Ilha Couto (INCRA), Israel Ely Oliveira (INCRA/BA), Antônio Menezes Júnior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(Ministério das Cidades)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Glaciele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Leardine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Moreira 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(UNICAMP</a:t>
            </a:r>
            <a:r>
              <a:rPr lang="pt-BR" alt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Admin\Dropbox\SEMINÁRIO (1)\2016\Arte Gráfica\logo2.png">
            <a:extLst>
              <a:ext uri="{FF2B5EF4-FFF2-40B4-BE49-F238E27FC236}">
                <a16:creationId xmlns:a16="http://schemas.microsoft.com/office/drawing/2014/main" id="{29DA1A96-A93D-4EA7-A9F8-9CECB19DA82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6902" y="418779"/>
            <a:ext cx="2271952" cy="9219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52D4D90-3BDE-42BB-A7B5-FFD56145F113}"/>
              </a:ext>
            </a:extLst>
          </p:cNvPr>
          <p:cNvSpPr/>
          <p:nvPr/>
        </p:nvSpPr>
        <p:spPr>
          <a:xfrm>
            <a:off x="322263" y="609600"/>
            <a:ext cx="946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“GOVERNANÇA FUNDIÁRIA” - JULHO/2016- PAINEL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UNICAMP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Imagem 3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2600781" y="0"/>
            <a:ext cx="6990438" cy="6942434"/>
          </a:xfrm>
          <a:prstGeom prst="rect">
            <a:avLst/>
          </a:prstGeom>
          <a:ln>
            <a:noFill/>
          </a:ln>
        </p:spPr>
      </p:pic>
      <p:sp>
        <p:nvSpPr>
          <p:cNvPr id="459" name="CustomShape 1"/>
          <p:cNvSpPr/>
          <p:nvPr/>
        </p:nvSpPr>
        <p:spPr>
          <a:xfrm>
            <a:off x="1506960" y="2404440"/>
            <a:ext cx="7725600" cy="16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2A5010"/>
                </a:solidFill>
                <a:latin typeface="Trebuchet MS"/>
                <a:ea typeface="Trebuchet MS"/>
              </a:rPr>
              <a:t>Exemplo que vem de Mato Grosso 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460" name="CustomShape 2"/>
          <p:cNvSpPr/>
          <p:nvPr/>
        </p:nvSpPr>
        <p:spPr>
          <a:xfrm>
            <a:off x="1506960" y="4050720"/>
            <a:ext cx="7725600" cy="105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pt-BR" sz="1600" b="1" strike="noStrike" spc="-1" dirty="0">
                <a:solidFill>
                  <a:srgbClr val="171717"/>
                </a:solidFill>
                <a:latin typeface="Trebuchet MS"/>
                <a:ea typeface="Trebuchet MS"/>
              </a:rPr>
              <a:t>Projeto Piloto: Município a luz do registro de imóveis (MLRI-MT)</a:t>
            </a:r>
            <a:endParaRPr lang="pt-BR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3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47520" y="44640"/>
            <a:ext cx="12052800" cy="72828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BF1DE">
              <a:alpha val="21000"/>
            </a:srgbClr>
          </a:solidFill>
          <a:ln w="25560">
            <a:solidFill>
              <a:srgbClr val="8EB4E3"/>
            </a:solidFill>
            <a:round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2"/>
          <p:cNvSpPr/>
          <p:nvPr/>
        </p:nvSpPr>
        <p:spPr>
          <a:xfrm>
            <a:off x="189000" y="172440"/>
            <a:ext cx="8758440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>
                <a:solidFill>
                  <a:srgbClr val="262626"/>
                </a:solidFill>
                <a:latin typeface="Calibri Light (Títulos)"/>
                <a:ea typeface="DejaVu Sans"/>
              </a:rPr>
              <a:t>Projeto: Meu município a luz do registro de imóveis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469" name="Imagem 59"/>
          <p:cNvPicPr/>
          <p:nvPr/>
        </p:nvPicPr>
        <p:blipFill>
          <a:blip r:embed="rId2"/>
          <a:stretch/>
        </p:blipFill>
        <p:spPr>
          <a:xfrm>
            <a:off x="9851400" y="-167400"/>
            <a:ext cx="2248560" cy="1232640"/>
          </a:xfrm>
          <a:prstGeom prst="rect">
            <a:avLst/>
          </a:prstGeom>
          <a:ln>
            <a:noFill/>
          </a:ln>
        </p:spPr>
      </p:pic>
      <p:pic>
        <p:nvPicPr>
          <p:cNvPr id="470" name="Imagem 60"/>
          <p:cNvPicPr/>
          <p:nvPr/>
        </p:nvPicPr>
        <p:blipFill>
          <a:blip r:embed="rId3"/>
          <a:stretch/>
        </p:blipFill>
        <p:spPr>
          <a:xfrm>
            <a:off x="8899200" y="131760"/>
            <a:ext cx="882000" cy="674640"/>
          </a:xfrm>
          <a:prstGeom prst="rect">
            <a:avLst/>
          </a:prstGeom>
          <a:ln>
            <a:noFill/>
          </a:ln>
        </p:spPr>
      </p:pic>
      <p:pic>
        <p:nvPicPr>
          <p:cNvPr id="471" name="Picture 4"/>
          <p:cNvPicPr/>
          <p:nvPr/>
        </p:nvPicPr>
        <p:blipFill>
          <a:blip r:embed="rId4"/>
          <a:stretch/>
        </p:blipFill>
        <p:spPr>
          <a:xfrm>
            <a:off x="4745160" y="2047680"/>
            <a:ext cx="2692440" cy="2000520"/>
          </a:xfrm>
          <a:prstGeom prst="rect">
            <a:avLst/>
          </a:prstGeom>
          <a:ln w="9360">
            <a:noFill/>
          </a:ln>
        </p:spPr>
      </p:pic>
      <p:pic>
        <p:nvPicPr>
          <p:cNvPr id="472" name="Picture 6"/>
          <p:cNvPicPr/>
          <p:nvPr/>
        </p:nvPicPr>
        <p:blipFill>
          <a:blip r:embed="rId5"/>
          <a:stretch/>
        </p:blipFill>
        <p:spPr>
          <a:xfrm>
            <a:off x="4660200" y="1929600"/>
            <a:ext cx="683640" cy="830520"/>
          </a:xfrm>
          <a:prstGeom prst="rect">
            <a:avLst/>
          </a:prstGeom>
          <a:ln>
            <a:noFill/>
          </a:ln>
        </p:spPr>
      </p:pic>
      <p:pic>
        <p:nvPicPr>
          <p:cNvPr id="473" name="Picture 10"/>
          <p:cNvPicPr/>
          <p:nvPr/>
        </p:nvPicPr>
        <p:blipFill>
          <a:blip r:embed="rId6"/>
          <a:stretch/>
        </p:blipFill>
        <p:spPr>
          <a:xfrm>
            <a:off x="6102360" y="3600000"/>
            <a:ext cx="1216440" cy="558360"/>
          </a:xfrm>
          <a:prstGeom prst="rect">
            <a:avLst/>
          </a:prstGeom>
          <a:ln>
            <a:noFill/>
          </a:ln>
        </p:spPr>
      </p:pic>
      <p:sp>
        <p:nvSpPr>
          <p:cNvPr id="474" name="CustomShape 3"/>
          <p:cNvSpPr/>
          <p:nvPr/>
        </p:nvSpPr>
        <p:spPr>
          <a:xfrm>
            <a:off x="4737600" y="1156680"/>
            <a:ext cx="2977920" cy="69948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Disponibiliza a Base cadastral por comarca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1628640" y="1139400"/>
            <a:ext cx="2646720" cy="283392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Levantamento</a:t>
            </a:r>
            <a:endParaRPr lang="pt-B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</p:txBody>
      </p:sp>
      <p:pic>
        <p:nvPicPr>
          <p:cNvPr id="476" name="Picture 2"/>
          <p:cNvPicPr/>
          <p:nvPr/>
        </p:nvPicPr>
        <p:blipFill>
          <a:blip r:embed="rId7"/>
          <a:stretch/>
        </p:blipFill>
        <p:spPr>
          <a:xfrm>
            <a:off x="181080" y="2349720"/>
            <a:ext cx="916560" cy="899280"/>
          </a:xfrm>
          <a:prstGeom prst="rect">
            <a:avLst/>
          </a:prstGeom>
          <a:ln>
            <a:noFill/>
          </a:ln>
        </p:spPr>
      </p:pic>
      <p:sp>
        <p:nvSpPr>
          <p:cNvPr id="477" name="CustomShape 5"/>
          <p:cNvSpPr/>
          <p:nvPr/>
        </p:nvSpPr>
        <p:spPr>
          <a:xfrm>
            <a:off x="9501840" y="1268640"/>
            <a:ext cx="1719000" cy="69948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Publicação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478" name="CustomShape 6"/>
          <p:cNvSpPr/>
          <p:nvPr/>
        </p:nvSpPr>
        <p:spPr>
          <a:xfrm>
            <a:off x="1167480" y="2648520"/>
            <a:ext cx="442440" cy="304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7"/>
          <p:cNvSpPr/>
          <p:nvPr/>
        </p:nvSpPr>
        <p:spPr>
          <a:xfrm>
            <a:off x="4234320" y="2369880"/>
            <a:ext cx="442440" cy="304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8"/>
          <p:cNvSpPr/>
          <p:nvPr/>
        </p:nvSpPr>
        <p:spPr>
          <a:xfrm rot="5400000">
            <a:off x="5661720" y="4279680"/>
            <a:ext cx="319320" cy="304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1" name="Picture 5"/>
          <p:cNvPicPr/>
          <p:nvPr/>
        </p:nvPicPr>
        <p:blipFill>
          <a:blip r:embed="rId8"/>
          <a:stretch/>
        </p:blipFill>
        <p:spPr>
          <a:xfrm>
            <a:off x="4249800" y="4991040"/>
            <a:ext cx="3052080" cy="1700280"/>
          </a:xfrm>
          <a:prstGeom prst="rect">
            <a:avLst/>
          </a:prstGeom>
          <a:ln w="9360">
            <a:noFill/>
          </a:ln>
        </p:spPr>
      </p:pic>
      <p:sp>
        <p:nvSpPr>
          <p:cNvPr id="482" name="CustomShape 9"/>
          <p:cNvSpPr/>
          <p:nvPr/>
        </p:nvSpPr>
        <p:spPr>
          <a:xfrm>
            <a:off x="1703520" y="5517360"/>
            <a:ext cx="2048400" cy="39456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SERVENTIA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483" name="CustomShape 10"/>
          <p:cNvSpPr/>
          <p:nvPr/>
        </p:nvSpPr>
        <p:spPr>
          <a:xfrm>
            <a:off x="4102920" y="4681080"/>
            <a:ext cx="3034080" cy="39456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Correções Cadastrais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484" name="CustomShape 11"/>
          <p:cNvSpPr/>
          <p:nvPr/>
        </p:nvSpPr>
        <p:spPr>
          <a:xfrm>
            <a:off x="3863160" y="5517360"/>
            <a:ext cx="442440" cy="304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5" name="Picture 2"/>
          <p:cNvPicPr/>
          <p:nvPr/>
        </p:nvPicPr>
        <p:blipFill>
          <a:blip r:embed="rId7"/>
          <a:stretch/>
        </p:blipFill>
        <p:spPr>
          <a:xfrm>
            <a:off x="7534440" y="2759400"/>
            <a:ext cx="916560" cy="899280"/>
          </a:xfrm>
          <a:prstGeom prst="rect">
            <a:avLst/>
          </a:prstGeom>
          <a:ln>
            <a:noFill/>
          </a:ln>
        </p:spPr>
      </p:pic>
      <p:sp>
        <p:nvSpPr>
          <p:cNvPr id="486" name="CustomShape 12"/>
          <p:cNvSpPr/>
          <p:nvPr/>
        </p:nvSpPr>
        <p:spPr>
          <a:xfrm>
            <a:off x="8520840" y="2943000"/>
            <a:ext cx="442440" cy="304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13"/>
          <p:cNvSpPr/>
          <p:nvPr/>
        </p:nvSpPr>
        <p:spPr>
          <a:xfrm>
            <a:off x="7353360" y="3705120"/>
            <a:ext cx="762480" cy="18957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8" name="Picture 2"/>
          <p:cNvPicPr/>
          <p:nvPr/>
        </p:nvPicPr>
        <p:blipFill>
          <a:blip r:embed="rId9"/>
          <a:stretch/>
        </p:blipFill>
        <p:spPr>
          <a:xfrm>
            <a:off x="8944560" y="3498120"/>
            <a:ext cx="3130920" cy="2921760"/>
          </a:xfrm>
          <a:prstGeom prst="rect">
            <a:avLst/>
          </a:prstGeom>
          <a:ln w="9360">
            <a:noFill/>
          </a:ln>
        </p:spPr>
      </p:pic>
      <p:pic>
        <p:nvPicPr>
          <p:cNvPr id="489" name="Imagem 79"/>
          <p:cNvPicPr/>
          <p:nvPr/>
        </p:nvPicPr>
        <p:blipFill>
          <a:blip r:embed="rId10"/>
          <a:stretch/>
        </p:blipFill>
        <p:spPr>
          <a:xfrm>
            <a:off x="9342720" y="2061000"/>
            <a:ext cx="2172960" cy="1565280"/>
          </a:xfrm>
          <a:prstGeom prst="rect">
            <a:avLst/>
          </a:prstGeom>
          <a:ln>
            <a:noFill/>
          </a:ln>
        </p:spPr>
      </p:pic>
      <p:sp>
        <p:nvSpPr>
          <p:cNvPr id="490" name="CustomShape 14"/>
          <p:cNvSpPr/>
          <p:nvPr/>
        </p:nvSpPr>
        <p:spPr>
          <a:xfrm>
            <a:off x="7946640" y="5733360"/>
            <a:ext cx="1495800" cy="1004400"/>
          </a:xfrm>
          <a:prstGeom prst="rect">
            <a:avLst/>
          </a:prstGeom>
          <a:solidFill>
            <a:srgbClr val="FFFFFF"/>
          </a:solidFill>
          <a:ln w="324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Todas as Serventias</a:t>
            </a:r>
            <a:endParaRPr lang="pt-B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E usuários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491" name="CustomShape 15"/>
          <p:cNvSpPr/>
          <p:nvPr/>
        </p:nvSpPr>
        <p:spPr>
          <a:xfrm>
            <a:off x="9501840" y="6039360"/>
            <a:ext cx="442440" cy="304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2" name="Imagem 82"/>
          <p:cNvPicPr/>
          <p:nvPr/>
        </p:nvPicPr>
        <p:blipFill>
          <a:blip r:embed="rId11"/>
          <a:stretch/>
        </p:blipFill>
        <p:spPr>
          <a:xfrm>
            <a:off x="1762200" y="3095640"/>
            <a:ext cx="1152720" cy="743400"/>
          </a:xfrm>
          <a:prstGeom prst="rect">
            <a:avLst/>
          </a:prstGeom>
          <a:ln>
            <a:noFill/>
          </a:ln>
        </p:spPr>
      </p:pic>
      <p:pic>
        <p:nvPicPr>
          <p:cNvPr id="493" name="Imagem 83"/>
          <p:cNvPicPr/>
          <p:nvPr/>
        </p:nvPicPr>
        <p:blipFill>
          <a:blip r:embed="rId12"/>
          <a:stretch/>
        </p:blipFill>
        <p:spPr>
          <a:xfrm>
            <a:off x="1714320" y="1589760"/>
            <a:ext cx="1398240" cy="1096560"/>
          </a:xfrm>
          <a:prstGeom prst="rect">
            <a:avLst/>
          </a:prstGeom>
          <a:ln>
            <a:noFill/>
          </a:ln>
        </p:spPr>
      </p:pic>
      <p:pic>
        <p:nvPicPr>
          <p:cNvPr id="494" name="Imagem 84"/>
          <p:cNvPicPr/>
          <p:nvPr/>
        </p:nvPicPr>
        <p:blipFill>
          <a:blip r:embed="rId13"/>
          <a:stretch/>
        </p:blipFill>
        <p:spPr>
          <a:xfrm>
            <a:off x="3195720" y="1600200"/>
            <a:ext cx="771840" cy="771840"/>
          </a:xfrm>
          <a:prstGeom prst="rect">
            <a:avLst/>
          </a:prstGeom>
          <a:ln>
            <a:noFill/>
          </a:ln>
        </p:spPr>
      </p:pic>
      <p:pic>
        <p:nvPicPr>
          <p:cNvPr id="495" name="Imagem 85"/>
          <p:cNvPicPr/>
          <p:nvPr/>
        </p:nvPicPr>
        <p:blipFill>
          <a:blip r:embed="rId14"/>
          <a:stretch/>
        </p:blipFill>
        <p:spPr>
          <a:xfrm rot="914400">
            <a:off x="3018240" y="2502720"/>
            <a:ext cx="1132200" cy="143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29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2F1B5CE4-FBE2-4DB6-A1BD-EB2EBA23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sz="5400" dirty="0">
                <a:latin typeface="+mn-lt"/>
              </a:rPr>
              <a:t> </a:t>
            </a:r>
          </a:p>
        </p:txBody>
      </p:sp>
      <p:sp>
        <p:nvSpPr>
          <p:cNvPr id="6147" name="Espaço Reservado para Conteúdo 2">
            <a:extLst>
              <a:ext uri="{FF2B5EF4-FFF2-40B4-BE49-F238E27FC236}">
                <a16:creationId xmlns:a16="http://schemas.microsoft.com/office/drawing/2014/main" id="{6C4785A5-D2EC-4D97-AFA4-F171A5EC6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49" y="1690688"/>
            <a:ext cx="11350305" cy="48188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altLang="pt-PT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Revisar o  marco normativo do  Sistema Cadastral e registral Imobiliário Brasileiro, apresentando modelos de outros País inseridos nas sugestões  adotadas pelo SINTER, destinadas à solução dos  problemas existentes, causados pela falta de coordenação entre o cadastro e o registro.</a:t>
            </a:r>
            <a:endParaRPr lang="pt-BR" altLang="pt-PT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just">
              <a:buNone/>
              <a:defRPr/>
            </a:pPr>
            <a:endParaRPr lang="pt-BR" altLang="pt-PT" sz="1600" u="sng" dirty="0">
              <a:solidFill>
                <a:srgbClr val="63D398"/>
              </a:solidFill>
            </a:endParaRPr>
          </a:p>
          <a:p>
            <a:pPr marL="400050" lvl="1" indent="0" algn="just">
              <a:buNone/>
              <a:defRPr/>
            </a:pPr>
            <a:r>
              <a:rPr lang="pt-BR" altLang="pt-PT" sz="1600" u="sng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http://www.anoregmt.org.br/portal/conteudo,12485,0,2,nt,central-eletronica-da-anoreg-mt-completa-1-ano-de-agilidade-e-acesso-a-documentos-em-cartorios.html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3318000" y="512214"/>
            <a:ext cx="8874000" cy="14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90C226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</a:t>
            </a:r>
            <a:r>
              <a:rPr lang="pt-BR" sz="28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OBJETIVOS GERAIS</a:t>
            </a:r>
            <a:br>
              <a:rPr dirty="0"/>
            </a:br>
            <a:endParaRPr lang="pt-BR" sz="4000" b="0" strike="noStrike" spc="-1" dirty="0">
              <a:latin typeface="Arial"/>
            </a:endParaRPr>
          </a:p>
        </p:txBody>
      </p:sp>
      <p:sp>
        <p:nvSpPr>
          <p:cNvPr id="464" name="CustomShape 2"/>
          <p:cNvSpPr/>
          <p:nvPr/>
        </p:nvSpPr>
        <p:spPr>
          <a:xfrm>
            <a:off x="462120" y="2122772"/>
            <a:ext cx="10888183" cy="308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98600" lvl="1" algn="just">
              <a:lnSpc>
                <a:spcPct val="150000"/>
              </a:lnSpc>
              <a:spcBef>
                <a:spcPts val="1001"/>
              </a:spcBef>
              <a:buClr>
                <a:srgbClr val="90C226"/>
              </a:buClr>
              <a:buSzPct val="80000"/>
            </a:pPr>
            <a:r>
              <a:rPr lang="pt-BR" sz="2400" b="0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	</a:t>
            </a:r>
            <a:r>
              <a:rPr lang="pt-BR" sz="2400" b="0" strike="noStrike" spc="-1" dirty="0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  <a:t>Apresentar o status do registro jurídico do perímetro rural e urbano do município de Campo Novo do Parecis/MT; gerar informações precisas e detalhadas para excelência dos serviços do registro de imóveis; além de oferecer dados oficiais e atualizados para projetos de regularização fundiária, planejamento urbano, gestão ambiental e políticas públicas de forma geral, contribuindo para uma melhor governança fundiária.</a:t>
            </a:r>
            <a:endParaRPr lang="pt-BR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t-B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71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261C6246-FED4-4AFB-B82F-15147C88D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22" y="4963065"/>
            <a:ext cx="11160260" cy="71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Placa na entrada do Centro de Estudos e Pesquisas da Administração Municipal-CEPAM- Fundação Prefeito Faria Lima, dentro do </a:t>
            </a:r>
            <a:r>
              <a:rPr lang="pt-BR" altLang="pt-BR" sz="2000" i="1" dirty="0">
                <a:solidFill>
                  <a:srgbClr val="000000"/>
                </a:solidFill>
              </a:rPr>
              <a:t>campu</a:t>
            </a:r>
            <a:r>
              <a:rPr lang="pt-BR" altLang="pt-BR" sz="2000" dirty="0">
                <a:solidFill>
                  <a:srgbClr val="000000"/>
                </a:solidFill>
              </a:rPr>
              <a:t>s da Universidade de São </a:t>
            </a:r>
            <a:r>
              <a:rPr lang="pt-BR" altLang="pt-BR" sz="2000" b="1" dirty="0">
                <a:solidFill>
                  <a:srgbClr val="000000"/>
                </a:solidFill>
              </a:rPr>
              <a:t>Paulo.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ACB4F57E-669C-4285-8E0B-4EAC7FF82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" y="1619075"/>
            <a:ext cx="9882231" cy="30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4" name="Rectangle 3">
            <a:extLst>
              <a:ext uri="{FF2B5EF4-FFF2-40B4-BE49-F238E27FC236}">
                <a16:creationId xmlns:a16="http://schemas.microsoft.com/office/drawing/2014/main" id="{98741A49-FDC0-4C4D-B420-569709CE1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870" y="1733222"/>
            <a:ext cx="9077480" cy="255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8" tIns="46794" rIns="89988" bIns="46794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4000" b="1" dirty="0">
                <a:solidFill>
                  <a:schemeClr val="tx1"/>
                </a:solidFill>
              </a:rPr>
              <a:t>“ NINGUÉM VIVE NA UNIÃO OU NOS ESTADOS, TODOS VIVEM NOS MUNICÍPIOS”</a:t>
            </a:r>
          </a:p>
          <a:p>
            <a:pPr>
              <a:buClrTx/>
              <a:buFontTx/>
              <a:buNone/>
            </a:pPr>
            <a:r>
              <a:rPr lang="pt-BR" altLang="pt-BR" sz="4000" b="1" dirty="0">
                <a:solidFill>
                  <a:schemeClr val="tx1"/>
                </a:solidFill>
              </a:rPr>
              <a:t>André Franco </a:t>
            </a:r>
            <a:r>
              <a:rPr lang="pt-BR" altLang="pt-BR" sz="4000" b="1" dirty="0" err="1">
                <a:solidFill>
                  <a:schemeClr val="tx1"/>
                </a:solidFill>
              </a:rPr>
              <a:t>Montouro</a:t>
            </a:r>
            <a:r>
              <a:rPr lang="pt-BR" altLang="pt-BR" sz="4000" b="1" dirty="0">
                <a:solidFill>
                  <a:schemeClr val="tx1"/>
                </a:solidFill>
              </a:rPr>
              <a:t> (1916-1999)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D63B5188-EE2F-4137-8420-28C5E922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73026"/>
            <a:ext cx="4752975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892C0F1-5DCA-4ABF-A452-A453CA053049}"/>
              </a:ext>
            </a:extLst>
          </p:cNvPr>
          <p:cNvGraphicFramePr/>
          <p:nvPr/>
        </p:nvGraphicFramePr>
        <p:xfrm>
          <a:off x="6672064" y="332656"/>
          <a:ext cx="3816424" cy="631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6" name="CaixaDeTexto 3">
            <a:extLst>
              <a:ext uri="{FF2B5EF4-FFF2-40B4-BE49-F238E27FC236}">
                <a16:creationId xmlns:a16="http://schemas.microsoft.com/office/drawing/2014/main" id="{6244D460-2DDD-404E-A921-A91D48E5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4" y="6477000"/>
            <a:ext cx="5616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i="1"/>
              <a:t>Fonte: Grupo de estudos Governança de Terras – Unicamp.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5E58EE-48DC-4E04-BF06-3C44ED95E25C}"/>
              </a:ext>
            </a:extLst>
          </p:cNvPr>
          <p:cNvSpPr txBox="1"/>
          <p:nvPr/>
        </p:nvSpPr>
        <p:spPr>
          <a:xfrm>
            <a:off x="6600826" y="73026"/>
            <a:ext cx="3959225" cy="83026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Arial" charset="0"/>
              </a:rPr>
              <a:t>UM NOVO PATAMAR NA GESTÃO PÚBLICA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F9337CD0-EFEE-47FE-ACD2-10BBE3AA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9" y="260350"/>
            <a:ext cx="8569325" cy="1143000"/>
          </a:xfrm>
          <a:ln>
            <a:solidFill>
              <a:schemeClr val="tx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SINTER - SISTEMA INTEGRADO DE TERRAS </a:t>
            </a:r>
          </a:p>
        </p:txBody>
      </p:sp>
      <p:sp>
        <p:nvSpPr>
          <p:cNvPr id="55299" name="Espaço Reservado para Texto 2">
            <a:extLst>
              <a:ext uri="{FF2B5EF4-FFF2-40B4-BE49-F238E27FC236}">
                <a16:creationId xmlns:a16="http://schemas.microsoft.com/office/drawing/2014/main" id="{4D39529F-6B1A-44A1-8932-BB42F9A9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26" y="1714239"/>
            <a:ext cx="4040188" cy="730250"/>
          </a:xfrm>
        </p:spPr>
        <p:txBody>
          <a:bodyPr>
            <a:normAutofit/>
          </a:bodyPr>
          <a:lstStyle/>
          <a:p>
            <a:pPr algn="ctr"/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BANCO DE DATOS - OBJETIVO</a:t>
            </a:r>
          </a:p>
        </p:txBody>
      </p:sp>
      <p:sp>
        <p:nvSpPr>
          <p:cNvPr id="55300" name="Espaço Reservado para Conteúdo 3">
            <a:extLst>
              <a:ext uri="{FF2B5EF4-FFF2-40B4-BE49-F238E27FC236}">
                <a16:creationId xmlns:a16="http://schemas.microsoft.com/office/drawing/2014/main" id="{2551AA8D-6E1A-4B40-AD94-46D6A3B18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1" y="3233766"/>
            <a:ext cx="4176713" cy="190999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	Criar uma base única de cadastro sobre a ocupação do  território brasileiro e colocar as informações disponíveis na internet.</a:t>
            </a:r>
          </a:p>
        </p:txBody>
      </p:sp>
      <p:sp>
        <p:nvSpPr>
          <p:cNvPr id="55301" name="Espaço Reservado para Texto 4">
            <a:extLst>
              <a:ext uri="{FF2B5EF4-FFF2-40B4-BE49-F238E27FC236}">
                <a16:creationId xmlns:a16="http://schemas.microsoft.com/office/drawing/2014/main" id="{CE706FA9-6745-4F6F-A08A-E6A2B14C0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1538" y="1700213"/>
            <a:ext cx="4716462" cy="730250"/>
          </a:xfrm>
        </p:spPr>
        <p:txBody>
          <a:bodyPr>
            <a:normAutofit/>
          </a:bodyPr>
          <a:lstStyle/>
          <a:p>
            <a:pPr algn="ctr"/>
            <a:r>
              <a:rPr lang="pt-BR" altLang="es-AR" dirty="0"/>
              <a:t>AMAZÔNIA LEGAL</a:t>
            </a:r>
          </a:p>
        </p:txBody>
      </p:sp>
      <p:sp>
        <p:nvSpPr>
          <p:cNvPr id="55302" name="Espaço Reservado para Conteúdo 5">
            <a:extLst>
              <a:ext uri="{FF2B5EF4-FFF2-40B4-BE49-F238E27FC236}">
                <a16:creationId xmlns:a16="http://schemas.microsoft.com/office/drawing/2014/main" id="{F3DF47F5-AC54-4C81-A32F-DDE03B02C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1287" y="2791903"/>
            <a:ext cx="4439565" cy="250155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altLang="es-A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es-AR" sz="2100" dirty="0">
                <a:latin typeface="Arial" panose="020B0604020202020204" pitchFamily="34" charset="0"/>
                <a:cs typeface="Arial" panose="020B0604020202020204" pitchFamily="34" charset="0"/>
              </a:rPr>
              <a:t>Desenvolvimento sustentável – Provimento 33 CNJ - criado a partir da Carta de Cuiabá;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altLang="es-AR" sz="2100" dirty="0">
                <a:latin typeface="Arial" panose="020B0604020202020204" pitchFamily="34" charset="0"/>
                <a:cs typeface="Arial" panose="020B0604020202020204" pitchFamily="34" charset="0"/>
              </a:rPr>
              <a:t>	A insegurança gera um estado de ilegalidade permanente.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136B401-C2CF-4F45-BCEF-6FAC9171E7CC}"/>
              </a:ext>
            </a:extLst>
          </p:cNvPr>
          <p:cNvCxnSpPr/>
          <p:nvPr/>
        </p:nvCxnSpPr>
        <p:spPr>
          <a:xfrm>
            <a:off x="6311900" y="1700214"/>
            <a:ext cx="0" cy="4897437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/>
          <p:cNvSpPr txBox="1">
            <a:spLocks noChangeArrowheads="1"/>
          </p:cNvSpPr>
          <p:nvPr/>
        </p:nvSpPr>
        <p:spPr bwMode="auto">
          <a:xfrm>
            <a:off x="939567" y="2077818"/>
            <a:ext cx="10628853" cy="376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100"/>
              </a:spcBef>
              <a:buClrTx/>
              <a:buSzTx/>
              <a:buNone/>
            </a:pPr>
            <a:r>
              <a:rPr lang="pt-BR" altLang="pt-BR" sz="2000" dirty="0">
                <a:ea typeface="Arial Rounded MT Bold" pitchFamily="34" charset="0"/>
                <a:cs typeface="Arial Rounded MT Bold" pitchFamily="34" charset="0"/>
              </a:rPr>
              <a:t>	Incorporar  a  representação  gráfica  georreferenciada  em todos as matrículas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ea typeface="Arial Rounded MT Bold" pitchFamily="34" charset="0"/>
                <a:cs typeface="Arial Rounded MT Bold" pitchFamily="34" charset="0"/>
              </a:rPr>
              <a:t>	</a:t>
            </a:r>
            <a:r>
              <a:rPr lang="pt-BR" altLang="pt-BR" sz="2000" dirty="0" err="1">
                <a:ea typeface="Arial Rounded MT Bold" pitchFamily="34" charset="0"/>
                <a:cs typeface="Arial Rounded MT Bold" pitchFamily="34" charset="0"/>
              </a:rPr>
              <a:t>Constitue</a:t>
            </a:r>
            <a:r>
              <a:rPr lang="pt-BR" altLang="pt-BR" sz="2000" dirty="0">
                <a:ea typeface="Arial Rounded MT Bold" pitchFamily="34" charset="0"/>
                <a:cs typeface="Arial Rounded MT Bold" pitchFamily="34" charset="0"/>
              </a:rPr>
              <a:t> um sistema mais preciso de descrição dos imóveis junto ao </a:t>
            </a:r>
          </a:p>
          <a:p>
            <a:pPr algn="just">
              <a:lnSpc>
                <a:spcPct val="150000"/>
              </a:lnSpc>
              <a:spcBef>
                <a:spcPts val="75"/>
              </a:spcBef>
              <a:buClrTx/>
              <a:buSzTx/>
              <a:buNone/>
            </a:pPr>
            <a:r>
              <a:rPr lang="pt-BR" altLang="pt-BR" sz="2000" dirty="0">
                <a:ea typeface="Arial Rounded MT Bold" pitchFamily="34" charset="0"/>
                <a:cs typeface="Arial Rounded MT Bold" pitchFamily="34" charset="0"/>
              </a:rPr>
              <a:t>Registro da Propriedade.</a:t>
            </a:r>
          </a:p>
          <a:p>
            <a:pPr algn="just">
              <a:lnSpc>
                <a:spcPct val="150000"/>
              </a:lnSpc>
              <a:spcBef>
                <a:spcPts val="75"/>
              </a:spcBef>
              <a:buClrTx/>
              <a:buSzTx/>
              <a:buNone/>
            </a:pPr>
            <a:r>
              <a:rPr lang="pt-BR" altLang="pt-BR" sz="2000" dirty="0">
                <a:ea typeface="Arial Rounded MT Bold" pitchFamily="34" charset="0"/>
                <a:cs typeface="Arial Rounded MT Bold" pitchFamily="34" charset="0"/>
              </a:rPr>
              <a:t>	A cartografia cadastral é a base para a representação gráfica dos imóveis registrais, descartando outras </a:t>
            </a:r>
            <a:r>
              <a:rPr lang="pt-BR" altLang="pt-BR" sz="2000" dirty="0" err="1">
                <a:ea typeface="Arial Rounded MT Bold" pitchFamily="34" charset="0"/>
                <a:cs typeface="Arial Rounded MT Bold" pitchFamily="34" charset="0"/>
              </a:rPr>
              <a:t>cartografías</a:t>
            </a:r>
            <a:r>
              <a:rPr lang="pt-BR" altLang="pt-BR" sz="2000" dirty="0">
                <a:ea typeface="Arial Rounded MT Bold" pitchFamily="34" charset="0"/>
                <a:cs typeface="Arial Rounded MT Bold" pitchFamily="34" charset="0"/>
              </a:rPr>
              <a:t> oficiais.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buClrTx/>
              <a:buSzTx/>
              <a:buNone/>
            </a:pPr>
            <a:r>
              <a:rPr lang="pt-BR" altLang="pt-BR" sz="2000" dirty="0">
                <a:ea typeface="Arial Rounded MT Bold" pitchFamily="34" charset="0"/>
                <a:cs typeface="Arial Rounded MT Bold" pitchFamily="34" charset="0"/>
              </a:rPr>
              <a:t>	Descrição gráfica  georreferenciada  alternativa  para  o  caso  de  que cartografia cadastral no se corresponda  com a  realidade,  por  estar desatualizada ou conter qualquer tipo de erro.</a:t>
            </a:r>
          </a:p>
        </p:txBody>
      </p:sp>
      <p:sp>
        <p:nvSpPr>
          <p:cNvPr id="4" name="object 2"/>
          <p:cNvSpPr txBox="1">
            <a:spLocks noChangeArrowheads="1"/>
          </p:cNvSpPr>
          <p:nvPr/>
        </p:nvSpPr>
        <p:spPr bwMode="auto">
          <a:xfrm>
            <a:off x="2210782" y="664871"/>
            <a:ext cx="7920037" cy="86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  <a:buClrTx/>
              <a:buSzTx/>
              <a:buNone/>
              <a:defRPr/>
            </a:pPr>
            <a:r>
              <a:rPr lang="pt-BR" sz="2400" b="1" dirty="0">
                <a:ea typeface="Arial Rounded MT Bold" pitchFamily="34" charset="0"/>
                <a:cs typeface="Arial" panose="020B0604020202020204" pitchFamily="34" charset="0"/>
              </a:rPr>
              <a:t>ASPECTOS FUNDAMENTAIS OBRIGATÓRIOS – </a:t>
            </a:r>
            <a:br>
              <a:rPr lang="pt-BR" sz="2400" b="1" dirty="0">
                <a:ea typeface="Arial Rounded MT Bold" pitchFamily="34" charset="0"/>
                <a:cs typeface="Arial" panose="020B0604020202020204" pitchFamily="34" charset="0"/>
              </a:rPr>
            </a:br>
            <a:r>
              <a:rPr lang="pt-BR" sz="2400" b="1" dirty="0">
                <a:ea typeface="Arial Rounded MT Bold" pitchFamily="34" charset="0"/>
                <a:cs typeface="Arial" panose="020B0604020202020204" pitchFamily="34" charset="0"/>
              </a:rPr>
              <a:t>COORDENAÇÃO CADASTRO E REGISTRO</a:t>
            </a:r>
          </a:p>
        </p:txBody>
      </p:sp>
    </p:spTree>
    <p:extLst>
      <p:ext uri="{BB962C8B-B14F-4D97-AF65-F5344CB8AC3E}">
        <p14:creationId xmlns:p14="http://schemas.microsoft.com/office/powerpoint/2010/main" val="18401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F4B7DDDE-15A5-433B-AB4E-D6C54A592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9" y="1832518"/>
            <a:ext cx="5575487" cy="301076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Linha do tempo&#10;&#10;Descrição gerada automaticamente">
            <a:extLst>
              <a:ext uri="{FF2B5EF4-FFF2-40B4-BE49-F238E27FC236}">
                <a16:creationId xmlns:a16="http://schemas.microsoft.com/office/drawing/2014/main" id="{1DB12E2A-D1AB-4BC7-90E7-51F96C916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53" y="1832517"/>
            <a:ext cx="5364816" cy="30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9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>
            <a:extLst>
              <a:ext uri="{FF2B5EF4-FFF2-40B4-BE49-F238E27FC236}">
                <a16:creationId xmlns:a16="http://schemas.microsoft.com/office/drawing/2014/main" id="{6A62B57D-61A0-4603-9AA5-2F0FA253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15888"/>
            <a:ext cx="8453438" cy="792162"/>
          </a:xfrm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REGISTRO E CADASTRO NO BRASIL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328115F-97F8-4616-8B6F-D41090AFE4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03389" y="981075"/>
          <a:ext cx="8713787" cy="5495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Registro</a:t>
                      </a:r>
                      <a:endParaRPr lang="pt-BR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Cadastro</a:t>
                      </a:r>
                      <a:endParaRPr lang="pt-B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Definição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Cuida do direito constitucional da propriedade privada e os demais direitos ligados ao bem imóvel;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Tem interesse específico de inventariar dados para diferentes fins;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Objetivo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Sua finalidade á constituir um direito legal ao indivíduo;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Sua finalidade é política-administrativa para atingir objetivos que melhorem a forma de gerência estatal;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Metodologia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Registra os imóveis qualificados pela existência de um proprietário;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Cadastra os imóveis e outras informações associadas a ele havendo ou não direitos incidentes sobre ele;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 Tipo de direito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Constitui direito real ao proprietário;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Não reconhece direito de propriedade;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Execução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Atribuição do poder judiciário, através dos cartórios de registro de imóveis; 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É atribuição do poder executivo através dos órgãos da administração fundiária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Legalidade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Fornece publicidade e legalidade a aquisição do imóvel.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66"/>
                          </a:solidFill>
                          <a:effectLst/>
                        </a:rPr>
                        <a:t>Fornece informações consolidadas do imóvel cadastrado. </a:t>
                      </a:r>
                      <a:endParaRPr lang="pt-BR" sz="1400" b="1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763" marR="2476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6597" name="CaixaDeTexto 5">
            <a:extLst>
              <a:ext uri="{FF2B5EF4-FFF2-40B4-BE49-F238E27FC236}">
                <a16:creationId xmlns:a16="http://schemas.microsoft.com/office/drawing/2014/main" id="{B153B420-FD93-4387-B23C-AB10DC827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162" y="6611779"/>
            <a:ext cx="5311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 dirty="0">
                <a:solidFill>
                  <a:srgbClr val="000000"/>
                </a:solidFill>
              </a:rPr>
              <a:t>Fonte: Grupo de Governança de Terras - Unicamp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B8CE35-8298-4784-B523-373BB1D87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31" y="3614664"/>
            <a:ext cx="5584913" cy="25321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sz="2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 a conclusão da certificação da poligonal do imóvel rural, o proprietário estará apto a levar esta descrição georreferenciada e certificada pelo INCRA à registro no cartório de registro de imóveis.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678484-937B-4341-AEA2-4AAE1256A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1" y="227030"/>
            <a:ext cx="5584913" cy="3016307"/>
          </a:xfrm>
          <a:prstGeom prst="rect">
            <a:avLst/>
          </a:prstGeom>
          <a:ln w="38100">
            <a:solidFill>
              <a:schemeClr val="tx1">
                <a:lumMod val="65000"/>
              </a:schemeClr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1549697-AB33-4B3B-8368-28A984B8F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955" y="2449512"/>
            <a:ext cx="5584914" cy="3571875"/>
          </a:xfrm>
          <a:prstGeom prst="rect">
            <a:avLst/>
          </a:prstGeom>
          <a:ln w="57150">
            <a:solidFill>
              <a:schemeClr val="tx1">
                <a:lumMod val="65000"/>
              </a:schemeClr>
            </a:solidFill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685E467-6D6B-4B3F-ACB6-553201C85919}"/>
              </a:ext>
            </a:extLst>
          </p:cNvPr>
          <p:cNvSpPr/>
          <p:nvPr/>
        </p:nvSpPr>
        <p:spPr>
          <a:xfrm>
            <a:off x="3920454" y="654049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altLang="pt-BR" sz="1000" i="1" dirty="0">
                <a:latin typeface="Arial" panose="020B0604020202020204" pitchFamily="34" charset="0"/>
                <a:cs typeface="Arial" panose="020B0604020202020204" pitchFamily="34" charset="0"/>
              </a:rPr>
              <a:t>Artigo de Miguel Neto, Eng. cartógrafo para o blog  analisegeo.blog.br em  23/11/16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D1848BA-DCD7-4EFC-9256-0A07B3DF1F91}"/>
              </a:ext>
            </a:extLst>
          </p:cNvPr>
          <p:cNvSpPr/>
          <p:nvPr/>
        </p:nvSpPr>
        <p:spPr>
          <a:xfrm>
            <a:off x="7657788" y="442330"/>
            <a:ext cx="2979452" cy="95024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SIGEF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2495550" y="232489"/>
            <a:ext cx="7812088" cy="6335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ACÕES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– IRIB/RFB/ANOREG-MT</a:t>
            </a:r>
            <a:endParaRPr lang="pt-BR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502276" y="1484313"/>
            <a:ext cx="11204620" cy="482441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alt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Oficina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Cuiabá-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junho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/13- MDA/IRIB/ANOREG/INCRA/INTERMAT -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produziram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carta de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intenções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visando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uniformizar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entendimento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averbação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terras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Federais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Amazônia,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acolhidas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CNJ que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continuo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editou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Provimento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n. 33</a:t>
            </a:r>
          </a:p>
          <a:p>
            <a:pPr marL="0" lvl="1" indent="0" algn="just">
              <a:lnSpc>
                <a:spcPct val="150000"/>
              </a:lnSpc>
              <a:buClr>
                <a:schemeClr val="folHlink"/>
              </a:buClr>
              <a:buSzPct val="90000"/>
              <a:buNone/>
            </a:pPr>
            <a:r>
              <a:rPr lang="pt-BR" altLang="pt-PT" dirty="0">
                <a:latin typeface="Arial" panose="020B0604020202020204" pitchFamily="34" charset="0"/>
                <a:cs typeface="Arial" panose="020B0604020202020204" pitchFamily="34" charset="0"/>
              </a:rPr>
              <a:t>	Comissão de regularização fundiária e de Registros Públicos, criada pela CGJMT e também nas Comarcas de MT, replicadas em outras Unidades Federativas.</a:t>
            </a:r>
            <a:endParaRPr lang="en-US" alt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Internet-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parceria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através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da CAFM-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regularização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loteamento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urbana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participação</a:t>
            </a:r>
            <a:r>
              <a:rPr lang="en-US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do MP</a:t>
            </a:r>
            <a:endParaRPr lang="pt-BR" alt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"/>
    </mc:Choice>
    <mc:Fallback xmlns="">
      <p:transition spd="slow" advClick="0" advTm="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7897" y="188913"/>
            <a:ext cx="11023134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CONCLUSÕES DO XX  CONGRESO INTERNACIONAL DE DIREITO REGISTRAL- DUBAI/FEVEREIRO/2016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511728" y="2086923"/>
            <a:ext cx="11425806" cy="38105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altLang="pt-PT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PT" sz="2600" dirty="0">
                <a:latin typeface="Arial" panose="020B0604020202020204" pitchFamily="34" charset="0"/>
                <a:cs typeface="Arial" panose="020B0604020202020204" pitchFamily="34" charset="0"/>
              </a:rPr>
              <a:t>A coordenação dos dados do Registro Cadastral deve ser tal forma que não suponha nenhuma interrupção ou abrandamento do tráfego legal.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altLang="pt-PT" sz="2600" dirty="0">
                <a:latin typeface="Arial" panose="020B0604020202020204" pitchFamily="34" charset="0"/>
                <a:cs typeface="Arial" panose="020B0604020202020204" pitchFamily="34" charset="0"/>
              </a:rPr>
              <a:t>	O  registro  é  público  e  essencial  para  garantir  a  segurança  para  a  condição  de direitos, o que não significa que ele deva ser aberto para fins diferentes.</a:t>
            </a:r>
          </a:p>
          <a:p>
            <a:endParaRPr lang="pt-BR" altLang="pt-PT" sz="2400" dirty="0"/>
          </a:p>
        </p:txBody>
      </p:sp>
    </p:spTree>
    <p:extLst>
      <p:ext uri="{BB962C8B-B14F-4D97-AF65-F5344CB8AC3E}">
        <p14:creationId xmlns:p14="http://schemas.microsoft.com/office/powerpoint/2010/main" val="29193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90"/>
    </mc:Choice>
    <mc:Fallback xmlns="">
      <p:transition spd="slow" advClick="0" advTm="3709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7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SEGURANÇA JURÍDICA- CADASTRO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352338" y="1470171"/>
            <a:ext cx="11274804" cy="489600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endParaRPr lang="pt-BR" alt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altLang="pt-PT" b="1" dirty="0">
                <a:latin typeface="Arial" panose="020B0604020202020204" pitchFamily="34" charset="0"/>
                <a:cs typeface="Arial" panose="020B0604020202020204" pitchFamily="34" charset="0"/>
              </a:rPr>
              <a:t>	CADASTRO: </a:t>
            </a:r>
            <a:r>
              <a:rPr lang="pt-BR" altLang="pt-PT" dirty="0">
                <a:latin typeface="Arial" panose="020B0604020202020204" pitchFamily="34" charset="0"/>
                <a:cs typeface="Arial" panose="020B0604020202020204" pitchFamily="34" charset="0"/>
              </a:rPr>
              <a:t>Reflexo de  uma realidade em constante movimento. Sua manutenção requer um perfeita gestão de dados ( </a:t>
            </a:r>
            <a:r>
              <a:rPr lang="pt-BR" altLang="pt-PT" dirty="0" err="1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r>
              <a:rPr lang="pt-BR" alt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PT" dirty="0" err="1">
                <a:latin typeface="Arial" panose="020B0604020202020204" pitchFamily="34" charset="0"/>
                <a:cs typeface="Arial" panose="020B0604020202020204" pitchFamily="34" charset="0"/>
              </a:rPr>
              <a:t>Bachiller</a:t>
            </a:r>
            <a:r>
              <a:rPr lang="pt-BR" altLang="pt-PT" dirty="0">
                <a:latin typeface="Arial" panose="020B0604020202020204" pitchFamily="34" charset="0"/>
                <a:cs typeface="Arial" panose="020B0604020202020204" pitchFamily="34" charset="0"/>
              </a:rPr>
              <a:t> - Gerente Regional de Cadastro – Espanha) </a:t>
            </a:r>
          </a:p>
          <a:p>
            <a:pPr marL="0" indent="0" algn="just">
              <a:lnSpc>
                <a:spcPct val="170000"/>
              </a:lnSpc>
              <a:buNone/>
              <a:defRPr/>
            </a:pPr>
            <a:r>
              <a:rPr lang="pt-BR" altLang="pt-PT" dirty="0">
                <a:latin typeface="Arial" panose="020B0604020202020204" pitchFamily="34" charset="0"/>
                <a:cs typeface="Arial" panose="020B0604020202020204" pitchFamily="34" charset="0"/>
              </a:rPr>
              <a:t>	Na Espanha, onde há o mais completo modelo de coordenação cadastro - registro, foi  aperfeiçoado ao longo de 200 anos, somente com a extinção do feudo</a:t>
            </a:r>
          </a:p>
          <a:p>
            <a:pPr marL="0" indent="0">
              <a:buNone/>
              <a:defRPr/>
            </a:pPr>
            <a:br>
              <a:rPr lang="pt-BR" sz="1400" dirty="0"/>
            </a:br>
            <a:endParaRPr lang="pt-BR" altLang="pt-PT" sz="1400" dirty="0"/>
          </a:p>
          <a:p>
            <a:pPr>
              <a:defRPr/>
            </a:pPr>
            <a:endParaRPr lang="pt-BR" altLang="pt-PT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73FADBD-740A-4B1A-9968-CFB950F184A3}"/>
              </a:ext>
            </a:extLst>
          </p:cNvPr>
          <p:cNvSpPr/>
          <p:nvPr/>
        </p:nvSpPr>
        <p:spPr>
          <a:xfrm>
            <a:off x="4649931" y="6544446"/>
            <a:ext cx="2892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PT" sz="10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Don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Fernando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Mendez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– Registrador español)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"/>
    </mc:Choice>
    <mc:Fallback xmlns="">
      <p:transition spd="slow" advClick="0" advTm="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9" y="333375"/>
            <a:ext cx="7883525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CADASTRO- REGISTRO</a:t>
            </a:r>
          </a:p>
        </p:txBody>
      </p:sp>
      <p:sp>
        <p:nvSpPr>
          <p:cNvPr id="28675" name="Espaço Reservado para Conteúdo 2"/>
          <p:cNvSpPr>
            <a:spLocks noGrp="1" noChangeArrowheads="1"/>
          </p:cNvSpPr>
          <p:nvPr>
            <p:ph idx="1"/>
          </p:nvPr>
        </p:nvSpPr>
        <p:spPr>
          <a:xfrm>
            <a:off x="528506" y="1762999"/>
            <a:ext cx="11174135" cy="43441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	O que escreveu a professora Andrea Carneiro no final do século passado, ainda permanece inalterado.</a:t>
            </a:r>
            <a:endParaRPr lang="pt-BR" alt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	O desenvolvimento de uma base conjunta fornece, em última instância, a segurança jurídica desejada, com a atualização constante da informação cadastral-registo e prestação qualificada de serviços.</a:t>
            </a:r>
            <a:br>
              <a:rPr lang="pt-BR" altLang="pt-P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	Hoje o SIGEF pretende responder o que escreveu a renomada Professora : "terra deve fornecer registro de registro e substância física inscrição, substância legal."</a:t>
            </a:r>
            <a:br>
              <a:rPr lang="pt-PT" altLang="pt-PT" sz="3200" dirty="0"/>
            </a:br>
            <a:endParaRPr lang="es-ES" altLang="pt-PT" sz="3200" dirty="0"/>
          </a:p>
        </p:txBody>
      </p:sp>
    </p:spTree>
    <p:extLst>
      <p:ext uri="{BB962C8B-B14F-4D97-AF65-F5344CB8AC3E}">
        <p14:creationId xmlns:p14="http://schemas.microsoft.com/office/powerpoint/2010/main" val="41575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"/>
    </mc:Choice>
    <mc:Fallback xmlns="">
      <p:transition spd="slow" advClick="0" advTm="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30E45-9247-4435-9DC4-03C93A46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56" y="-184558"/>
            <a:ext cx="8428139" cy="1325563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MEMBROS DO LIODS/CNJ- LABORATÓRIO DE INOVAÇÃO, INTELIGÊNCIA E ODS (LIODS/CNJ)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D64E35-C05B-421C-A95E-B82E30EC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38" y="1015476"/>
            <a:ext cx="11107723" cy="5255397"/>
          </a:xfrm>
        </p:spPr>
        <p:txBody>
          <a:bodyPr>
            <a:normAutofit fontScale="40000" lnSpcReduction="20000"/>
          </a:bodyPr>
          <a:lstStyle/>
          <a:p>
            <a:endParaRPr lang="pt-BR" dirty="0"/>
          </a:p>
          <a:p>
            <a:pPr marL="0" indent="0">
              <a:lnSpc>
                <a:spcPct val="170000"/>
              </a:lnSpc>
              <a:buNone/>
            </a:pPr>
            <a:r>
              <a:rPr lang="pt-BR" sz="3700" dirty="0">
                <a:latin typeface="Arial" panose="020B0604020202020204" pitchFamily="34" charset="0"/>
                <a:cs typeface="Arial" panose="020B0604020202020204" pitchFamily="34" charset="0"/>
              </a:rPr>
              <a:t>	CRIADO PELA PORTARIA 16/2020, DA LAVRA DA EX- CONSELHEIRA DO CNJ , DRA MARIA TEREZA UILLE GOMES COM A FINALIDADE DE  DESENVOLVER PROTÓTIPO DE INVENTÁRIO ESTATÍSTICO IMOBILIÁRIO NAS SERVENTIAS PREDIAIS DE SANTA RITA DE CÁSSIA E FORMOSA DO RIO PRETO, NO ESTADO DA BAHIA </a:t>
            </a:r>
          </a:p>
          <a:p>
            <a:pPr>
              <a:lnSpc>
                <a:spcPct val="170000"/>
              </a:lnSpc>
            </a:pPr>
            <a:r>
              <a:rPr lang="pt-BR" dirty="0"/>
              <a:t>LIZ REZENDE DE ANDRADE (Coordenadora) JUÍZA AUXILIAR CCI/BA </a:t>
            </a:r>
          </a:p>
          <a:p>
            <a:pPr>
              <a:lnSpc>
                <a:spcPct val="170000"/>
              </a:lnSpc>
            </a:pPr>
            <a:r>
              <a:rPr lang="pt-BR" dirty="0"/>
              <a:t>JOSELITO RODRIGUES DE MIRANDA JÚNIOR JUIZ AUXILIAR CGJ/BA</a:t>
            </a:r>
          </a:p>
          <a:p>
            <a:pPr>
              <a:lnSpc>
                <a:spcPct val="170000"/>
              </a:lnSpc>
            </a:pPr>
            <a:r>
              <a:rPr lang="pt-BR" dirty="0"/>
              <a:t>JEAN KARLO WOICIECHOSKI MALLMANN OFICIAL DE REGISTRO DE IMÓVEIS (BA) </a:t>
            </a:r>
          </a:p>
          <a:p>
            <a:pPr>
              <a:lnSpc>
                <a:spcPct val="170000"/>
              </a:lnSpc>
            </a:pPr>
            <a:r>
              <a:rPr lang="pt-BR" dirty="0"/>
              <a:t>PEDRO ÍTALO DA COSTA BACELAR OFICIAL DE REGISTRO DE IMÓVEIS (BA)</a:t>
            </a:r>
          </a:p>
          <a:p>
            <a:pPr>
              <a:lnSpc>
                <a:spcPct val="170000"/>
              </a:lnSpc>
            </a:pPr>
            <a:r>
              <a:rPr lang="pt-BR" dirty="0"/>
              <a:t>LUCÉLIA PITOMBEIRA BARRETO OFICIAL DE REGISTRO DE IMÓVEIS (BA) </a:t>
            </a:r>
          </a:p>
          <a:p>
            <a:pPr>
              <a:lnSpc>
                <a:spcPct val="170000"/>
              </a:lnSpc>
            </a:pPr>
            <a:r>
              <a:rPr lang="pt-BR" dirty="0"/>
              <a:t>YURI DAIBERT SALOMÃO DE CAMPOS OFICIAL DE REGISTRO DE IMÓVEIS (BA) </a:t>
            </a:r>
          </a:p>
          <a:p>
            <a:pPr>
              <a:lnSpc>
                <a:spcPct val="170000"/>
              </a:lnSpc>
            </a:pPr>
            <a:r>
              <a:rPr lang="pt-BR" dirty="0"/>
              <a:t>FLAUZILÍNO ARAÚJO DOS SANTOS PRESIDENTE DA ONR E OFICIAL DE REGISTRO DE IMÓVEIS (SP)</a:t>
            </a:r>
          </a:p>
          <a:p>
            <a:pPr>
              <a:lnSpc>
                <a:spcPct val="170000"/>
              </a:lnSpc>
            </a:pPr>
            <a:r>
              <a:rPr lang="pt-BR" dirty="0"/>
              <a:t>MARCELO AUGUSTO SANTANA DE MELO OFICIAL DE REGISTRO DE IMÓVEIS (SP) </a:t>
            </a:r>
          </a:p>
          <a:p>
            <a:pPr>
              <a:lnSpc>
                <a:spcPct val="170000"/>
              </a:lnSpc>
            </a:pPr>
            <a:r>
              <a:rPr lang="pt-BR" dirty="0"/>
              <a:t>FERNANDA DE ALMEIDA ABUD CASTRO REPRESENTANTE ANOREG/BR </a:t>
            </a:r>
          </a:p>
          <a:p>
            <a:pPr>
              <a:lnSpc>
                <a:spcPct val="170000"/>
              </a:lnSpc>
            </a:pPr>
            <a:r>
              <a:rPr lang="pt-BR" dirty="0"/>
              <a:t>JOSÉ DE ARIMATEIA BARBOSA VICE-PRESIDENTE IRIB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15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7363114-4C9E-48B9-A319-1638BD209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9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24543F97-E6AD-46E0-9B4D-5B409639D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89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27A2C08C-8603-4CBC-A2D6-A10396F09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EDCF4-C16F-463F-A7E8-85285834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38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UM SEXTO DAS TERRAS BRASILEIRAS É DE PROPRIEDADE DESCONHECIDA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D2B73-1DBF-4D78-9726-726ADF33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11" y="2219908"/>
            <a:ext cx="10738607" cy="35601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O estudo realizado por sete Universidades do País, analisou todos os bancos de dados disponíveis sobre o uso de terras no Brasil, como IBGE, Funai, Incra, Ibama, Cadastro Ambiental Rural (CAR), exército e outros.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O que surpreendeu não foram as informações reunidas, e sim a falta delas o estado brasileiro não tem informações precisas sobre a utilização de um sexto de todo o território.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D3788A-FD1C-47FB-BA53-1EF10016AA41}"/>
              </a:ext>
            </a:extLst>
          </p:cNvPr>
          <p:cNvSpPr/>
          <p:nvPr/>
        </p:nvSpPr>
        <p:spPr>
          <a:xfrm>
            <a:off x="2390164" y="6492875"/>
            <a:ext cx="1051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https://super.abril.com.br/ciencia/um-sexto-das-terras-brasileiras-e-de-propriedade-desconhecida/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Acesso 24-8-21</a:t>
            </a:r>
          </a:p>
        </p:txBody>
      </p:sp>
    </p:spTree>
    <p:extLst>
      <p:ext uri="{BB962C8B-B14F-4D97-AF65-F5344CB8AC3E}">
        <p14:creationId xmlns:p14="http://schemas.microsoft.com/office/powerpoint/2010/main" val="437528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4E0F95-7B75-47BD-AEA9-4A0628429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93" y="1374891"/>
            <a:ext cx="11098635" cy="46085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Font typeface="Wingdings 3" panose="05040102010807070707" pitchFamily="18" charset="2"/>
              <a:buNone/>
              <a:defRPr/>
            </a:pPr>
            <a:r>
              <a:rPr lang="pt-B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A divisão das responsabilidades relativas à terra entre os diferentes níveis de administração e governo é caracterizada por grandes sobreposições.</a:t>
            </a:r>
          </a:p>
          <a:p>
            <a:pPr marL="0" indent="0" algn="ctr">
              <a:lnSpc>
                <a:spcPct val="150000"/>
              </a:lnSpc>
              <a:buFont typeface="Wingdings 3" panose="05040102010807070707" pitchFamily="18" charset="2"/>
              <a:buNone/>
              <a:defRPr/>
            </a:pPr>
            <a:r>
              <a:rPr lang="pt-BR" sz="2000" b="1" i="1" dirty="0">
                <a:latin typeface="Arial" pitchFamily="34" charset="0"/>
                <a:cs typeface="Arial" pitchFamily="34" charset="0"/>
              </a:rPr>
              <a:t>JUSTIFICATIVAS</a:t>
            </a:r>
            <a:endParaRPr lang="pt-BR" sz="2000" b="1" dirty="0">
              <a:latin typeface="Arial" panose="020B0604020202020204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1400" dirty="0">
                <a:latin typeface="Arial" panose="020B0604020202020204" pitchFamily="34" charset="0"/>
                <a:cs typeface="Arial" pitchFamily="34" charset="0"/>
              </a:rPr>
              <a:t>Há fragilidade institucional que se sobrepõe aos interesses existentes no território que precisam ser corrigidos. Por exemplo: há sobreposição horizontal (entre os órgãos) e vertical (entre as esferas municipal, estadual e federal);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400" dirty="0">
                <a:latin typeface="Arial" panose="020B0604020202020204" pitchFamily="34" charset="0"/>
                <a:cs typeface="Arial" pitchFamily="34" charset="0"/>
              </a:rPr>
              <a:t>Existem diversos órgãos desenvolvendo e operando políticas de terra sem nenhuma articulação entre si, o que além de ser uma fonte de ineficiência, torna extremamente complexo prever o resultado e impacto agregado das políticas de terra dado que surgem muitos efeitos não desejados;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1400" dirty="0">
                <a:latin typeface="Arial" panose="020B0604020202020204" pitchFamily="34" charset="0"/>
                <a:cs typeface="Arial" pitchFamily="34" charset="0"/>
              </a:rPr>
              <a:t>A única saída para aumentar a eficiência e clareza das políticas de terra seria a articulação e comunicação efetiva entre os órgãos com separação clara de responsabilidades para não existir sobreposições (ao exemplo do número de órgãos que avaliam terras, cada um à sua maneira, sem se articular com outros órgãos como o INCRA que já fazem isso há muito tempo; ou ainda o caso do tanto de formas de regularizar a terra feita por inúmeros órgãos, tanto no nível federal quanto estadual, utilizando-se de procedimentos dos mais diversos).</a:t>
            </a:r>
          </a:p>
          <a:p>
            <a:pPr algn="just">
              <a:defRPr/>
            </a:pPr>
            <a:endParaRPr lang="pt-BR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Admin\Dropbox\SEMINÁRIO (1)\2016\Arte Gráfica\logo2.png">
            <a:extLst>
              <a:ext uri="{FF2B5EF4-FFF2-40B4-BE49-F238E27FC236}">
                <a16:creationId xmlns:a16="http://schemas.microsoft.com/office/drawing/2014/main" id="{A493207D-99DF-47B0-9922-9F0DC597594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8558" y="149770"/>
            <a:ext cx="2170870" cy="8809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D52B8D2-FAAD-4D84-ACBE-83B827D906D5}"/>
              </a:ext>
            </a:extLst>
          </p:cNvPr>
          <p:cNvSpPr/>
          <p:nvPr/>
        </p:nvSpPr>
        <p:spPr>
          <a:xfrm>
            <a:off x="201335" y="226338"/>
            <a:ext cx="9706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CONCLUSÃO DO GRUPO DE ESTUDOS - UNICAMP:</a:t>
            </a:r>
            <a:endParaRPr lang="pt-BR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B86827C-1143-4631-9A63-6CBFA57B2CD7}"/>
              </a:ext>
            </a:extLst>
          </p:cNvPr>
          <p:cNvSpPr/>
          <p:nvPr/>
        </p:nvSpPr>
        <p:spPr>
          <a:xfrm>
            <a:off x="855677" y="1493240"/>
            <a:ext cx="10603684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PT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municípios tem dificuldades em implantar um sistema de informações com dados precisos e atualizados de seu território; por isso, seguindo as lições dos pesquisadores </a:t>
            </a:r>
            <a:r>
              <a:rPr lang="pt-B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Edésio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Fernandes e Mangabeira Unger, a descentralização do cadastro para os municípios, dotando-os de infra estrutura, através de convenio e /ou consórcio com a União, Estado e  instituições e órgãos afins, interconectados com os Serviços de Registros de Imóveis,   seria a melhor forma para se produzir seu real mapeamento , pois são os munícipes as pessoas que mais conhecem o chão onde vivem. 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453B5A1-3D91-4E3F-BE17-A95704E6B318}"/>
              </a:ext>
            </a:extLst>
          </p:cNvPr>
          <p:cNvSpPr/>
          <p:nvPr/>
        </p:nvSpPr>
        <p:spPr>
          <a:xfrm>
            <a:off x="4044780" y="647315"/>
            <a:ext cx="3179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pt-PT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ALTERNATIVA </a:t>
            </a:r>
          </a:p>
        </p:txBody>
      </p:sp>
    </p:spTree>
    <p:extLst>
      <p:ext uri="{BB962C8B-B14F-4D97-AF65-F5344CB8AC3E}">
        <p14:creationId xmlns:p14="http://schemas.microsoft.com/office/powerpoint/2010/main" val="2734295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Espaço Reservado para Conteúdo 2">
            <a:extLst>
              <a:ext uri="{FF2B5EF4-FFF2-40B4-BE49-F238E27FC236}">
                <a16:creationId xmlns:a16="http://schemas.microsoft.com/office/drawing/2014/main" id="{1B5BACDD-F737-4FE4-B14E-CB770ACF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45" y="1914920"/>
            <a:ext cx="10888910" cy="48529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altLang="es-AR" sz="1600" dirty="0">
                <a:cs typeface="Segoe UI" panose="020B0502040204020203" pitchFamily="34" charset="0"/>
              </a:rPr>
              <a:t>ASENJO, Oscar. </a:t>
            </a:r>
            <a:r>
              <a:rPr lang="pt-BR" altLang="es-AR" sz="1600" dirty="0" err="1">
                <a:cs typeface="Segoe UI" panose="020B0502040204020203" pitchFamily="34" charset="0"/>
              </a:rPr>
              <a:t>Coordinación</a:t>
            </a:r>
            <a:r>
              <a:rPr lang="pt-BR" altLang="es-AR" sz="1600" dirty="0">
                <a:cs typeface="Segoe UI" panose="020B0502040204020203" pitchFamily="34" charset="0"/>
              </a:rPr>
              <a:t> entre </a:t>
            </a:r>
            <a:r>
              <a:rPr lang="pt-BR" altLang="es-AR" sz="1600" dirty="0" err="1">
                <a:cs typeface="Segoe UI" panose="020B0502040204020203" pitchFamily="34" charset="0"/>
              </a:rPr>
              <a:t>el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Catastro</a:t>
            </a:r>
            <a:r>
              <a:rPr lang="pt-BR" altLang="es-AR" sz="1600" dirty="0">
                <a:cs typeface="Segoe UI" panose="020B0502040204020203" pitchFamily="34" charset="0"/>
              </a:rPr>
              <a:t> y </a:t>
            </a:r>
            <a:r>
              <a:rPr lang="pt-BR" altLang="es-AR" sz="1600" dirty="0" err="1">
                <a:cs typeface="Segoe UI" panose="020B0502040204020203" pitchFamily="34" charset="0"/>
              </a:rPr>
              <a:t>el</a:t>
            </a:r>
            <a:r>
              <a:rPr lang="pt-BR" altLang="es-AR" sz="1600" dirty="0">
                <a:cs typeface="Segoe UI" panose="020B0502040204020203" pitchFamily="34" charset="0"/>
              </a:rPr>
              <a:t> Registro de </a:t>
            </a:r>
            <a:r>
              <a:rPr lang="pt-BR" altLang="es-AR" sz="1600" dirty="0" err="1">
                <a:cs typeface="Segoe UI" panose="020B0502040204020203" pitchFamily="34" charset="0"/>
              </a:rPr>
              <a:t>la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Propiedad</a:t>
            </a:r>
            <a:r>
              <a:rPr lang="pt-BR" altLang="es-AR" sz="1600" dirty="0">
                <a:cs typeface="Segoe UI" panose="020B0502040204020203" pitchFamily="34" charset="0"/>
              </a:rPr>
              <a:t> – Editora </a:t>
            </a:r>
            <a:r>
              <a:rPr lang="pt-BR" altLang="es-AR" sz="1600" dirty="0" err="1">
                <a:cs typeface="Segoe UI" panose="020B0502040204020203" pitchFamily="34" charset="0"/>
              </a:rPr>
              <a:t>Tirant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lo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Blanch</a:t>
            </a:r>
            <a:r>
              <a:rPr lang="pt-BR" altLang="es-AR" sz="1600" dirty="0">
                <a:cs typeface="Segoe UI" panose="020B0502040204020203" pitchFamily="34" charset="0"/>
              </a:rPr>
              <a:t> – Valencia – 2013;</a:t>
            </a:r>
          </a:p>
          <a:p>
            <a:pPr algn="just">
              <a:lnSpc>
                <a:spcPct val="150000"/>
              </a:lnSpc>
            </a:pPr>
            <a:r>
              <a:rPr lang="pt-BR" altLang="es-AR" sz="1600" dirty="0">
                <a:cs typeface="Segoe UI" panose="020B0502040204020203" pitchFamily="34" charset="0"/>
              </a:rPr>
              <a:t>BARBOSA, José de Arimatéia. Compra y venta de </a:t>
            </a:r>
            <a:r>
              <a:rPr lang="pt-BR" altLang="es-AR" sz="1600" dirty="0" err="1">
                <a:cs typeface="Segoe UI" panose="020B0502040204020203" pitchFamily="34" charset="0"/>
              </a:rPr>
              <a:t>propiedad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inmueble</a:t>
            </a:r>
            <a:r>
              <a:rPr lang="pt-BR" altLang="es-AR" sz="1600" dirty="0">
                <a:cs typeface="Segoe UI" panose="020B0502040204020203" pitchFamily="34" charset="0"/>
              </a:rPr>
              <a:t> rural- </a:t>
            </a:r>
            <a:r>
              <a:rPr lang="pt-BR" altLang="es-AR" sz="1600" dirty="0" err="1">
                <a:cs typeface="Segoe UI" panose="020B0502040204020203" pitchFamily="34" charset="0"/>
              </a:rPr>
              <a:t>Un</a:t>
            </a:r>
            <a:r>
              <a:rPr lang="pt-BR" altLang="es-AR" sz="1600" dirty="0">
                <a:cs typeface="Segoe UI" panose="020B0502040204020203" pitchFamily="34" charset="0"/>
              </a:rPr>
              <a:t> enfoque a partir de </a:t>
            </a:r>
            <a:r>
              <a:rPr lang="pt-BR" altLang="es-AR" sz="1600" dirty="0" err="1">
                <a:cs typeface="Segoe UI" panose="020B0502040204020203" pitchFamily="34" charset="0"/>
              </a:rPr>
              <a:t>la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Amazonia</a:t>
            </a:r>
            <a:r>
              <a:rPr lang="pt-BR" altLang="es-AR" sz="1600" dirty="0">
                <a:cs typeface="Segoe UI" panose="020B0502040204020203" pitchFamily="34" charset="0"/>
              </a:rPr>
              <a:t>. Editorial UMSA. Buenos Aires, 2014</a:t>
            </a:r>
          </a:p>
          <a:p>
            <a:pPr algn="just">
              <a:lnSpc>
                <a:spcPct val="150000"/>
              </a:lnSpc>
            </a:pPr>
            <a:r>
              <a:rPr lang="pt-BR" altLang="es-AR" sz="1600" dirty="0">
                <a:cs typeface="Segoe UI" panose="020B0502040204020203" pitchFamily="34" charset="0"/>
              </a:rPr>
              <a:t>BORGES, Antonino Moura. Estatuto de </a:t>
            </a:r>
            <a:r>
              <a:rPr lang="pt-BR" altLang="es-AR" sz="1600" dirty="0" err="1">
                <a:cs typeface="Segoe UI" panose="020B0502040204020203" pitchFamily="34" charset="0"/>
              </a:rPr>
              <a:t>las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Tierras</a:t>
            </a:r>
            <a:r>
              <a:rPr lang="pt-BR" altLang="es-AR" sz="1600" dirty="0">
                <a:cs typeface="Segoe UI" panose="020B0502040204020203" pitchFamily="34" charset="0"/>
              </a:rPr>
              <a:t>, comentado y </a:t>
            </a:r>
            <a:r>
              <a:rPr lang="pt-BR" altLang="es-AR" sz="1600" dirty="0" err="1">
                <a:cs typeface="Segoe UI" panose="020B0502040204020203" pitchFamily="34" charset="0"/>
              </a:rPr>
              <a:t>Legislación</a:t>
            </a:r>
            <a:r>
              <a:rPr lang="pt-BR" altLang="es-AR" sz="1600" dirty="0">
                <a:cs typeface="Segoe UI" panose="020B0502040204020203" pitchFamily="34" charset="0"/>
              </a:rPr>
              <a:t> alusiva, Edijur-SP-2007</a:t>
            </a:r>
          </a:p>
          <a:p>
            <a:pPr algn="just">
              <a:lnSpc>
                <a:spcPct val="150000"/>
              </a:lnSpc>
            </a:pPr>
            <a:r>
              <a:rPr lang="pt-BR" altLang="es-AR" sz="1600" dirty="0" err="1">
                <a:cs typeface="Segoe UI" panose="020B0502040204020203" pitchFamily="34" charset="0"/>
              </a:rPr>
              <a:t>Constituciones</a:t>
            </a:r>
            <a:r>
              <a:rPr lang="pt-BR" altLang="es-AR" sz="1600" dirty="0">
                <a:cs typeface="Segoe UI" panose="020B0502040204020203" pitchFamily="34" charset="0"/>
              </a:rPr>
              <a:t> de </a:t>
            </a:r>
            <a:r>
              <a:rPr lang="pt-BR" altLang="es-AR" sz="1600" dirty="0" err="1">
                <a:cs typeface="Segoe UI" panose="020B0502040204020203" pitchFamily="34" charset="0"/>
              </a:rPr>
              <a:t>la</a:t>
            </a:r>
            <a:r>
              <a:rPr lang="pt-BR" altLang="es-AR" sz="1600" dirty="0">
                <a:cs typeface="Segoe UI" panose="020B0502040204020203" pitchFamily="34" charset="0"/>
              </a:rPr>
              <a:t> República Federativa </a:t>
            </a:r>
            <a:r>
              <a:rPr lang="pt-BR" altLang="es-AR" sz="1600" dirty="0" err="1">
                <a:cs typeface="Segoe UI" panose="020B0502040204020203" pitchFamily="34" charset="0"/>
              </a:rPr>
              <a:t>del</a:t>
            </a:r>
            <a:r>
              <a:rPr lang="pt-BR" altLang="es-AR" sz="1600" dirty="0">
                <a:cs typeface="Segoe UI" panose="020B0502040204020203" pitchFamily="34" charset="0"/>
              </a:rPr>
              <a:t> Brasil; </a:t>
            </a:r>
            <a:r>
              <a:rPr lang="pt-BR" altLang="es-AR" sz="1600" dirty="0" err="1">
                <a:cs typeface="Segoe UI" panose="020B0502040204020203" pitchFamily="34" charset="0"/>
              </a:rPr>
              <a:t>legislaciones</a:t>
            </a:r>
            <a:r>
              <a:rPr lang="pt-BR" altLang="es-AR" sz="1600" dirty="0">
                <a:cs typeface="Segoe UI" panose="020B0502040204020203" pitchFamily="34" charset="0"/>
              </a:rPr>
              <a:t> específicas, </a:t>
            </a:r>
            <a:r>
              <a:rPr lang="pt-BR" altLang="es-AR" sz="1600" dirty="0" err="1">
                <a:cs typeface="Segoe UI" panose="020B0502040204020203" pitchFamily="34" charset="0"/>
              </a:rPr>
              <a:t>en</a:t>
            </a:r>
            <a:r>
              <a:rPr lang="pt-BR" altLang="es-AR" sz="1600" dirty="0">
                <a:cs typeface="Segoe UI" panose="020B0502040204020203" pitchFamily="34" charset="0"/>
              </a:rPr>
              <a:t> particular, </a:t>
            </a:r>
            <a:r>
              <a:rPr lang="pt-BR" altLang="es-AR" sz="1600" dirty="0" err="1">
                <a:cs typeface="Segoe UI" panose="020B0502040204020203" pitchFamily="34" charset="0"/>
              </a:rPr>
              <a:t>la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Ley</a:t>
            </a:r>
            <a:r>
              <a:rPr lang="pt-BR" altLang="es-AR" sz="1600" dirty="0">
                <a:cs typeface="Segoe UI" panose="020B0502040204020203" pitchFamily="34" charset="0"/>
              </a:rPr>
              <a:t> n° 6.015/73</a:t>
            </a:r>
          </a:p>
          <a:p>
            <a:pPr algn="just">
              <a:lnSpc>
                <a:spcPct val="150000"/>
              </a:lnSpc>
            </a:pPr>
            <a:r>
              <a:rPr lang="pt-BR" altLang="es-AR" sz="1600" dirty="0">
                <a:cs typeface="Segoe UI" panose="020B0502040204020203" pitchFamily="34" charset="0"/>
              </a:rPr>
              <a:t>Decreto nº 8.764/16- que </a:t>
            </a:r>
            <a:r>
              <a:rPr lang="pt-BR" altLang="es-AR" sz="1600" dirty="0" err="1">
                <a:cs typeface="Segoe UI" panose="020B0502040204020203" pitchFamily="34" charset="0"/>
              </a:rPr>
              <a:t>instituye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el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Sinter</a:t>
            </a:r>
            <a:r>
              <a:rPr lang="pt-BR" altLang="es-AR" sz="1600" dirty="0">
                <a:cs typeface="Segoe UI" panose="020B0502040204020203" pitchFamily="34" charset="0"/>
              </a:rPr>
              <a:t> - Sistema Nacional de </a:t>
            </a:r>
            <a:r>
              <a:rPr lang="pt-BR" altLang="es-AR" sz="1600" dirty="0" err="1">
                <a:cs typeface="Segoe UI" panose="020B0502040204020203" pitchFamily="34" charset="0"/>
              </a:rPr>
              <a:t>Gestión</a:t>
            </a:r>
            <a:r>
              <a:rPr lang="pt-BR" altLang="es-AR" sz="1600" dirty="0">
                <a:cs typeface="Segoe UI" panose="020B0502040204020203" pitchFamily="34" charset="0"/>
              </a:rPr>
              <a:t> de </a:t>
            </a:r>
            <a:r>
              <a:rPr lang="pt-BR" altLang="es-AR" sz="1600" dirty="0" err="1">
                <a:cs typeface="Segoe UI" panose="020B0502040204020203" pitchFamily="34" charset="0"/>
              </a:rPr>
              <a:t>Informaciones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Territoriales</a:t>
            </a:r>
            <a:r>
              <a:rPr lang="pt-BR" altLang="es-AR" sz="1600" dirty="0">
                <a:cs typeface="Segoe UI" panose="020B0502040204020203" pitchFamily="34" charset="0"/>
              </a:rPr>
              <a:t>, </a:t>
            </a:r>
            <a:r>
              <a:rPr lang="pt-BR" altLang="es-AR" sz="1600" dirty="0" err="1">
                <a:cs typeface="Segoe UI" panose="020B0502040204020203" pitchFamily="34" charset="0"/>
              </a:rPr>
              <a:t>reglamentando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el</a:t>
            </a:r>
            <a:r>
              <a:rPr lang="pt-BR" altLang="es-AR" sz="1600" dirty="0">
                <a:cs typeface="Segoe UI" panose="020B0502040204020203" pitchFamily="34" charset="0"/>
              </a:rPr>
              <a:t> registro electrónico, </a:t>
            </a:r>
            <a:r>
              <a:rPr lang="pt-BR" altLang="es-AR" sz="1600" dirty="0" err="1">
                <a:cs typeface="Segoe UI" panose="020B0502040204020203" pitchFamily="34" charset="0"/>
              </a:rPr>
              <a:t>creado</a:t>
            </a:r>
            <a:r>
              <a:rPr lang="pt-BR" altLang="es-AR" sz="1600" dirty="0">
                <a:cs typeface="Segoe UI" panose="020B0502040204020203" pitchFamily="34" charset="0"/>
              </a:rPr>
              <a:t> por </a:t>
            </a:r>
            <a:r>
              <a:rPr lang="pt-BR" altLang="es-AR" sz="1600" dirty="0" err="1">
                <a:cs typeface="Segoe UI" panose="020B0502040204020203" pitchFamily="34" charset="0"/>
              </a:rPr>
              <a:t>la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Ley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es-AR" altLang="es-AR" sz="1600" dirty="0" err="1">
                <a:cs typeface="Segoe UI" panose="020B0502040204020203" pitchFamily="34" charset="0"/>
              </a:rPr>
              <a:t>nº</a:t>
            </a:r>
            <a:r>
              <a:rPr lang="pt-BR" altLang="es-AR" sz="1600" dirty="0">
                <a:cs typeface="Segoe UI" panose="020B0502040204020203" pitchFamily="34" charset="0"/>
              </a:rPr>
              <a:t> 11.977/09.</a:t>
            </a:r>
          </a:p>
          <a:p>
            <a:pPr algn="just">
              <a:lnSpc>
                <a:spcPct val="150000"/>
              </a:lnSpc>
            </a:pPr>
            <a:r>
              <a:rPr lang="pt-BR" altLang="es-AR" sz="1600" dirty="0">
                <a:cs typeface="Segoe UI" panose="020B0502040204020203" pitchFamily="34" charset="0"/>
              </a:rPr>
              <a:t>GRANDIN, Greg, </a:t>
            </a:r>
            <a:r>
              <a:rPr lang="pt-BR" altLang="es-AR" sz="1600" dirty="0" err="1">
                <a:cs typeface="Segoe UI" panose="020B0502040204020203" pitchFamily="34" charset="0"/>
              </a:rPr>
              <a:t>Fordlandia</a:t>
            </a:r>
            <a:r>
              <a:rPr lang="pt-BR" altLang="es-AR" sz="1600" dirty="0">
                <a:cs typeface="Segoe UI" panose="020B0502040204020203" pitchFamily="34" charset="0"/>
              </a:rPr>
              <a:t>: Ascenso y caída de </a:t>
            </a:r>
            <a:r>
              <a:rPr lang="pt-BR" altLang="es-AR" sz="1600" dirty="0" err="1">
                <a:cs typeface="Segoe UI" panose="020B0502040204020203" pitchFamily="34" charset="0"/>
              </a:rPr>
              <a:t>la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ciudad</a:t>
            </a:r>
            <a:r>
              <a:rPr lang="pt-BR" altLang="es-AR" sz="1600" dirty="0">
                <a:cs typeface="Segoe UI" panose="020B0502040204020203" pitchFamily="34" charset="0"/>
              </a:rPr>
              <a:t> olvidada de Henry Ford </a:t>
            </a:r>
            <a:r>
              <a:rPr lang="pt-BR" altLang="es-AR" sz="1600" dirty="0" err="1">
                <a:cs typeface="Segoe UI" panose="020B0502040204020203" pitchFamily="34" charset="0"/>
              </a:rPr>
              <a:t>en</a:t>
            </a:r>
            <a:r>
              <a:rPr lang="pt-BR" altLang="es-AR" sz="1600" dirty="0">
                <a:cs typeface="Segoe UI" panose="020B0502040204020203" pitchFamily="34" charset="0"/>
              </a:rPr>
              <a:t> </a:t>
            </a:r>
            <a:r>
              <a:rPr lang="pt-BR" altLang="es-AR" sz="1600" dirty="0" err="1">
                <a:cs typeface="Segoe UI" panose="020B0502040204020203" pitchFamily="34" charset="0"/>
              </a:rPr>
              <a:t>la</a:t>
            </a:r>
            <a:r>
              <a:rPr lang="pt-BR" altLang="es-AR" sz="1600" dirty="0">
                <a:cs typeface="Segoe UI" panose="020B0502040204020203" pitchFamily="34" charset="0"/>
              </a:rPr>
              <a:t> selva, </a:t>
            </a:r>
            <a:r>
              <a:rPr lang="pt-BR" altLang="es-AR" sz="1600" dirty="0" err="1">
                <a:cs typeface="Segoe UI" panose="020B0502040204020203" pitchFamily="34" charset="0"/>
              </a:rPr>
              <a:t>traducción</a:t>
            </a:r>
            <a:r>
              <a:rPr lang="pt-BR" altLang="es-AR" sz="1600" dirty="0">
                <a:cs typeface="Segoe UI" panose="020B0502040204020203" pitchFamily="34" charset="0"/>
              </a:rPr>
              <a:t> de Nivaldo </a:t>
            </a:r>
            <a:r>
              <a:rPr lang="pt-BR" altLang="es-AR" sz="1600" dirty="0" err="1">
                <a:cs typeface="Segoe UI" panose="020B0502040204020203" pitchFamily="34" charset="0"/>
              </a:rPr>
              <a:t>Montingelli</a:t>
            </a:r>
            <a:r>
              <a:rPr lang="pt-BR" altLang="es-AR" sz="1600" dirty="0">
                <a:cs typeface="Segoe UI" panose="020B0502040204020203" pitchFamily="34" charset="0"/>
              </a:rPr>
              <a:t> Jr, Ed. Rocco. RJ,2010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6002E7-90D3-4389-86AD-B6AACCB2BE46}"/>
              </a:ext>
            </a:extLst>
          </p:cNvPr>
          <p:cNvSpPr/>
          <p:nvPr/>
        </p:nvSpPr>
        <p:spPr>
          <a:xfrm>
            <a:off x="3827061" y="694081"/>
            <a:ext cx="512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Conteúdo 2">
            <a:extLst>
              <a:ext uri="{FF2B5EF4-FFF2-40B4-BE49-F238E27FC236}">
                <a16:creationId xmlns:a16="http://schemas.microsoft.com/office/drawing/2014/main" id="{D707603D-AF53-4032-91A8-9BEE2B612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98" y="1421264"/>
            <a:ext cx="11659886" cy="476142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GONZÁLES, Fernando P.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Méndez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propiedad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contractual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titulación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registral. Editorial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Aranzandi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 Madrid-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 2008</a:t>
            </a:r>
          </a:p>
          <a:p>
            <a:pPr algn="just">
              <a:lnSpc>
                <a:spcPct val="150000"/>
              </a:lnSpc>
            </a:pP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RIBEIRO, Nelson de Figueiredo. Edições do Senado Federal. Vol. 64-Brasília – 2005</a:t>
            </a:r>
          </a:p>
          <a:p>
            <a:pPr algn="just">
              <a:lnSpc>
                <a:spcPct val="150000"/>
              </a:lnSpc>
            </a:pP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SABENE, Sebastián E. Registro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catastral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- 1ª Ed. – Buenos Aires: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Zavalia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</a:p>
          <a:p>
            <a:pPr algn="just">
              <a:lnSpc>
                <a:spcPct val="150000"/>
              </a:lnSpc>
            </a:pP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SILVA, José Antônio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Muraro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 Legislações Agrárias do Estado de Mato Grosso. Ed. Jurídica Mato-Grossense. 1ª. Ed. 2001; </a:t>
            </a:r>
          </a:p>
          <a:p>
            <a:pPr algn="just">
              <a:lnSpc>
                <a:spcPct val="150000"/>
              </a:lnSpc>
            </a:pP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SILVA, Ligia Osorio. Terras devolutas y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Latifundio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 Editora de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Unicamp. Campinas-SP- 2006.</a:t>
            </a:r>
          </a:p>
          <a:p>
            <a:pPr algn="just">
              <a:lnSpc>
                <a:spcPct val="150000"/>
              </a:lnSpc>
            </a:pP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Outras fontes:</a:t>
            </a:r>
          </a:p>
          <a:p>
            <a:pPr algn="just">
              <a:lnSpc>
                <a:spcPct val="150000"/>
              </a:lnSpc>
            </a:pP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Boletins do IRIB em </a:t>
            </a:r>
            <a:r>
              <a:rPr lang="pt-BR" alt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revista-site</a:t>
            </a: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pt-BR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www.irib.oprg.br</a:t>
            </a:r>
            <a:endParaRPr lang="pt-BR" alt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Sites diversos, nacionais e estrangeiros, entre eles os seguintes: </a:t>
            </a:r>
            <a:r>
              <a:rPr lang="pt-BR" alt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https://pt.scribd.com/doc/33421741/Relatorio-Final-CPI-Terras-Amazonas-grilagem</a:t>
            </a:r>
          </a:p>
          <a:p>
            <a:pPr algn="just">
              <a:lnSpc>
                <a:spcPct val="150000"/>
              </a:lnSpc>
            </a:pPr>
            <a:r>
              <a:rPr lang="pt-BR" altLang="es-AR" sz="2000" dirty="0">
                <a:latin typeface="Arial" panose="020B0604020202020204" pitchFamily="34" charset="0"/>
                <a:cs typeface="Arial" panose="020B0604020202020204" pitchFamily="34" charset="0"/>
              </a:rPr>
              <a:t>http://unesdoc.unesco.org/images/0013/001373/137363POR.pdf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A2D0EA6-55A9-4005-ADE0-33C548625710}"/>
              </a:ext>
            </a:extLst>
          </p:cNvPr>
          <p:cNvSpPr/>
          <p:nvPr/>
        </p:nvSpPr>
        <p:spPr>
          <a:xfrm>
            <a:off x="3473042" y="528506"/>
            <a:ext cx="5773250" cy="45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4"/>
          <p:cNvSpPr txBox="1">
            <a:spLocks noGrp="1"/>
          </p:cNvSpPr>
          <p:nvPr>
            <p:ph type="title"/>
          </p:nvPr>
        </p:nvSpPr>
        <p:spPr>
          <a:xfrm>
            <a:off x="1319325" y="470653"/>
            <a:ext cx="10290000" cy="172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pt-BR" dirty="0"/>
              <a:t>Obrigado!</a:t>
            </a:r>
            <a:endParaRPr dirty="0"/>
          </a:p>
        </p:txBody>
      </p:sp>
      <p:sp>
        <p:nvSpPr>
          <p:cNvPr id="668" name="Google Shape;668;p64"/>
          <p:cNvSpPr txBox="1">
            <a:spLocks noGrp="1"/>
          </p:cNvSpPr>
          <p:nvPr>
            <p:ph type="body" idx="1"/>
          </p:nvPr>
        </p:nvSpPr>
        <p:spPr>
          <a:xfrm>
            <a:off x="3954917" y="2416210"/>
            <a:ext cx="5018817" cy="92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Josearimateiabarbosa@gmail.com</a:t>
            </a:r>
            <a:endParaRPr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 sz="2000" dirty="0">
                <a:solidFill>
                  <a:schemeClr val="accent5"/>
                </a:solidFill>
              </a:rPr>
              <a:t>+55 65 9 8468-1649</a:t>
            </a:r>
            <a:endParaRPr sz="2000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accent5"/>
                </a:solidFill>
              </a:rPr>
              <a:t>www.cartorioruibarbosa</a:t>
            </a:r>
            <a:r>
              <a:rPr lang="en" sz="2000" dirty="0">
                <a:solidFill>
                  <a:schemeClr val="accent5"/>
                </a:solidFill>
              </a:rPr>
              <a:t>.com</a:t>
            </a:r>
            <a:endParaRPr sz="2000" dirty="0">
              <a:solidFill>
                <a:schemeClr val="accent5"/>
              </a:solidFill>
            </a:endParaRPr>
          </a:p>
        </p:txBody>
      </p:sp>
      <p:grpSp>
        <p:nvGrpSpPr>
          <p:cNvPr id="672" name="Google Shape;672;p64"/>
          <p:cNvGrpSpPr/>
          <p:nvPr/>
        </p:nvGrpSpPr>
        <p:grpSpPr>
          <a:xfrm>
            <a:off x="5634592" y="4015544"/>
            <a:ext cx="461408" cy="460899"/>
            <a:chOff x="2874025" y="3817349"/>
            <a:chExt cx="346056" cy="345674"/>
          </a:xfrm>
        </p:grpSpPr>
        <p:sp>
          <p:nvSpPr>
            <p:cNvPr id="673" name="Google Shape;673;p64"/>
            <p:cNvSpPr/>
            <p:nvPr/>
          </p:nvSpPr>
          <p:spPr>
            <a:xfrm>
              <a:off x="2874025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674" name="Google Shape;674;p64"/>
            <p:cNvSpPr/>
            <p:nvPr/>
          </p:nvSpPr>
          <p:spPr>
            <a:xfrm>
              <a:off x="2925802" y="3870146"/>
              <a:ext cx="230386" cy="236969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lt1"/>
                </a:solidFill>
              </a:endParaRPr>
            </a:p>
          </p:txBody>
        </p:sp>
        <p:sp>
          <p:nvSpPr>
            <p:cNvPr id="675" name="Google Shape;675;p64"/>
            <p:cNvSpPr/>
            <p:nvPr/>
          </p:nvSpPr>
          <p:spPr>
            <a:xfrm>
              <a:off x="2987125" y="3933815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676" name="Google Shape;676;p64"/>
            <p:cNvSpPr/>
            <p:nvPr/>
          </p:nvSpPr>
          <p:spPr>
            <a:xfrm>
              <a:off x="3011425" y="3931910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</p:grpSp>
      <p:grpSp>
        <p:nvGrpSpPr>
          <p:cNvPr id="677" name="Google Shape;677;p64"/>
          <p:cNvGrpSpPr/>
          <p:nvPr/>
        </p:nvGrpSpPr>
        <p:grpSpPr>
          <a:xfrm>
            <a:off x="6695063" y="4015544"/>
            <a:ext cx="461408" cy="460899"/>
            <a:chOff x="3752358" y="3817349"/>
            <a:chExt cx="346056" cy="345674"/>
          </a:xfrm>
        </p:grpSpPr>
        <p:sp>
          <p:nvSpPr>
            <p:cNvPr id="678" name="Google Shape;678;p64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lt1"/>
                </a:solidFill>
              </a:endParaRPr>
            </a:p>
          </p:txBody>
        </p:sp>
        <p:sp>
          <p:nvSpPr>
            <p:cNvPr id="679" name="Google Shape;679;p64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680" name="Google Shape;680;p64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  <p:sp>
          <p:nvSpPr>
            <p:cNvPr id="681" name="Google Shape;681;p64"/>
            <p:cNvSpPr/>
            <p:nvPr/>
          </p:nvSpPr>
          <p:spPr>
            <a:xfrm>
              <a:off x="3895243" y="3951080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</a:endParaRP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E5F3986C-D8EC-417B-B443-BEBF23A3B5B2}"/>
              </a:ext>
            </a:extLst>
          </p:cNvPr>
          <p:cNvSpPr/>
          <p:nvPr/>
        </p:nvSpPr>
        <p:spPr>
          <a:xfrm>
            <a:off x="3708875" y="4586343"/>
            <a:ext cx="5084747" cy="10239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E0E1D0D-E7DD-45F7-8C62-13E0CC1D7AAD}"/>
              </a:ext>
            </a:extLst>
          </p:cNvPr>
          <p:cNvSpPr/>
          <p:nvPr/>
        </p:nvSpPr>
        <p:spPr>
          <a:xfrm>
            <a:off x="1333850" y="2274838"/>
            <a:ext cx="957183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http://www.cartorioruibarbosa.com.br/portal/</a:t>
            </a:r>
          </a:p>
          <a:p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http://www.anoregmt.org.br/portal/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http://www.irib.org.br/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http://www.tjmt.jus.br/corregedoria/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0ED36C9-62E3-4C84-BFEB-318203D8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WEBS RECOMENDADOS</a:t>
            </a: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C680D-A16A-46D4-84EB-FFB5BB67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297" y="227479"/>
            <a:ext cx="9581626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APRESENTAÇÕES SINTER: 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IRIB E RFB - 25/05/16 - BE 4550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9E81A4-1582-4FB9-8BA4-8B62CEFBA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35" y="205212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altLang="es-AR" sz="2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http://irib.org.br/be/app/webroot/files/editor/files/Apresenta%C3%A7%C3%A3o-Receita-Federal-Luis-Orlando.pdf</a:t>
            </a:r>
            <a:endParaRPr lang="pt-BR" altLang="es-AR" sz="24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pt-BR" altLang="es-A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altLang="es-AR" sz="24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http://irib.org.br/be/app/webroot/files/editor/files/apresentacao-receita-federal.pdf</a:t>
            </a:r>
            <a:endParaRPr lang="pt-BR" altLang="es-AR" sz="24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endParaRPr lang="pt-BR" altLang="es-AR" sz="24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"/>
    </mc:Choice>
    <mc:Fallback xmlns="">
      <p:transition spd="slow" advClick="0" advTm="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CaixaDeTexto 8">
            <a:extLst>
              <a:ext uri="{FF2B5EF4-FFF2-40B4-BE49-F238E27FC236}">
                <a16:creationId xmlns:a16="http://schemas.microsoft.com/office/drawing/2014/main" id="{5549C778-C9EA-4A96-994D-91D76BBC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127000"/>
            <a:ext cx="885666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TERRITORIAL NO BRASIL</a:t>
            </a:r>
          </a:p>
        </p:txBody>
      </p:sp>
      <p:pic>
        <p:nvPicPr>
          <p:cNvPr id="32771" name="Picture 6">
            <a:extLst>
              <a:ext uri="{FF2B5EF4-FFF2-40B4-BE49-F238E27FC236}">
                <a16:creationId xmlns:a16="http://schemas.microsoft.com/office/drawing/2014/main" id="{888FA8CD-2898-48C3-BFD3-8F041361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03" y="712886"/>
            <a:ext cx="4620268" cy="543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id="{16F88C70-CDC6-49E6-AE53-F43362EE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69" y="712886"/>
            <a:ext cx="4829282" cy="543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Retângulo 4">
            <a:extLst>
              <a:ext uri="{FF2B5EF4-FFF2-40B4-BE49-F238E27FC236}">
                <a16:creationId xmlns:a16="http://schemas.microsoft.com/office/drawing/2014/main" id="{615B1F50-76A7-4435-8D6F-07A64438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749" y="6385597"/>
            <a:ext cx="102094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 b="1" dirty="0"/>
              <a:t>Disponível em: https://www.nexojornal.com.br/</a:t>
            </a:r>
            <a:r>
              <a:rPr lang="pt-BR" altLang="pt-BR" sz="1000" b="1" dirty="0" err="1"/>
              <a:t>grafico</a:t>
            </a:r>
            <a:r>
              <a:rPr lang="pt-BR" altLang="pt-BR" sz="1000" b="1" dirty="0"/>
              <a:t>/2017/04/07/P%C3%BAblicas-e-privadas-a-divis%C3%A3o-de-terras-no-territ%C3%B3rio-brasileiro, acesso em11/03/18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edondar Retângulo em um Canto Único 11">
            <a:extLst>
              <a:ext uri="{FF2B5EF4-FFF2-40B4-BE49-F238E27FC236}">
                <a16:creationId xmlns:a16="http://schemas.microsoft.com/office/drawing/2014/main" id="{1710F840-8AD2-4E9F-9DCB-629FBDC521C0}"/>
              </a:ext>
            </a:extLst>
          </p:cNvPr>
          <p:cNvSpPr/>
          <p:nvPr/>
        </p:nvSpPr>
        <p:spPr>
          <a:xfrm>
            <a:off x="1606551" y="1071564"/>
            <a:ext cx="2568575" cy="1190625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850</a:t>
            </a:r>
          </a:p>
          <a:p>
            <a:pPr algn="ctr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milhões de hectares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Arredondar Retângulo em um Canto Único 12">
            <a:extLst>
              <a:ext uri="{FF2B5EF4-FFF2-40B4-BE49-F238E27FC236}">
                <a16:creationId xmlns:a16="http://schemas.microsoft.com/office/drawing/2014/main" id="{21AA6C2D-7BE5-43A6-ACD3-32050FA41398}"/>
              </a:ext>
            </a:extLst>
          </p:cNvPr>
          <p:cNvSpPr/>
          <p:nvPr/>
        </p:nvSpPr>
        <p:spPr>
          <a:xfrm>
            <a:off x="6445250" y="1046164"/>
            <a:ext cx="2336800" cy="1241425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453</a:t>
            </a:r>
          </a:p>
          <a:p>
            <a:pPr algn="ctr">
              <a:defRPr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milhões de hectares.</a:t>
            </a:r>
          </a:p>
        </p:txBody>
      </p:sp>
      <p:sp>
        <p:nvSpPr>
          <p:cNvPr id="14" name="Arredondar Retângulo em um Canto Único 13">
            <a:extLst>
              <a:ext uri="{FF2B5EF4-FFF2-40B4-BE49-F238E27FC236}">
                <a16:creationId xmlns:a16="http://schemas.microsoft.com/office/drawing/2014/main" id="{AC81E59B-946C-4D99-946A-DD5C6D6082CA}"/>
              </a:ext>
            </a:extLst>
          </p:cNvPr>
          <p:cNvSpPr/>
          <p:nvPr/>
        </p:nvSpPr>
        <p:spPr>
          <a:xfrm>
            <a:off x="1647826" y="2924175"/>
            <a:ext cx="2568575" cy="1023938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</a:p>
          <a:p>
            <a:pPr algn="ctr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milhões de hectares.</a:t>
            </a:r>
          </a:p>
        </p:txBody>
      </p:sp>
      <p:sp>
        <p:nvSpPr>
          <p:cNvPr id="15" name="Arredondar Retângulo em um Canto Único 14">
            <a:extLst>
              <a:ext uri="{FF2B5EF4-FFF2-40B4-BE49-F238E27FC236}">
                <a16:creationId xmlns:a16="http://schemas.microsoft.com/office/drawing/2014/main" id="{C42287CF-C2DE-46C4-950C-EC4063AA7372}"/>
              </a:ext>
            </a:extLst>
          </p:cNvPr>
          <p:cNvSpPr/>
          <p:nvPr/>
        </p:nvSpPr>
        <p:spPr>
          <a:xfrm>
            <a:off x="6367464" y="2873375"/>
            <a:ext cx="2382837" cy="1074738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  <a:p>
            <a:pPr algn="ctr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milhões de hectares</a:t>
            </a:r>
            <a:r>
              <a:rPr lang="pt-BR" sz="1200" b="1" dirty="0"/>
              <a:t>.</a:t>
            </a:r>
          </a:p>
        </p:txBody>
      </p:sp>
      <p:sp>
        <p:nvSpPr>
          <p:cNvPr id="16" name="Arredondar Retângulo em um Canto Único 15">
            <a:extLst>
              <a:ext uri="{FF2B5EF4-FFF2-40B4-BE49-F238E27FC236}">
                <a16:creationId xmlns:a16="http://schemas.microsoft.com/office/drawing/2014/main" id="{9F64968E-D973-4C48-ABFC-B21510358202}"/>
              </a:ext>
            </a:extLst>
          </p:cNvPr>
          <p:cNvSpPr/>
          <p:nvPr/>
        </p:nvSpPr>
        <p:spPr>
          <a:xfrm>
            <a:off x="1631950" y="4806951"/>
            <a:ext cx="2584450" cy="1203325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milhões de hectares.</a:t>
            </a:r>
          </a:p>
        </p:txBody>
      </p:sp>
      <p:sp>
        <p:nvSpPr>
          <p:cNvPr id="17" name="Arredondar Retângulo em um Canto Único 16">
            <a:extLst>
              <a:ext uri="{FF2B5EF4-FFF2-40B4-BE49-F238E27FC236}">
                <a16:creationId xmlns:a16="http://schemas.microsoft.com/office/drawing/2014/main" id="{FE5B5C16-ADE6-4D7B-9413-5C23B4F34E06}"/>
              </a:ext>
            </a:extLst>
          </p:cNvPr>
          <p:cNvSpPr/>
          <p:nvPr/>
        </p:nvSpPr>
        <p:spPr>
          <a:xfrm>
            <a:off x="6407150" y="4806951"/>
            <a:ext cx="2343150" cy="1203325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  <a:p>
            <a:pPr algn="ctr"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milhões de hectares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B6E237DD-5FA4-47AE-8C63-D84124AF2EC9}"/>
              </a:ext>
            </a:extLst>
          </p:cNvPr>
          <p:cNvCxnSpPr/>
          <p:nvPr/>
        </p:nvCxnSpPr>
        <p:spPr>
          <a:xfrm>
            <a:off x="1598614" y="2420939"/>
            <a:ext cx="4224337" cy="1587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600A668-4523-4580-BFED-76BA363E5227}"/>
              </a:ext>
            </a:extLst>
          </p:cNvPr>
          <p:cNvCxnSpPr/>
          <p:nvPr/>
        </p:nvCxnSpPr>
        <p:spPr>
          <a:xfrm>
            <a:off x="4335463" y="1196976"/>
            <a:ext cx="0" cy="1116013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CaixaDeTexto 23">
            <a:extLst>
              <a:ext uri="{FF2B5EF4-FFF2-40B4-BE49-F238E27FC236}">
                <a16:creationId xmlns:a16="http://schemas.microsoft.com/office/drawing/2014/main" id="{8A1CBC1D-22ED-48A6-9E33-51D338F1F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1431926"/>
            <a:ext cx="187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Área total </a:t>
            </a:r>
            <a:r>
              <a:rPr lang="pt-BR" altLang="pt-BR" sz="2400" b="1" dirty="0" err="1">
                <a:solidFill>
                  <a:schemeClr val="tx2"/>
                </a:solidFill>
              </a:rPr>
              <a:t>del</a:t>
            </a:r>
            <a:r>
              <a:rPr lang="pt-BR" altLang="pt-BR" sz="2400" b="1" dirty="0">
                <a:solidFill>
                  <a:schemeClr val="tx2"/>
                </a:solidFill>
              </a:rPr>
              <a:t> Brasil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722DB631-2837-4396-8481-C6148BA0319E}"/>
              </a:ext>
            </a:extLst>
          </p:cNvPr>
          <p:cNvCxnSpPr/>
          <p:nvPr/>
        </p:nvCxnSpPr>
        <p:spPr>
          <a:xfrm>
            <a:off x="6445251" y="2422525"/>
            <a:ext cx="4003675" cy="0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66D6272-3042-4BFC-AE13-E14EB4B0AD0B}"/>
              </a:ext>
            </a:extLst>
          </p:cNvPr>
          <p:cNvCxnSpPr/>
          <p:nvPr/>
        </p:nvCxnSpPr>
        <p:spPr>
          <a:xfrm>
            <a:off x="8975725" y="1196976"/>
            <a:ext cx="0" cy="1116013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CaixaDeTexto 36">
            <a:extLst>
              <a:ext uri="{FF2B5EF4-FFF2-40B4-BE49-F238E27FC236}">
                <a16:creationId xmlns:a16="http://schemas.microsoft.com/office/drawing/2014/main" id="{2D849F5A-75DC-468D-954F-6117664A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301" y="1222375"/>
            <a:ext cx="1871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Áreas Privadas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53%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0D734144-9747-4197-8270-583763C1D6BB}"/>
              </a:ext>
            </a:extLst>
          </p:cNvPr>
          <p:cNvCxnSpPr/>
          <p:nvPr/>
        </p:nvCxnSpPr>
        <p:spPr>
          <a:xfrm>
            <a:off x="1631950" y="4076700"/>
            <a:ext cx="4224338" cy="1588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2E80C477-D5BC-4AFB-B575-950B3C766182}"/>
              </a:ext>
            </a:extLst>
          </p:cNvPr>
          <p:cNvCxnSpPr/>
          <p:nvPr/>
        </p:nvCxnSpPr>
        <p:spPr>
          <a:xfrm>
            <a:off x="1631950" y="6092825"/>
            <a:ext cx="4224338" cy="1588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EEE8F27C-AEF8-450C-9B57-A02C71BAF0CE}"/>
              </a:ext>
            </a:extLst>
          </p:cNvPr>
          <p:cNvCxnSpPr/>
          <p:nvPr/>
        </p:nvCxnSpPr>
        <p:spPr>
          <a:xfrm>
            <a:off x="6445251" y="4056063"/>
            <a:ext cx="4113213" cy="0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85341494-5A1F-49DE-A5BB-1BCBC8E2142C}"/>
              </a:ext>
            </a:extLst>
          </p:cNvPr>
          <p:cNvCxnSpPr/>
          <p:nvPr/>
        </p:nvCxnSpPr>
        <p:spPr>
          <a:xfrm>
            <a:off x="6407151" y="6094414"/>
            <a:ext cx="4113213" cy="1587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C67265DD-B32A-483A-B319-D457F07F46A4}"/>
              </a:ext>
            </a:extLst>
          </p:cNvPr>
          <p:cNvCxnSpPr/>
          <p:nvPr/>
        </p:nvCxnSpPr>
        <p:spPr>
          <a:xfrm>
            <a:off x="4335463" y="2833689"/>
            <a:ext cx="0" cy="1114425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80C5CE24-1BD3-4B03-BDF7-F613C2AB47B8}"/>
              </a:ext>
            </a:extLst>
          </p:cNvPr>
          <p:cNvCxnSpPr/>
          <p:nvPr/>
        </p:nvCxnSpPr>
        <p:spPr>
          <a:xfrm>
            <a:off x="8836025" y="2800351"/>
            <a:ext cx="0" cy="1165225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F29C8AA1-C1DA-47B6-8EF5-4DDED283C5FB}"/>
              </a:ext>
            </a:extLst>
          </p:cNvPr>
          <p:cNvCxnSpPr/>
          <p:nvPr/>
        </p:nvCxnSpPr>
        <p:spPr>
          <a:xfrm>
            <a:off x="4367213" y="4649789"/>
            <a:ext cx="17462" cy="1316037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B2CF5147-36A2-48D1-9435-ED67F47CA286}"/>
              </a:ext>
            </a:extLst>
          </p:cNvPr>
          <p:cNvCxnSpPr/>
          <p:nvPr/>
        </p:nvCxnSpPr>
        <p:spPr>
          <a:xfrm>
            <a:off x="8836025" y="4729163"/>
            <a:ext cx="0" cy="1358900"/>
          </a:xfrm>
          <a:prstGeom prst="line">
            <a:avLst/>
          </a:prstGeom>
          <a:ln w="285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6" name="CaixaDeTexto 50">
            <a:extLst>
              <a:ext uri="{FF2B5EF4-FFF2-40B4-BE49-F238E27FC236}">
                <a16:creationId xmlns:a16="http://schemas.microsoft.com/office/drawing/2014/main" id="{23E43C3C-B9A6-4CD5-9DFD-4454D53E3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2873375"/>
            <a:ext cx="187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tx2"/>
                </a:solidFill>
              </a:rPr>
              <a:t>Áreas Protegidas 27%</a:t>
            </a:r>
          </a:p>
        </p:txBody>
      </p:sp>
      <p:sp>
        <p:nvSpPr>
          <p:cNvPr id="31767" name="CaixaDeTexto 51">
            <a:extLst>
              <a:ext uri="{FF2B5EF4-FFF2-40B4-BE49-F238E27FC236}">
                <a16:creationId xmlns:a16="http://schemas.microsoft.com/office/drawing/2014/main" id="{CCD4AA28-DFC6-4576-9088-52FAFE121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338" y="2806701"/>
            <a:ext cx="1871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chemeClr val="tx2"/>
                </a:solidFill>
              </a:rPr>
              <a:t>Áreas Públicas sem destino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chemeClr val="tx2"/>
                </a:solidFill>
              </a:rPr>
              <a:t>10%</a:t>
            </a:r>
          </a:p>
        </p:txBody>
      </p:sp>
      <p:sp>
        <p:nvSpPr>
          <p:cNvPr id="31768" name="CaixaDeTexto 52">
            <a:extLst>
              <a:ext uri="{FF2B5EF4-FFF2-40B4-BE49-F238E27FC236}">
                <a16:creationId xmlns:a16="http://schemas.microsoft.com/office/drawing/2014/main" id="{CAB5827A-6679-443E-A830-16B935E31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4983163"/>
            <a:ext cx="2085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tx2"/>
                </a:solidFill>
              </a:rPr>
              <a:t>Áreas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tx2"/>
                </a:solidFill>
              </a:rPr>
              <a:t>Asentamentos5%</a:t>
            </a:r>
          </a:p>
        </p:txBody>
      </p:sp>
      <p:sp>
        <p:nvSpPr>
          <p:cNvPr id="31769" name="CaixaDeTexto 53">
            <a:extLst>
              <a:ext uri="{FF2B5EF4-FFF2-40B4-BE49-F238E27FC236}">
                <a16:creationId xmlns:a16="http://schemas.microsoft.com/office/drawing/2014/main" id="{344F398D-25ED-44F3-A077-5D8F55D2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8401" y="4764089"/>
            <a:ext cx="1871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tx2"/>
                </a:solidFill>
              </a:rPr>
              <a:t>Áreas destinadas 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 err="1">
                <a:solidFill>
                  <a:schemeClr val="tx2"/>
                </a:solidFill>
              </a:rPr>
              <a:t>otros</a:t>
            </a:r>
            <a:r>
              <a:rPr lang="pt-BR" altLang="pt-BR" sz="2000" b="1" dirty="0">
                <a:solidFill>
                  <a:schemeClr val="tx2"/>
                </a:solidFill>
              </a:rPr>
              <a:t> usos 5%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B1AD4EC-8394-4729-A624-7C4766824F56}"/>
              </a:ext>
            </a:extLst>
          </p:cNvPr>
          <p:cNvSpPr txBox="1"/>
          <p:nvPr/>
        </p:nvSpPr>
        <p:spPr>
          <a:xfrm>
            <a:off x="1946276" y="204145"/>
            <a:ext cx="867568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DISTRIBUIÇÃO DE TERRAS NO BRASIL</a:t>
            </a:r>
            <a:endParaRPr lang="pt-BR" sz="2400" b="1" dirty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71" name="CaixaDeTexto 3">
            <a:extLst>
              <a:ext uri="{FF2B5EF4-FFF2-40B4-BE49-F238E27FC236}">
                <a16:creationId xmlns:a16="http://schemas.microsoft.com/office/drawing/2014/main" id="{1393A9EC-1419-417E-B558-8F4EAF0E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76" y="6570505"/>
            <a:ext cx="49243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 dirty="0" err="1">
                <a:solidFill>
                  <a:srgbClr val="000000"/>
                </a:solidFill>
              </a:rPr>
              <a:t>Dísponivel</a:t>
            </a:r>
            <a:r>
              <a:rPr lang="pt-BR" altLang="pt-BR" sz="1000" dirty="0">
                <a:solidFill>
                  <a:srgbClr val="000000"/>
                </a:solidFill>
              </a:rPr>
              <a:t> em: </a:t>
            </a:r>
            <a:r>
              <a:rPr lang="pt-BR" altLang="pt-BR" sz="1000" dirty="0" err="1">
                <a:solidFill>
                  <a:srgbClr val="000000"/>
                </a:solidFill>
              </a:rPr>
              <a:t>agropecuario</a:t>
            </a:r>
            <a:r>
              <a:rPr lang="pt-BR" altLang="pt-BR" sz="1000" dirty="0">
                <a:solidFill>
                  <a:srgbClr val="000000"/>
                </a:solidFill>
              </a:rPr>
              <a:t> </a:t>
            </a:r>
            <a:r>
              <a:rPr lang="pt-BR" altLang="pt-BR" sz="1000" dirty="0" err="1">
                <a:solidFill>
                  <a:srgbClr val="000000"/>
                </a:solidFill>
              </a:rPr>
              <a:t>brasileña</a:t>
            </a:r>
            <a:r>
              <a:rPr lang="pt-BR" altLang="pt-BR" sz="1000" dirty="0">
                <a:solidFill>
                  <a:srgbClr val="000000"/>
                </a:solidFill>
              </a:rPr>
              <a:t> http://www.imaflora.org/atlasagropecuario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Espaço Reservado para Conteúdo 3">
            <a:extLst>
              <a:ext uri="{FF2B5EF4-FFF2-40B4-BE49-F238E27FC236}">
                <a16:creationId xmlns:a16="http://schemas.microsoft.com/office/drawing/2014/main" id="{47E4BD11-460A-423C-B34E-B325F0A3FC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117" y="1082676"/>
            <a:ext cx="5052795" cy="5325634"/>
          </a:xfrm>
          <a:ln w="57150">
            <a:solidFill>
              <a:srgbClr val="3D332B"/>
            </a:solidFill>
            <a:miter lim="800000"/>
            <a:headEnd/>
            <a:tailEnd/>
          </a:ln>
        </p:spPr>
      </p:pic>
      <p:pic>
        <p:nvPicPr>
          <p:cNvPr id="24579" name="Imagem 4">
            <a:extLst>
              <a:ext uri="{FF2B5EF4-FFF2-40B4-BE49-F238E27FC236}">
                <a16:creationId xmlns:a16="http://schemas.microsoft.com/office/drawing/2014/main" id="{A47C781B-FA19-4197-BA6E-9BED5CE5D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93" y="1082676"/>
            <a:ext cx="4942062" cy="5219846"/>
          </a:xfrm>
          <a:prstGeom prst="rect">
            <a:avLst/>
          </a:prstGeom>
          <a:noFill/>
          <a:ln w="57150">
            <a:solidFill>
              <a:srgbClr val="382F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CaixaDeTexto 5">
            <a:extLst>
              <a:ext uri="{FF2B5EF4-FFF2-40B4-BE49-F238E27FC236}">
                <a16:creationId xmlns:a16="http://schemas.microsoft.com/office/drawing/2014/main" id="{CF0E7917-DE5D-47D4-B9DE-A45CBAA8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859" y="303296"/>
            <a:ext cx="5171069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ngsuh" panose="02030600000101010101" pitchFamily="18" charset="-127"/>
                <a:cs typeface="Arial" panose="020B0604020202020204" pitchFamily="34" charset="0"/>
              </a:rPr>
              <a:t>2 CPIS : 1979 E  2002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03C0A-B0FA-473C-8672-9F4A632D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RECOMENDAÇÕES  DAS CPIS</a:t>
            </a:r>
          </a:p>
        </p:txBody>
      </p:sp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989C0736-F6CB-4B28-B948-E102BF3AD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Cadastro Rural Único - PL 3.242 / 2000, transformado na Lei N° 10.267/01;</a:t>
            </a:r>
          </a:p>
          <a:p>
            <a:pPr>
              <a:lnSpc>
                <a:spcPct val="15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Limite para o tamanho da propriedade rural;</a:t>
            </a:r>
          </a:p>
          <a:p>
            <a:pPr>
              <a:lnSpc>
                <a:spcPct val="15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Criação da Agência Nacional de Gestão Territorial; </a:t>
            </a:r>
          </a:p>
          <a:p>
            <a:pPr>
              <a:lnSpc>
                <a:spcPct val="15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Concessão de direito real de uso - 201/67 DL - área superior a 2.500 ha; </a:t>
            </a:r>
          </a:p>
          <a:p>
            <a:pPr>
              <a:lnSpc>
                <a:spcPct val="15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Lei flexível posse legitimando;</a:t>
            </a:r>
          </a:p>
          <a:p>
            <a:pPr>
              <a:lnSpc>
                <a:spcPct val="15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Modelo operacional de legitimação responsável de terra devoluta;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4F6F4-D6CF-4ECC-8FA0-815F0297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55563"/>
            <a:ext cx="10515600" cy="13255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SEPARAR AS TERRAS DEVOLUTAS E AS PÚBLICAS DAS TERRAS PRIVADAS</a:t>
            </a:r>
          </a:p>
        </p:txBody>
      </p:sp>
      <p:sp>
        <p:nvSpPr>
          <p:cNvPr id="59395" name="Espaço Reservado para Conteúdo 2">
            <a:extLst>
              <a:ext uri="{FF2B5EF4-FFF2-40B4-BE49-F238E27FC236}">
                <a16:creationId xmlns:a16="http://schemas.microsoft.com/office/drawing/2014/main" id="{9771AED2-2FC5-4445-B27A-3F15337B3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700213"/>
            <a:ext cx="11298441" cy="51022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Ação de discriminação de terras devolutas, prevista na lei nº 6.383/76, objetiva realizar sua arrecadação - Lei 601/1850 ;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 acordo com o disposto no artigo 5º do Decreto - Lei 9.760/46, terras públicas, diferenciam-se das terras pertencentes ao patrimônio, pois mesmo que as duas sejam consideradas bens públicos, é de se ressaltar que  DEVOLUTAS são aquelas que não se acham aplicadas a algum uso público federal, estadual, ou municipal, ou que não tenham legitimamente sido incorporadas ao domínio privado; ao passo que as terras públicas pertencentes ao patrimônio fundiário público são aquelas que estão inscritas  no Serviço de Patrimônio da União (SPU), mesmo que pendentes de registro imobiliário.</a:t>
            </a:r>
            <a:endParaRPr lang="pt-BR" alt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E3253C08-2858-4378-BCF7-F00E6FB7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02" y="318783"/>
            <a:ext cx="8748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2400" b="1" dirty="0"/>
              <a:t>POR QUE É QUASE IMPOSSÍVEL REGULARIZAR AS TERRAS PÚBLIVAS DO BRASIL?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4F2B7CC-5869-4D02-9FC9-39FCD1FC543D}"/>
              </a:ext>
            </a:extLst>
          </p:cNvPr>
          <p:cNvSpPr/>
          <p:nvPr/>
        </p:nvSpPr>
        <p:spPr>
          <a:xfrm>
            <a:off x="1208015" y="1813173"/>
            <a:ext cx="10058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Abundância de legislação e de órgãos fiscalizadores;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Descaso do Poder público para com as suas terras, incluindo áreas indígenas, já demarcadas; preservação ambiental sempre invadidas);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Imagine-se com as devolutas por ele desconhecidas?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541C172-E338-4BDF-9800-24AD2B7F4E90}"/>
              </a:ext>
            </a:extLst>
          </p:cNvPr>
          <p:cNvSpPr/>
          <p:nvPr/>
        </p:nvSpPr>
        <p:spPr>
          <a:xfrm>
            <a:off x="4295164" y="6539217"/>
            <a:ext cx="38841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Fonte CPI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- Ocupação de Terras Públicas na Amazônia- p. 549;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2876</Words>
  <Application>Microsoft Office PowerPoint</Application>
  <PresentationFormat>Widescreen</PresentationFormat>
  <Paragraphs>203</Paragraphs>
  <Slides>36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Calibri Light (Títulos)</vt:lpstr>
      <vt:lpstr>Didact Gothic</vt:lpstr>
      <vt:lpstr>Times New Roman</vt:lpstr>
      <vt:lpstr>Trebuchet MS</vt:lpstr>
      <vt:lpstr>Wingdings</vt:lpstr>
      <vt:lpstr>Wingdings 3</vt:lpstr>
      <vt:lpstr>Tema do Office</vt:lpstr>
      <vt:lpstr>Apresentação do PowerPoint</vt:lpstr>
      <vt:lpstr>Apresentação do PowerPoint</vt:lpstr>
      <vt:lpstr>UM SEXTO DAS TERRAS BRASILEIRAS É DE PROPRIEDADE DESCONHECIDA</vt:lpstr>
      <vt:lpstr>Apresentação do PowerPoint</vt:lpstr>
      <vt:lpstr>Apresentação do PowerPoint</vt:lpstr>
      <vt:lpstr>Apresentação do PowerPoint</vt:lpstr>
      <vt:lpstr>RECOMENDAÇÕES  DAS CPIS</vt:lpstr>
      <vt:lpstr>SEPARAR AS TERRAS DEVOLUTAS E AS PÚBLICAS DAS TERRAS PRIVADAS</vt:lpstr>
      <vt:lpstr>Apresentação do PowerPoint</vt:lpstr>
      <vt:lpstr>AUDITORIA OPERACIONAL / GOVERNANÇA DE SOLOS EM ÁREAS NÃO URBANAS / TRIBUNAL DE CONTAS DA UNIÃO TC 011.713/2015-1 </vt:lpstr>
      <vt:lpstr>Apresentação do PowerPoint</vt:lpstr>
      <vt:lpstr>Apresentação do PowerPoint</vt:lpstr>
      <vt:lpstr>Apresentação do PowerPoint</vt:lpstr>
      <vt:lpstr>OBJETIVO </vt:lpstr>
      <vt:lpstr>Apresentação do PowerPoint</vt:lpstr>
      <vt:lpstr>Apresentação do PowerPoint</vt:lpstr>
      <vt:lpstr>Apresentação do PowerPoint</vt:lpstr>
      <vt:lpstr>SINTER - SISTEMA INTEGRADO DE TERRAS </vt:lpstr>
      <vt:lpstr>Apresentação do PowerPoint</vt:lpstr>
      <vt:lpstr> REGISTRO E CADASTRO NO BRASIL</vt:lpstr>
      <vt:lpstr>Apresentação do PowerPoint</vt:lpstr>
      <vt:lpstr>  ACÕES – IRIB/RFB/ANOREG-MT</vt:lpstr>
      <vt:lpstr>CONCLUSÕES DO XX  CONGRESO INTERNACIONAL DE DIREITO REGISTRAL- DUBAI/FEVEREIRO/2016</vt:lpstr>
      <vt:lpstr>SEGURANÇA JURÍDICA- CADASTRO</vt:lpstr>
      <vt:lpstr>CADASTRO- REGISTRO</vt:lpstr>
      <vt:lpstr>MEMBROS DO LIODS/CNJ- LABORATÓRIO DE INOVAÇÃO, INTELIGÊNCIA E ODS (LIODS/CNJ)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  <vt:lpstr>WEBS RECOMENDADOS</vt:lpstr>
      <vt:lpstr>APRESENTAÇÕES SINTER:  IRIB E RFB - 25/05/16 - BE 4550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SIMPÓSIO INTERNACIONAL DE SUSTENTABILIDADE SÓCIO-AMBIENTAL: ASPECTOS FUNDAMENTAIS PARA O REGISTRO DAS TERRAS PÚBLICAS NO BRASIL  Brasília – DF -  27/08/2021</dc:title>
  <dc:creator>Jose de Arimateia Barbosa</dc:creator>
  <cp:lastModifiedBy>Jose de Arimateia Barbosa</cp:lastModifiedBy>
  <cp:revision>3</cp:revision>
  <dcterms:created xsi:type="dcterms:W3CDTF">2021-08-26T11:16:30Z</dcterms:created>
  <dcterms:modified xsi:type="dcterms:W3CDTF">2021-08-27T01:59:39Z</dcterms:modified>
</cp:coreProperties>
</file>