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3"/>
  </p:notesMasterIdLst>
  <p:sldIdLst>
    <p:sldId id="313" r:id="rId2"/>
    <p:sldId id="257" r:id="rId3"/>
    <p:sldId id="314" r:id="rId4"/>
    <p:sldId id="315" r:id="rId5"/>
    <p:sldId id="316" r:id="rId6"/>
    <p:sldId id="317" r:id="rId7"/>
    <p:sldId id="318" r:id="rId8"/>
    <p:sldId id="319" r:id="rId9"/>
    <p:sldId id="320" r:id="rId10"/>
    <p:sldId id="321" r:id="rId11"/>
    <p:sldId id="322" r:id="rId12"/>
    <p:sldId id="323" r:id="rId13"/>
    <p:sldId id="324" r:id="rId14"/>
    <p:sldId id="325" r:id="rId15"/>
    <p:sldId id="327" r:id="rId16"/>
    <p:sldId id="330" r:id="rId17"/>
    <p:sldId id="331" r:id="rId18"/>
    <p:sldId id="332" r:id="rId19"/>
    <p:sldId id="333" r:id="rId20"/>
    <p:sldId id="334" r:id="rId21"/>
    <p:sldId id="336" r:id="rId22"/>
    <p:sldId id="337" r:id="rId23"/>
    <p:sldId id="338" r:id="rId24"/>
    <p:sldId id="339" r:id="rId25"/>
    <p:sldId id="340" r:id="rId26"/>
    <p:sldId id="495" r:id="rId27"/>
    <p:sldId id="494" r:id="rId28"/>
    <p:sldId id="493" r:id="rId29"/>
    <p:sldId id="341" r:id="rId30"/>
    <p:sldId id="277" r:id="rId31"/>
    <p:sldId id="284" r:id="rId32"/>
  </p:sldIdLst>
  <p:sldSz cx="9144000" cy="5143500" type="screen16x9"/>
  <p:notesSz cx="6858000" cy="9144000"/>
  <p:embeddedFontLst>
    <p:embeddedFont>
      <p:font typeface="Abadi" panose="020B0604020104020204" pitchFamily="34" charset="0"/>
      <p:regular r:id="rId34"/>
    </p:embeddedFont>
    <p:embeddedFont>
      <p:font typeface="Arial Black" panose="020B0A04020102020204" pitchFamily="34" charset="0"/>
      <p:bold r:id="rId35"/>
    </p:embeddedFont>
    <p:embeddedFont>
      <p:font typeface="Calibri" panose="020F0502020204030204" pitchFamily="34" charset="0"/>
      <p:regular r:id="rId36"/>
      <p:bold r:id="rId37"/>
      <p:italic r:id="rId38"/>
      <p:boldItalic r:id="rId39"/>
    </p:embeddedFont>
    <p:embeddedFont>
      <p:font typeface="Didact Gothic" panose="020B0604020202020204" charset="0"/>
      <p:regular r:id="rId40"/>
    </p:embeddedFont>
    <p:embeddedFont>
      <p:font typeface="Julius Sans One" panose="020B0604020202020204" charset="0"/>
      <p:regular r:id="rId41"/>
    </p:embeddedFont>
    <p:embeddedFont>
      <p:font typeface="Questrial"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464">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0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D461F3-C2A7-4694-9AB0-0E6B0CF91788}">
  <a:tblStyle styleId="{DBD461F3-C2A7-4694-9AB0-0E6B0CF917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0" autoAdjust="0"/>
    <p:restoredTop sz="94660"/>
  </p:normalViewPr>
  <p:slideViewPr>
    <p:cSldViewPr snapToGrid="0">
      <p:cViewPr varScale="1">
        <p:scale>
          <a:sx n="139" d="100"/>
          <a:sy n="139" d="100"/>
        </p:scale>
        <p:origin x="798" y="102"/>
      </p:cViewPr>
      <p:guideLst>
        <p:guide pos="4464"/>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253145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507279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8967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8219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526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213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0896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2567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6133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6893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4366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52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0301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2879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5235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0589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6181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3987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395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Espaço Reservado para Imagem de Slide 1">
            <a:extLst>
              <a:ext uri="{FF2B5EF4-FFF2-40B4-BE49-F238E27FC236}">
                <a16:creationId xmlns:a16="http://schemas.microsoft.com/office/drawing/2014/main" id="{D7C6C76F-D4F5-4C2A-B9AE-1F229CA3130C}"/>
              </a:ext>
            </a:extLst>
          </p:cNvPr>
          <p:cNvSpPr>
            <a:spLocks noGrp="1" noRot="1" noChangeAspect="1" noChangeArrowheads="1" noTextEdit="1"/>
          </p:cNvSpPr>
          <p:nvPr>
            <p:ph type="sldImg"/>
          </p:nvPr>
        </p:nvSpPr>
        <p:spPr>
          <a:xfrm>
            <a:off x="381000" y="685800"/>
            <a:ext cx="6096000" cy="3429000"/>
          </a:xfrm>
          <a:ln/>
        </p:spPr>
      </p:sp>
      <p:sp>
        <p:nvSpPr>
          <p:cNvPr id="173059" name="Espaço Reservado para Anotações 2">
            <a:extLst>
              <a:ext uri="{FF2B5EF4-FFF2-40B4-BE49-F238E27FC236}">
                <a16:creationId xmlns:a16="http://schemas.microsoft.com/office/drawing/2014/main" id="{B8CDE4C1-3FE2-438E-9247-1387000B16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endParaRPr>
          </a:p>
        </p:txBody>
      </p:sp>
      <p:sp>
        <p:nvSpPr>
          <p:cNvPr id="173060" name="Espaço Reservado para Número de Slide 3">
            <a:extLst>
              <a:ext uri="{FF2B5EF4-FFF2-40B4-BE49-F238E27FC236}">
                <a16:creationId xmlns:a16="http://schemas.microsoft.com/office/drawing/2014/main" id="{17B59293-4BFA-4B93-ACF6-EEF39B7E6A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E9FD96-0C8E-46AE-A3FF-D1DF0AAE3EE3}" type="slidenum">
              <a:rPr lang="pt-BR" altLang="es-AR"/>
              <a:pPr/>
              <a:t>28</a:t>
            </a:fld>
            <a:endParaRPr lang="pt-BR" altLang="es-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a1249ffcf0_1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a1249ffcf0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607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a1249ffcf0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a1249ffcf0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43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272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5021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1865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6195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483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37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4597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5"/>
        </a:solidFill>
        <a:effectLst/>
      </p:bgPr>
    </p:bg>
    <p:spTree>
      <p:nvGrpSpPr>
        <p:cNvPr id="1" name="Shape 8"/>
        <p:cNvGrpSpPr/>
        <p:nvPr/>
      </p:nvGrpSpPr>
      <p:grpSpPr>
        <a:xfrm>
          <a:off x="0" y="0"/>
          <a:ext cx="0" cy="0"/>
          <a:chOff x="0" y="0"/>
          <a:chExt cx="0" cy="0"/>
        </a:xfrm>
      </p:grpSpPr>
      <p:sp>
        <p:nvSpPr>
          <p:cNvPr id="9" name="Google Shape;9;p2"/>
          <p:cNvSpPr/>
          <p:nvPr/>
        </p:nvSpPr>
        <p:spPr>
          <a:xfrm>
            <a:off x="-3537625" y="711975"/>
            <a:ext cx="7035600" cy="3277200"/>
          </a:xfrm>
          <a:prstGeom prst="triangle">
            <a:avLst>
              <a:gd name="adj"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1255025"/>
            <a:ext cx="4322700" cy="3891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034200" y="0"/>
            <a:ext cx="10867800" cy="5143500"/>
          </a:xfrm>
          <a:prstGeom prst="triangle">
            <a:avLst>
              <a:gd name="adj" fmla="val 4985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805750" y="2198675"/>
            <a:ext cx="4322700" cy="1508400"/>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Clr>
                <a:schemeClr val="lt1"/>
              </a:buClr>
              <a:buSzPts val="4700"/>
              <a:buFont typeface="Julius Sans One"/>
              <a:buNone/>
              <a:defRPr sz="4000" b="1">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299250" y="4154375"/>
            <a:ext cx="3829200" cy="248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Font typeface="Questrial"/>
              <a:buNone/>
              <a:defRPr sz="1400">
                <a:solidFill>
                  <a:schemeClr val="lt1"/>
                </a:solidFill>
                <a:latin typeface="Didact Gothic"/>
                <a:ea typeface="Didact Gothic"/>
                <a:cs typeface="Didact Gothic"/>
                <a:sym typeface="Didact Gothic"/>
              </a:defRPr>
            </a:lvl1pPr>
            <a:lvl2pPr lvl="1"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713225" y="1424150"/>
            <a:ext cx="6075000" cy="3259800"/>
          </a:xfrm>
          <a:prstGeom prst="rect">
            <a:avLst/>
          </a:prstGeom>
        </p:spPr>
        <p:txBody>
          <a:bodyPr spcFirstLastPara="1" wrap="square" lIns="91425" tIns="91425" rIns="91425" bIns="91425" anchor="t" anchorCtr="0">
            <a:noAutofit/>
          </a:bodyPr>
          <a:lstStyle>
            <a:lvl1pPr marL="457200" marR="50800" lvl="0"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2" name="Google Shape;22;p4"/>
          <p:cNvSpPr txBox="1">
            <a:spLocks noGrp="1"/>
          </p:cNvSpPr>
          <p:nvPr>
            <p:ph type="title"/>
          </p:nvPr>
        </p:nvSpPr>
        <p:spPr>
          <a:xfrm>
            <a:off x="713225" y="530584"/>
            <a:ext cx="5768100" cy="52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3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23" name="Google Shape;23;p4"/>
          <p:cNvSpPr/>
          <p:nvPr/>
        </p:nvSpPr>
        <p:spPr>
          <a:xfrm flipH="1">
            <a:off x="5808550" y="1533900"/>
            <a:ext cx="4800600" cy="4800600"/>
          </a:xfrm>
          <a:prstGeom prst="rtTriangl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5"/>
        </a:solidFill>
        <a:effectLst/>
      </p:bgPr>
    </p:bg>
    <p:spTree>
      <p:nvGrpSpPr>
        <p:cNvPr id="1" name="Shape 47"/>
        <p:cNvGrpSpPr/>
        <p:nvPr/>
      </p:nvGrpSpPr>
      <p:grpSpPr>
        <a:xfrm>
          <a:off x="0" y="0"/>
          <a:ext cx="0" cy="0"/>
          <a:chOff x="0" y="0"/>
          <a:chExt cx="0" cy="0"/>
        </a:xfrm>
      </p:grpSpPr>
      <p:sp>
        <p:nvSpPr>
          <p:cNvPr id="48" name="Google Shape;48;p10"/>
          <p:cNvSpPr/>
          <p:nvPr/>
        </p:nvSpPr>
        <p:spPr>
          <a:xfrm>
            <a:off x="-50" y="5600"/>
            <a:ext cx="9144000" cy="5143500"/>
          </a:xfrm>
          <a:prstGeom prst="rect">
            <a:avLst/>
          </a:prstGeom>
          <a:solidFill>
            <a:schemeClr val="lt1">
              <a:alpha val="23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0"/>
          <p:cNvSpPr/>
          <p:nvPr/>
        </p:nvSpPr>
        <p:spPr>
          <a:xfrm>
            <a:off x="4312400" y="3669275"/>
            <a:ext cx="4886400" cy="105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0"/>
          <p:cNvSpPr txBox="1">
            <a:spLocks noGrp="1"/>
          </p:cNvSpPr>
          <p:nvPr>
            <p:ph type="title"/>
          </p:nvPr>
        </p:nvSpPr>
        <p:spPr>
          <a:xfrm>
            <a:off x="4572000" y="3729575"/>
            <a:ext cx="3858900" cy="778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2700"/>
              <a:buNone/>
              <a:defRPr sz="2500" b="1">
                <a:solidFill>
                  <a:schemeClr val="lt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51" name="Google Shape;51;p10"/>
          <p:cNvSpPr/>
          <p:nvPr/>
        </p:nvSpPr>
        <p:spPr>
          <a:xfrm rot="5400000">
            <a:off x="-341212" y="-788137"/>
            <a:ext cx="3405900" cy="3302400"/>
          </a:xfrm>
          <a:prstGeom prst="rtTriangl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2" name="Google Shape;52;p10"/>
          <p:cNvSpPr/>
          <p:nvPr/>
        </p:nvSpPr>
        <p:spPr>
          <a:xfrm rot="5400000">
            <a:off x="-436462" y="-1007212"/>
            <a:ext cx="3405900" cy="3302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24">
    <p:bg>
      <p:bgPr>
        <a:solidFill>
          <a:schemeClr val="accent5"/>
        </a:solidFill>
        <a:effectLst/>
      </p:bgPr>
    </p:bg>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4260300" y="530725"/>
            <a:ext cx="5195400" cy="52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3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168" name="Google Shape;168;p25"/>
          <p:cNvSpPr/>
          <p:nvPr/>
        </p:nvSpPr>
        <p:spPr>
          <a:xfrm rot="10800000">
            <a:off x="6907925" y="-808550"/>
            <a:ext cx="3405900" cy="3302400"/>
          </a:xfrm>
          <a:prstGeom prst="rtTriangl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9" name="Google Shape;169;p25"/>
          <p:cNvSpPr/>
          <p:nvPr/>
        </p:nvSpPr>
        <p:spPr>
          <a:xfrm rot="10800000">
            <a:off x="6967925" y="-903800"/>
            <a:ext cx="3405900" cy="3302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cSld name="CUSTOM_18">
    <p:bg>
      <p:bgPr>
        <a:solidFill>
          <a:schemeClr val="dk1"/>
        </a:solidFill>
        <a:effectLst/>
      </p:bgPr>
    </p:bg>
    <p:spTree>
      <p:nvGrpSpPr>
        <p:cNvPr id="1" name="Shape 207"/>
        <p:cNvGrpSpPr/>
        <p:nvPr/>
      </p:nvGrpSpPr>
      <p:grpSpPr>
        <a:xfrm>
          <a:off x="0" y="0"/>
          <a:ext cx="0" cy="0"/>
          <a:chOff x="0" y="0"/>
          <a:chExt cx="0" cy="0"/>
        </a:xfrm>
      </p:grpSpPr>
      <p:sp>
        <p:nvSpPr>
          <p:cNvPr id="208" name="Google Shape;208;p31"/>
          <p:cNvSpPr/>
          <p:nvPr/>
        </p:nvSpPr>
        <p:spPr>
          <a:xfrm>
            <a:off x="4165600" y="2820426"/>
            <a:ext cx="8077200" cy="3875700"/>
          </a:xfrm>
          <a:prstGeom prst="triangle">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idact Gothic"/>
              <a:ea typeface="Didact Gothic"/>
              <a:cs typeface="Didact Gothic"/>
              <a:sym typeface="Didact Gothic"/>
            </a:endParaRPr>
          </a:p>
        </p:txBody>
      </p:sp>
      <p:sp>
        <p:nvSpPr>
          <p:cNvPr id="209" name="Google Shape;209;p31"/>
          <p:cNvSpPr/>
          <p:nvPr/>
        </p:nvSpPr>
        <p:spPr>
          <a:xfrm rot="10800000">
            <a:off x="-1006525" y="-294700"/>
            <a:ext cx="4029300" cy="19335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1"/>
          <p:cNvSpPr txBox="1">
            <a:spLocks noGrp="1"/>
          </p:cNvSpPr>
          <p:nvPr>
            <p:ph type="title"/>
          </p:nvPr>
        </p:nvSpPr>
        <p:spPr>
          <a:xfrm>
            <a:off x="713250" y="672738"/>
            <a:ext cx="7717500" cy="1296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8000" b="1">
                <a:solidFill>
                  <a:schemeClr val="accent5"/>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
        <p:nvSpPr>
          <p:cNvPr id="211" name="Google Shape;211;p31"/>
          <p:cNvSpPr txBox="1">
            <a:spLocks noGrp="1"/>
          </p:cNvSpPr>
          <p:nvPr>
            <p:ph type="body" idx="1"/>
          </p:nvPr>
        </p:nvSpPr>
        <p:spPr>
          <a:xfrm>
            <a:off x="3068250" y="2129523"/>
            <a:ext cx="3007500" cy="6909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914400" lvl="1"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rtl="0">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
        <p:nvSpPr>
          <p:cNvPr id="212" name="Google Shape;212;p31"/>
          <p:cNvSpPr txBox="1"/>
          <p:nvPr/>
        </p:nvSpPr>
        <p:spPr>
          <a:xfrm>
            <a:off x="2483550" y="3392650"/>
            <a:ext cx="4176900" cy="69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100">
                <a:solidFill>
                  <a:schemeClr val="lt1"/>
                </a:solidFill>
                <a:latin typeface="Didact Gothic"/>
                <a:ea typeface="Didact Gothic"/>
                <a:cs typeface="Didact Gothic"/>
                <a:sym typeface="Didact Gothic"/>
              </a:rPr>
              <a:t>CREDITS: This presentation template was created by </a:t>
            </a:r>
            <a:r>
              <a:rPr lang="en" sz="1100" b="1">
                <a:solidFill>
                  <a:schemeClr val="lt1"/>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100">
                <a:solidFill>
                  <a:schemeClr val="lt1"/>
                </a:solidFill>
                <a:latin typeface="Didact Gothic"/>
                <a:ea typeface="Didact Gothic"/>
                <a:cs typeface="Didact Gothic"/>
                <a:sym typeface="Didact Gothic"/>
              </a:rPr>
              <a:t>, including icons by </a:t>
            </a:r>
            <a:r>
              <a:rPr lang="en" sz="1100" b="1">
                <a:solidFill>
                  <a:schemeClr val="lt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100">
                <a:solidFill>
                  <a:schemeClr val="lt1"/>
                </a:solidFill>
                <a:latin typeface="Didact Gothic"/>
                <a:ea typeface="Didact Gothic"/>
                <a:cs typeface="Didact Gothic"/>
                <a:sym typeface="Didact Gothic"/>
              </a:rPr>
              <a:t>, infographics &amp; images by </a:t>
            </a:r>
            <a:r>
              <a:rPr lang="en" sz="1100" b="1">
                <a:solidFill>
                  <a:schemeClr val="lt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r>
              <a:rPr lang="en" sz="1100">
                <a:solidFill>
                  <a:schemeClr val="lt1"/>
                </a:solidFill>
                <a:latin typeface="Didact Gothic"/>
                <a:ea typeface="Didact Gothic"/>
                <a:cs typeface="Didact Gothic"/>
                <a:sym typeface="Didact Gothic"/>
              </a:rPr>
              <a:t> </a:t>
            </a:r>
            <a:endParaRPr sz="1100">
              <a:solidFill>
                <a:schemeClr val="lt1"/>
              </a:solidFill>
              <a:latin typeface="Didact Gothic"/>
              <a:ea typeface="Didact Gothic"/>
              <a:cs typeface="Didact Gothic"/>
              <a:sym typeface="Didact Gothic"/>
            </a:endParaRPr>
          </a:p>
        </p:txBody>
      </p:sp>
      <p:sp>
        <p:nvSpPr>
          <p:cNvPr id="213" name="Google Shape;213;p31"/>
          <p:cNvSpPr txBox="1">
            <a:spLocks noGrp="1"/>
          </p:cNvSpPr>
          <p:nvPr>
            <p:ph type="subTitle" idx="2"/>
          </p:nvPr>
        </p:nvSpPr>
        <p:spPr>
          <a:xfrm>
            <a:off x="3069175" y="1843125"/>
            <a:ext cx="3007500" cy="42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11">
            <a:extLst>
              <a:ext uri="{FF2B5EF4-FFF2-40B4-BE49-F238E27FC236}">
                <a16:creationId xmlns:a16="http://schemas.microsoft.com/office/drawing/2014/main" id="{B6EE8D13-1781-45BE-A6DD-755EC953C5D7}"/>
              </a:ext>
            </a:extLst>
          </p:cNvPr>
          <p:cNvSpPr>
            <a:spLocks noGrp="1" noChangeArrowheads="1"/>
          </p:cNvSpPr>
          <p:nvPr>
            <p:ph type="dt" sz="half" idx="10"/>
          </p:nvPr>
        </p:nvSpPr>
        <p:spPr/>
        <p:txBody>
          <a:bodyPr/>
          <a:lstStyle>
            <a:lvl1pPr>
              <a:defRPr/>
            </a:lvl1pPr>
          </a:lstStyle>
          <a:p>
            <a:pPr>
              <a:defRPr/>
            </a:pPr>
            <a:endParaRPr lang="pt-BR"/>
          </a:p>
        </p:txBody>
      </p:sp>
      <p:sp>
        <p:nvSpPr>
          <p:cNvPr id="5" name="Rectangle 12">
            <a:extLst>
              <a:ext uri="{FF2B5EF4-FFF2-40B4-BE49-F238E27FC236}">
                <a16:creationId xmlns:a16="http://schemas.microsoft.com/office/drawing/2014/main" id="{C815DC42-6507-4A08-AB51-99306669FD01}"/>
              </a:ext>
            </a:extLst>
          </p:cNvPr>
          <p:cNvSpPr>
            <a:spLocks noGrp="1" noChangeArrowheads="1"/>
          </p:cNvSpPr>
          <p:nvPr>
            <p:ph type="ftr" sz="quarter" idx="11"/>
          </p:nvPr>
        </p:nvSpPr>
        <p:spPr/>
        <p:txBody>
          <a:bodyPr/>
          <a:lstStyle>
            <a:lvl1pPr>
              <a:defRPr/>
            </a:lvl1pPr>
          </a:lstStyle>
          <a:p>
            <a:pPr>
              <a:defRPr/>
            </a:pPr>
            <a:endParaRPr lang="pt-BR"/>
          </a:p>
        </p:txBody>
      </p:sp>
      <p:sp>
        <p:nvSpPr>
          <p:cNvPr id="6" name="Rectangle 13">
            <a:extLst>
              <a:ext uri="{FF2B5EF4-FFF2-40B4-BE49-F238E27FC236}">
                <a16:creationId xmlns:a16="http://schemas.microsoft.com/office/drawing/2014/main" id="{2DEF20C0-7158-4D27-8AB8-A311F087B89C}"/>
              </a:ext>
            </a:extLst>
          </p:cNvPr>
          <p:cNvSpPr>
            <a:spLocks noGrp="1" noChangeArrowheads="1"/>
          </p:cNvSpPr>
          <p:nvPr>
            <p:ph type="sldNum" sz="quarter" idx="12"/>
          </p:nvPr>
        </p:nvSpPr>
        <p:spPr/>
        <p:txBody>
          <a:bodyPr/>
          <a:lstStyle>
            <a:lvl1pPr>
              <a:defRPr/>
            </a:lvl1pPr>
          </a:lstStyle>
          <a:p>
            <a:fld id="{43A666C3-B49F-473E-AEDF-3B0119285271}" type="slidenum">
              <a:rPr lang="pt-BR" altLang="pt-BR"/>
              <a:pPr/>
              <a:t>‹nº›</a:t>
            </a:fld>
            <a:endParaRPr lang="pt-BR" altLang="pt-BR"/>
          </a:p>
        </p:txBody>
      </p:sp>
    </p:spTree>
    <p:extLst>
      <p:ext uri="{BB962C8B-B14F-4D97-AF65-F5344CB8AC3E}">
        <p14:creationId xmlns:p14="http://schemas.microsoft.com/office/powerpoint/2010/main" val="2270707214"/>
      </p:ext>
    </p:extLst>
  </p:cSld>
  <p:clrMapOvr>
    <a:masterClrMapping/>
  </p:clrMapOvr>
  <p:transition advTm="10606">
    <p:wedg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113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marL="914400" lvl="1"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marL="1371600" lvl="2"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marL="1828800" lvl="3"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marL="2286000" lvl="4"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marL="2743200" lvl="5"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marL="3200400" lvl="6"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marL="3657600" lvl="7"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marL="4114800" lvl="8" indent="-3175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6" r:id="rId3"/>
    <p:sldLayoutId id="2147483658" r:id="rId4"/>
    <p:sldLayoutId id="2147483671" r:id="rId5"/>
    <p:sldLayoutId id="2147483677" r:id="rId6"/>
    <p:sldLayoutId id="214748368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guide id="5" pos="2880">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hyperlink" Target="https://www.camara.leg.br/deputados/160600" TargetMode="External"/><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microsoft.com/office/2007/relationships/hdphoto" Target="../media/hdphoto2.wdp"/><Relationship Id="rId9" Type="http://schemas.openxmlformats.org/officeDocument/2006/relationships/hyperlink" Target="https://www.camara.leg.br/noticias/109190-projeto-transfere-ao-poder-legislativo-a-competencia-para-demarcar-terras-indigena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tf.jusbrasil.com.br/jurisprudencia/861480010/repercussao-geral-no-recurso-extraordinario-rg-re-1017365-sc-santa-catarina-0000168-2720094047214"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2tc0_5c5H9w#t=52"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BE03E857-80AB-4DA3-BE88-A14A24F7E562}"/>
              </a:ext>
            </a:extLst>
          </p:cNvPr>
          <p:cNvPicPr>
            <a:picLocks noChangeAspect="1"/>
          </p:cNvPicPr>
          <p:nvPr/>
        </p:nvPicPr>
        <p:blipFill>
          <a:blip r:embed="rId3"/>
          <a:stretch>
            <a:fillRect/>
          </a:stretch>
        </p:blipFill>
        <p:spPr>
          <a:xfrm rot="10800000">
            <a:off x="7963083" y="2945893"/>
            <a:ext cx="1195488" cy="2197605"/>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978140" cy="5143500"/>
          </a:xfrm>
          <a:prstGeom prst="rect">
            <a:avLst/>
          </a:prstGeom>
        </p:spPr>
      </p:pic>
      <p:sp>
        <p:nvSpPr>
          <p:cNvPr id="2" name="Título 1"/>
          <p:cNvSpPr>
            <a:spLocks noGrp="1"/>
          </p:cNvSpPr>
          <p:nvPr>
            <p:ph type="ctrTitle"/>
          </p:nvPr>
        </p:nvSpPr>
        <p:spPr>
          <a:xfrm>
            <a:off x="1357031" y="1963911"/>
            <a:ext cx="6278208" cy="647496"/>
          </a:xfrm>
          <a:solidFill>
            <a:schemeClr val="bg1"/>
          </a:solidFill>
          <a:ln w="57150">
            <a:solidFill>
              <a:schemeClr val="bg1"/>
            </a:solidFill>
          </a:ln>
        </p:spPr>
        <p:txBody>
          <a:bodyPr/>
          <a:lstStyle/>
          <a:p>
            <a:pPr algn="ctr"/>
            <a:r>
              <a:rPr lang="pt-BR" sz="2000" dirty="0">
                <a:solidFill>
                  <a:schemeClr val="tx1"/>
                </a:solidFill>
                <a:latin typeface="Abadi" panose="020B0604020104020204" pitchFamily="34" charset="0"/>
                <a:cs typeface="Aharoni" panose="02010803020104030203" pitchFamily="2" charset="-79"/>
              </a:rPr>
              <a:t>LA PROTECCIÓN REGISTRAL DE LAS TIERRAS INDÍGENAS Y SU PATRIMONIO NATURAL Y CULTURAL </a:t>
            </a:r>
          </a:p>
        </p:txBody>
      </p:sp>
      <p:sp>
        <p:nvSpPr>
          <p:cNvPr id="7" name="Título 1">
            <a:extLst>
              <a:ext uri="{FF2B5EF4-FFF2-40B4-BE49-F238E27FC236}">
                <a16:creationId xmlns:a16="http://schemas.microsoft.com/office/drawing/2014/main" id="{34890940-D1B4-4E4C-815E-657AF8F471E4}"/>
              </a:ext>
            </a:extLst>
          </p:cNvPr>
          <p:cNvSpPr txBox="1">
            <a:spLocks/>
          </p:cNvSpPr>
          <p:nvPr/>
        </p:nvSpPr>
        <p:spPr>
          <a:xfrm>
            <a:off x="89869" y="4575317"/>
            <a:ext cx="2735580" cy="389601"/>
          </a:xfrm>
          <a:prstGeom prst="rect">
            <a:avLst/>
          </a:prstGeom>
          <a:solidFill>
            <a:schemeClr val="bg1"/>
          </a:solidFill>
          <a:ln w="57150">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lt1"/>
              </a:buClr>
              <a:buSzPts val="4700"/>
              <a:buFont typeface="Julius Sans One"/>
              <a:buNone/>
              <a:defRPr sz="4000" b="1" i="0" u="none" strike="noStrike" cap="none">
                <a:solidFill>
                  <a:schemeClr val="lt1"/>
                </a:solidFill>
                <a:latin typeface="Julius Sans One"/>
                <a:ea typeface="Julius Sans One"/>
                <a:cs typeface="Julius Sans One"/>
                <a:sym typeface="Julius Sans One"/>
              </a:defRPr>
            </a:lvl1pPr>
            <a:lvl2pPr marR="0" lvl="1" algn="ctr" rtl="0">
              <a:lnSpc>
                <a:spcPct val="100000"/>
              </a:lnSpc>
              <a:spcBef>
                <a:spcPts val="0"/>
              </a:spcBef>
              <a:spcAft>
                <a:spcPts val="0"/>
              </a:spcAft>
              <a:buClr>
                <a:schemeClr val="lt1"/>
              </a:buClr>
              <a:buSzPts val="6000"/>
              <a:buFont typeface="Julius Sans One"/>
              <a:buNone/>
              <a:defRPr sz="6000" b="0" i="0" u="none" strike="noStrike" cap="none">
                <a:solidFill>
                  <a:schemeClr val="lt1"/>
                </a:solidFill>
                <a:latin typeface="Julius Sans One"/>
                <a:ea typeface="Julius Sans One"/>
                <a:cs typeface="Julius Sans One"/>
                <a:sym typeface="Julius Sans One"/>
              </a:defRPr>
            </a:lvl2pPr>
            <a:lvl3pPr marR="0" lvl="2" algn="ctr" rtl="0">
              <a:lnSpc>
                <a:spcPct val="100000"/>
              </a:lnSpc>
              <a:spcBef>
                <a:spcPts val="0"/>
              </a:spcBef>
              <a:spcAft>
                <a:spcPts val="0"/>
              </a:spcAft>
              <a:buClr>
                <a:schemeClr val="lt1"/>
              </a:buClr>
              <a:buSzPts val="6000"/>
              <a:buFont typeface="Julius Sans One"/>
              <a:buNone/>
              <a:defRPr sz="6000" b="0" i="0" u="none" strike="noStrike" cap="none">
                <a:solidFill>
                  <a:schemeClr val="lt1"/>
                </a:solidFill>
                <a:latin typeface="Julius Sans One"/>
                <a:ea typeface="Julius Sans One"/>
                <a:cs typeface="Julius Sans One"/>
                <a:sym typeface="Julius Sans One"/>
              </a:defRPr>
            </a:lvl3pPr>
            <a:lvl4pPr marR="0" lvl="3" algn="ctr" rtl="0">
              <a:lnSpc>
                <a:spcPct val="100000"/>
              </a:lnSpc>
              <a:spcBef>
                <a:spcPts val="0"/>
              </a:spcBef>
              <a:spcAft>
                <a:spcPts val="0"/>
              </a:spcAft>
              <a:buClr>
                <a:schemeClr val="lt1"/>
              </a:buClr>
              <a:buSzPts val="6000"/>
              <a:buFont typeface="Julius Sans One"/>
              <a:buNone/>
              <a:defRPr sz="6000" b="0" i="0" u="none" strike="noStrike" cap="none">
                <a:solidFill>
                  <a:schemeClr val="lt1"/>
                </a:solidFill>
                <a:latin typeface="Julius Sans One"/>
                <a:ea typeface="Julius Sans One"/>
                <a:cs typeface="Julius Sans One"/>
                <a:sym typeface="Julius Sans One"/>
              </a:defRPr>
            </a:lvl4pPr>
            <a:lvl5pPr marR="0" lvl="4" algn="ctr" rtl="0">
              <a:lnSpc>
                <a:spcPct val="100000"/>
              </a:lnSpc>
              <a:spcBef>
                <a:spcPts val="0"/>
              </a:spcBef>
              <a:spcAft>
                <a:spcPts val="0"/>
              </a:spcAft>
              <a:buClr>
                <a:schemeClr val="lt1"/>
              </a:buClr>
              <a:buSzPts val="6000"/>
              <a:buFont typeface="Julius Sans One"/>
              <a:buNone/>
              <a:defRPr sz="6000" b="0" i="0" u="none" strike="noStrike" cap="none">
                <a:solidFill>
                  <a:schemeClr val="lt1"/>
                </a:solidFill>
                <a:latin typeface="Julius Sans One"/>
                <a:ea typeface="Julius Sans One"/>
                <a:cs typeface="Julius Sans One"/>
                <a:sym typeface="Julius Sans One"/>
              </a:defRPr>
            </a:lvl5pPr>
            <a:lvl6pPr marR="0" lvl="5" algn="ctr" rtl="0">
              <a:lnSpc>
                <a:spcPct val="100000"/>
              </a:lnSpc>
              <a:spcBef>
                <a:spcPts val="0"/>
              </a:spcBef>
              <a:spcAft>
                <a:spcPts val="0"/>
              </a:spcAft>
              <a:buClr>
                <a:schemeClr val="lt1"/>
              </a:buClr>
              <a:buSzPts val="6000"/>
              <a:buFont typeface="Julius Sans One"/>
              <a:buNone/>
              <a:defRPr sz="6000" b="0" i="0" u="none" strike="noStrike" cap="none">
                <a:solidFill>
                  <a:schemeClr val="lt1"/>
                </a:solidFill>
                <a:latin typeface="Julius Sans One"/>
                <a:ea typeface="Julius Sans One"/>
                <a:cs typeface="Julius Sans One"/>
                <a:sym typeface="Julius Sans One"/>
              </a:defRPr>
            </a:lvl6pPr>
            <a:lvl7pPr marR="0" lvl="6" algn="ctr" rtl="0">
              <a:lnSpc>
                <a:spcPct val="100000"/>
              </a:lnSpc>
              <a:spcBef>
                <a:spcPts val="0"/>
              </a:spcBef>
              <a:spcAft>
                <a:spcPts val="0"/>
              </a:spcAft>
              <a:buClr>
                <a:schemeClr val="lt1"/>
              </a:buClr>
              <a:buSzPts val="6000"/>
              <a:buFont typeface="Julius Sans One"/>
              <a:buNone/>
              <a:defRPr sz="6000" b="0" i="0" u="none" strike="noStrike" cap="none">
                <a:solidFill>
                  <a:schemeClr val="lt1"/>
                </a:solidFill>
                <a:latin typeface="Julius Sans One"/>
                <a:ea typeface="Julius Sans One"/>
                <a:cs typeface="Julius Sans One"/>
                <a:sym typeface="Julius Sans One"/>
              </a:defRPr>
            </a:lvl7pPr>
            <a:lvl8pPr marR="0" lvl="7" algn="ctr" rtl="0">
              <a:lnSpc>
                <a:spcPct val="100000"/>
              </a:lnSpc>
              <a:spcBef>
                <a:spcPts val="0"/>
              </a:spcBef>
              <a:spcAft>
                <a:spcPts val="0"/>
              </a:spcAft>
              <a:buClr>
                <a:schemeClr val="lt1"/>
              </a:buClr>
              <a:buSzPts val="6000"/>
              <a:buFont typeface="Julius Sans One"/>
              <a:buNone/>
              <a:defRPr sz="6000" b="0" i="0" u="none" strike="noStrike" cap="none">
                <a:solidFill>
                  <a:schemeClr val="lt1"/>
                </a:solidFill>
                <a:latin typeface="Julius Sans One"/>
                <a:ea typeface="Julius Sans One"/>
                <a:cs typeface="Julius Sans One"/>
                <a:sym typeface="Julius Sans One"/>
              </a:defRPr>
            </a:lvl8pPr>
            <a:lvl9pPr marR="0" lvl="8" algn="ctr" rtl="0">
              <a:lnSpc>
                <a:spcPct val="100000"/>
              </a:lnSpc>
              <a:spcBef>
                <a:spcPts val="0"/>
              </a:spcBef>
              <a:spcAft>
                <a:spcPts val="0"/>
              </a:spcAft>
              <a:buClr>
                <a:schemeClr val="lt1"/>
              </a:buClr>
              <a:buSzPts val="6000"/>
              <a:buFont typeface="Julius Sans One"/>
              <a:buNone/>
              <a:defRPr sz="6000" b="0" i="0" u="none" strike="noStrike" cap="none">
                <a:solidFill>
                  <a:schemeClr val="lt1"/>
                </a:solidFill>
                <a:latin typeface="Julius Sans One"/>
                <a:ea typeface="Julius Sans One"/>
                <a:cs typeface="Julius Sans One"/>
                <a:sym typeface="Julius Sans One"/>
              </a:defRPr>
            </a:lvl9pPr>
          </a:lstStyle>
          <a:p>
            <a:pPr algn="just"/>
            <a:r>
              <a:rPr lang="pt-BR" sz="1400" dirty="0">
                <a:solidFill>
                  <a:schemeClr val="tx1"/>
                </a:solidFill>
                <a:latin typeface="Abadi" panose="020B0604020104020204" pitchFamily="34" charset="0"/>
                <a:cs typeface="Aharoni" panose="02010803020104030203" pitchFamily="2" charset="-79"/>
              </a:rPr>
              <a:t>Barbosa, José de Arimatéia</a:t>
            </a:r>
          </a:p>
          <a:p>
            <a:pPr algn="just"/>
            <a:r>
              <a:rPr lang="pt-BR" sz="1400" dirty="0">
                <a:solidFill>
                  <a:schemeClr val="tx1"/>
                </a:solidFill>
                <a:latin typeface="Abadi" panose="020B0604020104020204" pitchFamily="34" charset="0"/>
                <a:cs typeface="Aharoni" panose="02010803020104030203" pitchFamily="2" charset="-79"/>
              </a:rPr>
              <a:t>Buenos Aires  - 28/08/2021</a:t>
            </a:r>
          </a:p>
        </p:txBody>
      </p:sp>
      <p:pic>
        <p:nvPicPr>
          <p:cNvPr id="9" name="Imagem 8" descr="Texto&#10;&#10;Descrição gerada automaticamente">
            <a:extLst>
              <a:ext uri="{FF2B5EF4-FFF2-40B4-BE49-F238E27FC236}">
                <a16:creationId xmlns:a16="http://schemas.microsoft.com/office/drawing/2014/main" id="{83DA8E70-F5DB-4897-8846-36EA9FC86726}"/>
              </a:ext>
            </a:extLst>
          </p:cNvPr>
          <p:cNvPicPr>
            <a:picLocks noChangeAspect="1"/>
          </p:cNvPicPr>
          <p:nvPr/>
        </p:nvPicPr>
        <p:blipFill>
          <a:blip r:embed="rId5"/>
          <a:stretch>
            <a:fillRect/>
          </a:stretch>
        </p:blipFill>
        <p:spPr>
          <a:xfrm>
            <a:off x="7964247" y="0"/>
            <a:ext cx="1194324" cy="662940"/>
          </a:xfrm>
          <a:prstGeom prst="rect">
            <a:avLst/>
          </a:prstGeom>
        </p:spPr>
      </p:pic>
      <p:sp>
        <p:nvSpPr>
          <p:cNvPr id="10" name="Retângulo 9">
            <a:extLst>
              <a:ext uri="{FF2B5EF4-FFF2-40B4-BE49-F238E27FC236}">
                <a16:creationId xmlns:a16="http://schemas.microsoft.com/office/drawing/2014/main" id="{FBE0BB5F-EBEC-4439-9C1A-ADF4EC854463}"/>
              </a:ext>
            </a:extLst>
          </p:cNvPr>
          <p:cNvSpPr/>
          <p:nvPr/>
        </p:nvSpPr>
        <p:spPr>
          <a:xfrm>
            <a:off x="7986004" y="4396738"/>
            <a:ext cx="1165858" cy="746761"/>
          </a:xfrm>
          <a:prstGeom prst="rect">
            <a:avLst/>
          </a:prstGeom>
          <a:solidFill>
            <a:schemeClr val="accent5"/>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dirty="0">
              <a:ln>
                <a:solidFill>
                  <a:schemeClr val="accent5"/>
                </a:solidFill>
              </a:ln>
              <a:solidFill>
                <a:schemeClr val="accent5"/>
              </a:solidFill>
            </a:endParaRPr>
          </a:p>
        </p:txBody>
      </p:sp>
      <p:pic>
        <p:nvPicPr>
          <p:cNvPr id="14" name="Imagem 13" descr="Uma imagem contendo Texto&#10;&#10;Descrição gerada automaticamente">
            <a:extLst>
              <a:ext uri="{FF2B5EF4-FFF2-40B4-BE49-F238E27FC236}">
                <a16:creationId xmlns:a16="http://schemas.microsoft.com/office/drawing/2014/main" id="{6E2565A2-8ED4-497D-B1B0-7B26F3C0966E}"/>
              </a:ext>
            </a:extLst>
          </p:cNvPr>
          <p:cNvPicPr>
            <a:picLocks noChangeAspect="1"/>
          </p:cNvPicPr>
          <p:nvPr/>
        </p:nvPicPr>
        <p:blipFill>
          <a:blip r:embed="rId6">
            <a:duotone>
              <a:prstClr val="black"/>
              <a:srgbClr val="002060">
                <a:tint val="45000"/>
                <a:satMod val="400000"/>
              </a:srgbClr>
            </a:duotone>
          </a:blip>
          <a:stretch>
            <a:fillRect/>
          </a:stretch>
        </p:blipFill>
        <p:spPr>
          <a:xfrm>
            <a:off x="8034162" y="4723165"/>
            <a:ext cx="1039418" cy="258840"/>
          </a:xfrm>
          <a:prstGeom prst="rect">
            <a:avLst/>
          </a:prstGeom>
        </p:spPr>
      </p:pic>
      <p:pic>
        <p:nvPicPr>
          <p:cNvPr id="15" name="Imagem 14">
            <a:extLst>
              <a:ext uri="{FF2B5EF4-FFF2-40B4-BE49-F238E27FC236}">
                <a16:creationId xmlns:a16="http://schemas.microsoft.com/office/drawing/2014/main" id="{8A3DBC6F-B84F-4B69-9372-52B3CD8B1207}"/>
              </a:ext>
            </a:extLst>
          </p:cNvPr>
          <p:cNvPicPr>
            <a:picLocks noChangeAspect="1"/>
          </p:cNvPicPr>
          <p:nvPr/>
        </p:nvPicPr>
        <p:blipFill>
          <a:blip r:embed="rId7"/>
          <a:stretch>
            <a:fillRect/>
          </a:stretch>
        </p:blipFill>
        <p:spPr>
          <a:xfrm rot="5400000">
            <a:off x="7105401" y="1535678"/>
            <a:ext cx="2925908" cy="1180431"/>
          </a:xfrm>
          <a:prstGeom prst="rect">
            <a:avLst/>
          </a:prstGeom>
        </p:spPr>
      </p:pic>
      <p:pic>
        <p:nvPicPr>
          <p:cNvPr id="5" name="Imagem 4" descr="Uma imagem contendo Texto&#10;&#10;Descrição gerada automaticamente">
            <a:extLst>
              <a:ext uri="{FF2B5EF4-FFF2-40B4-BE49-F238E27FC236}">
                <a16:creationId xmlns:a16="http://schemas.microsoft.com/office/drawing/2014/main" id="{0DB91729-491B-4CD0-87E4-A55F9A37CADE}"/>
              </a:ext>
            </a:extLst>
          </p:cNvPr>
          <p:cNvPicPr>
            <a:picLocks noChangeAspect="1"/>
          </p:cNvPicPr>
          <p:nvPr/>
        </p:nvPicPr>
        <p:blipFill>
          <a:blip r:embed="rId8"/>
          <a:stretch>
            <a:fillRect/>
          </a:stretch>
        </p:blipFill>
        <p:spPr>
          <a:xfrm>
            <a:off x="8278831" y="4005995"/>
            <a:ext cx="550080" cy="535412"/>
          </a:xfrm>
          <a:prstGeom prst="rect">
            <a:avLst/>
          </a:prstGeom>
        </p:spPr>
      </p:pic>
      <p:pic>
        <p:nvPicPr>
          <p:cNvPr id="12" name="Imagem 11" descr="Uma imagem contendo Ícone&#10;&#10;Descrição gerada automaticamente">
            <a:extLst>
              <a:ext uri="{FF2B5EF4-FFF2-40B4-BE49-F238E27FC236}">
                <a16:creationId xmlns:a16="http://schemas.microsoft.com/office/drawing/2014/main" id="{D1B60A2A-8456-47A3-99ED-FAE05DCBAD98}"/>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Lst>
          </a:blip>
          <a:stretch>
            <a:fillRect/>
          </a:stretch>
        </p:blipFill>
        <p:spPr>
          <a:xfrm>
            <a:off x="8034162" y="3478870"/>
            <a:ext cx="1127763" cy="381450"/>
          </a:xfrm>
          <a:prstGeom prst="rect">
            <a:avLst/>
          </a:prstGeom>
        </p:spPr>
      </p:pic>
    </p:spTree>
    <p:extLst>
      <p:ext uri="{BB962C8B-B14F-4D97-AF65-F5344CB8AC3E}">
        <p14:creationId xmlns:p14="http://schemas.microsoft.com/office/powerpoint/2010/main" val="53280310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911345" y="593890"/>
            <a:ext cx="5768100" cy="528600"/>
          </a:xfrm>
          <a:prstGeom prst="rect">
            <a:avLst/>
          </a:prstGeom>
        </p:spPr>
        <p:txBody>
          <a:bodyPr spcFirstLastPara="1" wrap="square" lIns="91425" tIns="91425" rIns="91425" bIns="91425" anchor="t" anchorCtr="0">
            <a:noAutofit/>
          </a:bodyPr>
          <a:lstStyle/>
          <a:p>
            <a:pPr lvl="0"/>
            <a:r>
              <a:rPr lang="es-AR" sz="2800" dirty="0">
                <a:latin typeface="+mj-lt"/>
              </a:rPr>
              <a:t>¿QUÉ ES LA PROPIEDAD? </a:t>
            </a:r>
            <a:br>
              <a:rPr lang="es-AR" sz="2800" dirty="0">
                <a:latin typeface="+mj-lt"/>
              </a:rPr>
            </a:br>
            <a:endParaRPr lang="es-AR" b="1" dirty="0">
              <a:solidFill>
                <a:schemeClr val="dk1"/>
              </a:solidFill>
              <a:latin typeface="+mj-lt"/>
            </a:endParaRPr>
          </a:p>
        </p:txBody>
      </p:sp>
      <p:sp>
        <p:nvSpPr>
          <p:cNvPr id="234" name="Google Shape;234;p37"/>
          <p:cNvSpPr txBox="1">
            <a:spLocks noGrp="1"/>
          </p:cNvSpPr>
          <p:nvPr>
            <p:ph type="body" idx="1"/>
          </p:nvPr>
        </p:nvSpPr>
        <p:spPr>
          <a:xfrm>
            <a:off x="335280" y="1415165"/>
            <a:ext cx="7592576" cy="3259800"/>
          </a:xfrm>
          <a:prstGeom prst="rect">
            <a:avLst/>
          </a:prstGeom>
        </p:spPr>
        <p:txBody>
          <a:bodyPr spcFirstLastPara="1" wrap="square" lIns="91425" tIns="91425" rIns="91425" bIns="91425" anchor="t" anchorCtr="0">
            <a:noAutofit/>
          </a:bodyPr>
          <a:lstStyle/>
          <a:p>
            <a:pPr algn="just"/>
            <a:r>
              <a:rPr lang="es-AR" sz="1800" dirty="0">
                <a:latin typeface="+mj-lt"/>
              </a:rPr>
              <a:t>Segundo Pierre Joseph Proudhon parte de la doctrina enseña que la propiedad es el derecho civil, originario de la ocupación y sancionado por la ley.</a:t>
            </a:r>
            <a:endParaRPr lang="pt-BR" sz="1800" dirty="0">
              <a:latin typeface="+mj-lt"/>
            </a:endParaRPr>
          </a:p>
          <a:p>
            <a:pPr algn="just"/>
            <a:r>
              <a:rPr lang="es-AR" sz="1800" dirty="0">
                <a:latin typeface="+mj-lt"/>
              </a:rPr>
              <a:t>Otra parte argumenta que es un derecho natural, cuyo origen es el trabajo.</a:t>
            </a:r>
            <a:endParaRPr lang="pt-BR" sz="1800" dirty="0">
              <a:latin typeface="+mj-lt"/>
            </a:endParaRPr>
          </a:p>
          <a:p>
            <a:pPr algn="just"/>
            <a:r>
              <a:rPr lang="es-AR" sz="1800" dirty="0">
                <a:latin typeface="+mj-lt"/>
              </a:rPr>
              <a:t>Proudhon, Pierre Joseph, indica que ni el trabajo, la ocupación ni la ley pueden conceptualizarlo. Dijo que la propiedad es un efecto sin causa y que el estado que se retira del pensamiento humano, la voluntad y la personalidad, decide sobre su vida y muerte. Por lo tanto, cree que tanto recibir bienes robados como robar responde preguntas con la simple transformación que es la esclavitud.</a:t>
            </a:r>
            <a:endParaRPr lang="pt-BR" sz="1800"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C42D952A-8A20-4E23-B9D5-F54D3B7AA774}"/>
              </a:ext>
            </a:extLst>
          </p:cNvPr>
          <p:cNvPicPr>
            <a:picLocks noChangeAspect="1"/>
          </p:cNvPicPr>
          <p:nvPr/>
        </p:nvPicPr>
        <p:blipFill>
          <a:blip r:embed="rId3"/>
          <a:stretch>
            <a:fillRect/>
          </a:stretch>
        </p:blipFill>
        <p:spPr>
          <a:xfrm>
            <a:off x="8368899" y="804612"/>
            <a:ext cx="556891" cy="495191"/>
          </a:xfrm>
          <a:prstGeom prst="rect">
            <a:avLst/>
          </a:prstGeom>
        </p:spPr>
      </p:pic>
      <p:pic>
        <p:nvPicPr>
          <p:cNvPr id="6" name="Imagem 5" descr="Uma imagem contendo Ícone&#10;&#10;Descrição gerada automaticamente">
            <a:extLst>
              <a:ext uri="{FF2B5EF4-FFF2-40B4-BE49-F238E27FC236}">
                <a16:creationId xmlns:a16="http://schemas.microsoft.com/office/drawing/2014/main" id="{BEF9236E-8531-4035-B8DD-7B53DDBA8714}"/>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205155" y="185737"/>
            <a:ext cx="893774" cy="408153"/>
          </a:xfrm>
          <a:prstGeom prst="rect">
            <a:avLst/>
          </a:prstGeom>
        </p:spPr>
      </p:pic>
      <p:pic>
        <p:nvPicPr>
          <p:cNvPr id="7" name="Imagem 6" descr="Uma imagem contendo Texto&#10;&#10;Descrição gerada automaticamente">
            <a:extLst>
              <a:ext uri="{FF2B5EF4-FFF2-40B4-BE49-F238E27FC236}">
                <a16:creationId xmlns:a16="http://schemas.microsoft.com/office/drawing/2014/main" id="{22C0BED1-2C09-4D1A-9F3C-E5115D408BDD}"/>
              </a:ext>
            </a:extLst>
          </p:cNvPr>
          <p:cNvPicPr>
            <a:picLocks noChangeAspect="1"/>
          </p:cNvPicPr>
          <p:nvPr/>
        </p:nvPicPr>
        <p:blipFill>
          <a:blip r:embed="rId6">
            <a:duotone>
              <a:prstClr val="black"/>
              <a:srgbClr val="300070">
                <a:tint val="45000"/>
                <a:satMod val="400000"/>
              </a:srgbClr>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8200457" y="1540276"/>
            <a:ext cx="893774" cy="299697"/>
          </a:xfrm>
          <a:prstGeom prst="rect">
            <a:avLst/>
          </a:prstGeom>
        </p:spPr>
      </p:pic>
    </p:spTree>
    <p:extLst>
      <p:ext uri="{BB962C8B-B14F-4D97-AF65-F5344CB8AC3E}">
        <p14:creationId xmlns:p14="http://schemas.microsoft.com/office/powerpoint/2010/main" val="283391881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637024" y="210544"/>
            <a:ext cx="8522215" cy="528600"/>
          </a:xfrm>
          <a:prstGeom prst="rect">
            <a:avLst/>
          </a:prstGeom>
        </p:spPr>
        <p:txBody>
          <a:bodyPr spcFirstLastPara="1" wrap="square" lIns="91425" tIns="91425" rIns="91425" bIns="91425" anchor="t" anchorCtr="0">
            <a:noAutofit/>
          </a:bodyPr>
          <a:lstStyle/>
          <a:p>
            <a:pPr lvl="0"/>
            <a:r>
              <a:rPr lang="es-AR" sz="2800" dirty="0">
                <a:latin typeface="+mj-lt"/>
              </a:rPr>
              <a:t>POSESIÓN, PROPIEDAD Y DOMÍNIO DE LAS TIERRAS EN BRASIL</a:t>
            </a:r>
            <a:endParaRPr sz="2800" b="1" dirty="0">
              <a:solidFill>
                <a:schemeClr val="dk1"/>
              </a:solidFill>
              <a:latin typeface="+mj-lt"/>
            </a:endParaRPr>
          </a:p>
        </p:txBody>
      </p:sp>
      <p:sp>
        <p:nvSpPr>
          <p:cNvPr id="234" name="Google Shape;234;p37"/>
          <p:cNvSpPr txBox="1">
            <a:spLocks noGrp="1"/>
          </p:cNvSpPr>
          <p:nvPr>
            <p:ph type="body" idx="1"/>
          </p:nvPr>
        </p:nvSpPr>
        <p:spPr>
          <a:xfrm>
            <a:off x="393184" y="1470062"/>
            <a:ext cx="7615436" cy="3259800"/>
          </a:xfrm>
          <a:prstGeom prst="rect">
            <a:avLst/>
          </a:prstGeom>
        </p:spPr>
        <p:txBody>
          <a:bodyPr spcFirstLastPara="1" wrap="square" lIns="91425" tIns="91425" rIns="91425" bIns="91425" anchor="t" anchorCtr="0">
            <a:noAutofit/>
          </a:bodyPr>
          <a:lstStyle/>
          <a:p>
            <a:pPr algn="just"/>
            <a:r>
              <a:rPr lang="es-AR" sz="1800" dirty="0">
                <a:latin typeface="+mj-lt"/>
              </a:rPr>
              <a:t>La POSESIÓN refleja el comportamiento y parece ser el propietario. Condición de quienes tienen, de hecho, el ejercicio, pleno o no, de algunos de los poderes inherentes de la propiedad (art. 1.196 del CC);</a:t>
            </a:r>
            <a:endParaRPr lang="pt-BR" sz="1800" dirty="0">
              <a:latin typeface="+mj-lt"/>
            </a:endParaRPr>
          </a:p>
          <a:p>
            <a:pPr algn="just"/>
            <a:r>
              <a:rPr lang="es-AR" sz="1800" dirty="0">
                <a:latin typeface="+mj-lt"/>
              </a:rPr>
              <a:t> La PROPIEDAD es determinada como el derecho real subjetivo, a poseer, usar, disfrutar y hacer uso de bienes corporales o incorpóreos, como reclamar a aquellos que poseen o poseen incorrectamente. (art. 1.228 do CC);</a:t>
            </a:r>
            <a:endParaRPr lang="pt-BR" sz="1800" dirty="0">
              <a:latin typeface="+mj-lt"/>
            </a:endParaRPr>
          </a:p>
          <a:p>
            <a:pPr algn="just"/>
            <a:r>
              <a:rPr lang="es-AR" sz="1800" dirty="0">
                <a:latin typeface="+mj-lt"/>
              </a:rPr>
              <a:t>El DOMÍNIO, aunque el código civil no distingue la propiedad, retrata la propiedad real, física y palpable sobre la propiedad.</a:t>
            </a:r>
            <a:endParaRPr lang="pt-BR" sz="1800" dirty="0">
              <a:latin typeface="+mj-lt"/>
            </a:endParaRPr>
          </a:p>
          <a:p>
            <a:pPr marL="139700" indent="0">
              <a:lnSpc>
                <a:spcPct val="150000"/>
              </a:lnSpc>
              <a:buNone/>
            </a:pPr>
            <a:endParaRPr lang="pt-BR" sz="1800"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A5132A1B-B9D3-4880-9069-A4713FEC0C9E}"/>
              </a:ext>
            </a:extLst>
          </p:cNvPr>
          <p:cNvPicPr>
            <a:picLocks noChangeAspect="1"/>
          </p:cNvPicPr>
          <p:nvPr/>
        </p:nvPicPr>
        <p:blipFill>
          <a:blip r:embed="rId3">
            <a:duotone>
              <a:prstClr val="black"/>
              <a:srgbClr val="300070">
                <a:tint val="45000"/>
                <a:satMod val="400000"/>
              </a:srgbClr>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8229835" y="2571750"/>
            <a:ext cx="893774" cy="299697"/>
          </a:xfrm>
          <a:prstGeom prst="rect">
            <a:avLst/>
          </a:prstGeom>
        </p:spPr>
      </p:pic>
      <p:pic>
        <p:nvPicPr>
          <p:cNvPr id="7" name="Imagem 6" descr="Uma imagem contendo Ícone&#10;&#10;Descrição gerada automaticamente">
            <a:extLst>
              <a:ext uri="{FF2B5EF4-FFF2-40B4-BE49-F238E27FC236}">
                <a16:creationId xmlns:a16="http://schemas.microsoft.com/office/drawing/2014/main" id="{7AA2745A-AEF3-459A-98ED-441F5F10BFB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265465" y="1131408"/>
            <a:ext cx="893774" cy="408153"/>
          </a:xfrm>
          <a:prstGeom prst="rect">
            <a:avLst/>
          </a:prstGeom>
        </p:spPr>
      </p:pic>
      <p:pic>
        <p:nvPicPr>
          <p:cNvPr id="8" name="Imagem 7" descr="Uma imagem contendo Texto&#10;&#10;Descrição gerada automaticamente">
            <a:extLst>
              <a:ext uri="{FF2B5EF4-FFF2-40B4-BE49-F238E27FC236}">
                <a16:creationId xmlns:a16="http://schemas.microsoft.com/office/drawing/2014/main" id="{73BDE015-449A-4A12-A614-770EC1827F46}"/>
              </a:ext>
            </a:extLst>
          </p:cNvPr>
          <p:cNvPicPr>
            <a:picLocks noChangeAspect="1"/>
          </p:cNvPicPr>
          <p:nvPr/>
        </p:nvPicPr>
        <p:blipFill>
          <a:blip r:embed="rId7"/>
          <a:stretch>
            <a:fillRect/>
          </a:stretch>
        </p:blipFill>
        <p:spPr>
          <a:xfrm>
            <a:off x="8398276" y="1808060"/>
            <a:ext cx="556891" cy="495191"/>
          </a:xfrm>
          <a:prstGeom prst="rect">
            <a:avLst/>
          </a:prstGeom>
        </p:spPr>
      </p:pic>
    </p:spTree>
    <p:extLst>
      <p:ext uri="{BB962C8B-B14F-4D97-AF65-F5344CB8AC3E}">
        <p14:creationId xmlns:p14="http://schemas.microsoft.com/office/powerpoint/2010/main" val="404520568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522723" y="342015"/>
            <a:ext cx="8468877" cy="528600"/>
          </a:xfrm>
          <a:prstGeom prst="rect">
            <a:avLst/>
          </a:prstGeom>
        </p:spPr>
        <p:txBody>
          <a:bodyPr spcFirstLastPara="1" wrap="square" lIns="91425" tIns="91425" rIns="91425" bIns="91425" anchor="t" anchorCtr="0">
            <a:noAutofit/>
          </a:bodyPr>
          <a:lstStyle/>
          <a:p>
            <a:pPr lvl="0"/>
            <a:r>
              <a:rPr lang="es-AR" sz="2800" dirty="0">
                <a:latin typeface="+mj-lt"/>
              </a:rPr>
              <a:t>TIERRAS INDÍGENAS Y REGISTRO DI IMMOBILE</a:t>
            </a:r>
            <a:br>
              <a:rPr lang="pt-BR" sz="2800" dirty="0"/>
            </a:br>
            <a:endParaRPr b="1" dirty="0">
              <a:solidFill>
                <a:schemeClr val="dk1"/>
              </a:solidFill>
            </a:endParaRPr>
          </a:p>
        </p:txBody>
      </p:sp>
      <p:sp>
        <p:nvSpPr>
          <p:cNvPr id="234" name="Google Shape;234;p37"/>
          <p:cNvSpPr txBox="1">
            <a:spLocks noGrp="1"/>
          </p:cNvSpPr>
          <p:nvPr>
            <p:ph type="body" idx="1"/>
          </p:nvPr>
        </p:nvSpPr>
        <p:spPr>
          <a:xfrm>
            <a:off x="0" y="1421165"/>
            <a:ext cx="8240276" cy="3259800"/>
          </a:xfrm>
          <a:prstGeom prst="rect">
            <a:avLst/>
          </a:prstGeom>
        </p:spPr>
        <p:txBody>
          <a:bodyPr spcFirstLastPara="1" wrap="square" lIns="91425" tIns="91425" rIns="91425" bIns="91425" anchor="t" anchorCtr="0">
            <a:noAutofit/>
          </a:bodyPr>
          <a:lstStyle/>
          <a:p>
            <a:pPr algn="just">
              <a:lnSpc>
                <a:spcPct val="150000"/>
              </a:lnSpc>
            </a:pPr>
            <a:r>
              <a:rPr lang="es-AR" sz="1600" dirty="0">
                <a:latin typeface="+mj-lt"/>
              </a:rPr>
              <a:t>El control de estas tierras está en manos de SPU e INCRA. De conformidad con el art. 2 de la Ley 5.972 del 11/12/1973 es posible abrir el registro en la oficina de registro de la propiedad. Los registros de construcción, relacionados con el área pública, en nombre de la Unión, incluyas las tierras tradicionalmente ocupadas por pueblos indígenas, que se verán afectadas a través del registro.</a:t>
            </a:r>
            <a:endParaRPr lang="pt-BR" sz="1600" dirty="0">
              <a:latin typeface="+mj-lt"/>
            </a:endParaRPr>
          </a:p>
          <a:p>
            <a:pPr algn="just">
              <a:lnSpc>
                <a:spcPct val="150000"/>
              </a:lnSpc>
            </a:pPr>
            <a:r>
              <a:rPr lang="es-AR" sz="1600" dirty="0">
                <a:latin typeface="+mj-lt"/>
              </a:rPr>
              <a:t>Los Registros de bienes inmuebles son el servicio delegado por la autoridad pública para garantizar la publicidad, autenticidad, seguridad y eficacia de los actos jurídicos. (art.1º - Ley 8.935 / 94).</a:t>
            </a:r>
            <a:endParaRPr lang="pt-BR" sz="1600"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BC108BA9-A8EA-46F9-8457-DFD252813472}"/>
              </a:ext>
            </a:extLst>
          </p:cNvPr>
          <p:cNvPicPr>
            <a:picLocks noChangeAspect="1"/>
          </p:cNvPicPr>
          <p:nvPr/>
        </p:nvPicPr>
        <p:blipFill>
          <a:blip r:embed="rId3"/>
          <a:stretch>
            <a:fillRect/>
          </a:stretch>
        </p:blipFill>
        <p:spPr>
          <a:xfrm>
            <a:off x="8418667" y="1974739"/>
            <a:ext cx="556891" cy="495191"/>
          </a:xfrm>
          <a:prstGeom prst="rect">
            <a:avLst/>
          </a:prstGeom>
        </p:spPr>
      </p:pic>
      <p:pic>
        <p:nvPicPr>
          <p:cNvPr id="6" name="Imagem 5" descr="Uma imagem contendo Ícone&#10;&#10;Descrição gerada automaticamente">
            <a:extLst>
              <a:ext uri="{FF2B5EF4-FFF2-40B4-BE49-F238E27FC236}">
                <a16:creationId xmlns:a16="http://schemas.microsoft.com/office/drawing/2014/main" id="{BA533965-513E-45CA-91FF-AC12B40842E2}"/>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250226" y="1409073"/>
            <a:ext cx="893774" cy="408153"/>
          </a:xfrm>
          <a:prstGeom prst="rect">
            <a:avLst/>
          </a:prstGeom>
        </p:spPr>
      </p:pic>
      <p:pic>
        <p:nvPicPr>
          <p:cNvPr id="7" name="Imagem 6" descr="Uma imagem contendo Texto&#10;&#10;Descrição gerada automaticamente">
            <a:extLst>
              <a:ext uri="{FF2B5EF4-FFF2-40B4-BE49-F238E27FC236}">
                <a16:creationId xmlns:a16="http://schemas.microsoft.com/office/drawing/2014/main" id="{FD429211-3F7A-46BE-A265-A8436C3D1995}"/>
              </a:ext>
            </a:extLst>
          </p:cNvPr>
          <p:cNvPicPr>
            <a:picLocks noChangeAspect="1"/>
          </p:cNvPicPr>
          <p:nvPr/>
        </p:nvPicPr>
        <p:blipFill>
          <a:blip r:embed="rId6">
            <a:duotone>
              <a:prstClr val="black"/>
              <a:srgbClr val="300070">
                <a:tint val="45000"/>
                <a:satMod val="400000"/>
              </a:srgbClr>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8250226" y="2673570"/>
            <a:ext cx="893774" cy="299697"/>
          </a:xfrm>
          <a:prstGeom prst="rect">
            <a:avLst/>
          </a:prstGeom>
        </p:spPr>
      </p:pic>
    </p:spTree>
    <p:extLst>
      <p:ext uri="{BB962C8B-B14F-4D97-AF65-F5344CB8AC3E}">
        <p14:creationId xmlns:p14="http://schemas.microsoft.com/office/powerpoint/2010/main" val="2430463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739139" y="192430"/>
            <a:ext cx="9018269" cy="528600"/>
          </a:xfrm>
          <a:prstGeom prst="rect">
            <a:avLst/>
          </a:prstGeom>
        </p:spPr>
        <p:txBody>
          <a:bodyPr spcFirstLastPara="1" wrap="square" lIns="91425" tIns="91425" rIns="91425" bIns="91425" anchor="t" anchorCtr="0">
            <a:noAutofit/>
          </a:bodyPr>
          <a:lstStyle/>
          <a:p>
            <a:pPr lvl="0"/>
            <a:r>
              <a:rPr lang="es-AR" sz="2800" dirty="0">
                <a:latin typeface="+mj-lt"/>
              </a:rPr>
              <a:t>CONCEPTO - PROPIEDAD REGISTRO INMOBILIARIO</a:t>
            </a:r>
            <a:br>
              <a:rPr lang="pt-BR" sz="2800" dirty="0"/>
            </a:br>
            <a:endParaRPr b="1" dirty="0">
              <a:solidFill>
                <a:schemeClr val="dk1"/>
              </a:solidFill>
            </a:endParaRPr>
          </a:p>
        </p:txBody>
      </p:sp>
      <p:sp>
        <p:nvSpPr>
          <p:cNvPr id="234" name="Google Shape;234;p37"/>
          <p:cNvSpPr txBox="1">
            <a:spLocks noGrp="1"/>
          </p:cNvSpPr>
          <p:nvPr>
            <p:ph type="body" idx="1"/>
          </p:nvPr>
        </p:nvSpPr>
        <p:spPr>
          <a:xfrm>
            <a:off x="0" y="1565226"/>
            <a:ext cx="8019295" cy="3259800"/>
          </a:xfrm>
          <a:prstGeom prst="rect">
            <a:avLst/>
          </a:prstGeom>
        </p:spPr>
        <p:txBody>
          <a:bodyPr spcFirstLastPara="1" wrap="square" lIns="91425" tIns="91425" rIns="91425" bIns="91425" anchor="t" anchorCtr="0">
            <a:noAutofit/>
          </a:bodyPr>
          <a:lstStyle/>
          <a:p>
            <a:pPr marL="139700" indent="0" algn="just">
              <a:lnSpc>
                <a:spcPct val="150000"/>
              </a:lnSpc>
              <a:buNone/>
            </a:pPr>
            <a:r>
              <a:rPr lang="es-AR" sz="1600" dirty="0"/>
              <a:t>	</a:t>
            </a:r>
            <a:r>
              <a:rPr lang="es-AR" sz="1600" dirty="0">
                <a:latin typeface="+mj-lt"/>
              </a:rPr>
              <a:t>A diferencia de otras codificaciones, el Código Civil brasileño no tiene un concepto de propiedad. Simplemente describa sus elementos constitutivos, cuando dice, en su artículo 1,228: Por lo tanto, concluye que la propiedad queda legalmente constituida, cuando se registra en la Oficina de Registro de la Propiedad, junto a los registros de la propiedad respectiva. Petición 3.388 STF - Delimitación reserva indígena Raposa Serra do Sol (</a:t>
            </a:r>
            <a:r>
              <a:rPr lang="es-AR" sz="1600" dirty="0" err="1">
                <a:latin typeface="+mj-lt"/>
              </a:rPr>
              <a:t>volpe</a:t>
            </a:r>
            <a:r>
              <a:rPr lang="es-AR" sz="1600" dirty="0">
                <a:latin typeface="+mj-lt"/>
              </a:rPr>
              <a:t> </a:t>
            </a:r>
            <a:r>
              <a:rPr lang="es-AR" sz="1600" dirty="0" err="1">
                <a:latin typeface="+mj-lt"/>
              </a:rPr>
              <a:t>collina</a:t>
            </a:r>
            <a:r>
              <a:rPr lang="es-AR" sz="1600" dirty="0">
                <a:latin typeface="+mj-lt"/>
              </a:rPr>
              <a:t> </a:t>
            </a:r>
            <a:r>
              <a:rPr lang="es-AR" sz="1600" dirty="0" err="1">
                <a:latin typeface="+mj-lt"/>
              </a:rPr>
              <a:t>dell</a:t>
            </a:r>
            <a:r>
              <a:rPr lang="es-AR" sz="1600" dirty="0">
                <a:latin typeface="+mj-lt"/>
              </a:rPr>
              <a:t> </a:t>
            </a:r>
            <a:r>
              <a:rPr lang="es-AR" sz="1600" dirty="0" err="1">
                <a:latin typeface="+mj-lt"/>
              </a:rPr>
              <a:t>sole</a:t>
            </a:r>
            <a:r>
              <a:rPr lang="es-AR" sz="1600" dirty="0">
                <a:latin typeface="+mj-lt"/>
              </a:rPr>
              <a:t>) en el contexto de la región amazónica brasileña.</a:t>
            </a:r>
            <a:endParaRPr lang="pt-BR" sz="1600"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00D4458F-A6AC-4572-A0A6-EC77DDB15AA3}"/>
              </a:ext>
            </a:extLst>
          </p:cNvPr>
          <p:cNvPicPr>
            <a:picLocks noChangeAspect="1"/>
          </p:cNvPicPr>
          <p:nvPr/>
        </p:nvPicPr>
        <p:blipFill>
          <a:blip r:embed="rId3">
            <a:duotone>
              <a:prstClr val="black"/>
              <a:srgbClr val="300070">
                <a:tint val="45000"/>
                <a:satMod val="400000"/>
              </a:srgbClr>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8126474" y="2740795"/>
            <a:ext cx="893774" cy="299697"/>
          </a:xfrm>
          <a:prstGeom prst="rect">
            <a:avLst/>
          </a:prstGeom>
        </p:spPr>
      </p:pic>
      <p:pic>
        <p:nvPicPr>
          <p:cNvPr id="6" name="Imagem 5" descr="Uma imagem contendo Ícone&#10;&#10;Descrição gerada automaticamente">
            <a:extLst>
              <a:ext uri="{FF2B5EF4-FFF2-40B4-BE49-F238E27FC236}">
                <a16:creationId xmlns:a16="http://schemas.microsoft.com/office/drawing/2014/main" id="{D2DED6DC-6865-41C2-BA6B-2D3D3B874CCE}"/>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126474" y="1361149"/>
            <a:ext cx="893774" cy="408153"/>
          </a:xfrm>
          <a:prstGeom prst="rect">
            <a:avLst/>
          </a:prstGeom>
        </p:spPr>
      </p:pic>
      <p:pic>
        <p:nvPicPr>
          <p:cNvPr id="7" name="Imagem 6" descr="Uma imagem contendo Texto&#10;&#10;Descrição gerada automaticamente">
            <a:extLst>
              <a:ext uri="{FF2B5EF4-FFF2-40B4-BE49-F238E27FC236}">
                <a16:creationId xmlns:a16="http://schemas.microsoft.com/office/drawing/2014/main" id="{6D5FAE12-1516-4BEF-90EA-0930F3639945}"/>
              </a:ext>
            </a:extLst>
          </p:cNvPr>
          <p:cNvPicPr>
            <a:picLocks noChangeAspect="1"/>
          </p:cNvPicPr>
          <p:nvPr/>
        </p:nvPicPr>
        <p:blipFill>
          <a:blip r:embed="rId7"/>
          <a:stretch>
            <a:fillRect/>
          </a:stretch>
        </p:blipFill>
        <p:spPr>
          <a:xfrm>
            <a:off x="8294914" y="1988258"/>
            <a:ext cx="556891" cy="495191"/>
          </a:xfrm>
          <a:prstGeom prst="rect">
            <a:avLst/>
          </a:prstGeom>
        </p:spPr>
      </p:pic>
    </p:spTree>
    <p:extLst>
      <p:ext uri="{BB962C8B-B14F-4D97-AF65-F5344CB8AC3E}">
        <p14:creationId xmlns:p14="http://schemas.microsoft.com/office/powerpoint/2010/main" val="2971148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499865" y="-178080"/>
            <a:ext cx="8400296" cy="528600"/>
          </a:xfrm>
          <a:prstGeom prst="rect">
            <a:avLst/>
          </a:prstGeom>
        </p:spPr>
        <p:txBody>
          <a:bodyPr spcFirstLastPara="1" wrap="square" lIns="91425" tIns="91425" rIns="91425" bIns="91425" anchor="t" anchorCtr="0">
            <a:noAutofit/>
          </a:bodyPr>
          <a:lstStyle/>
          <a:p>
            <a:pPr lvl="0"/>
            <a:br>
              <a:rPr lang="es-AR" sz="2800" dirty="0"/>
            </a:br>
            <a:r>
              <a:rPr lang="es-AR" sz="2800" dirty="0">
                <a:latin typeface="+mj-lt"/>
              </a:rPr>
              <a:t>PROPUESTA DE ENMIENDA CONSTITUCIONAL - 215/2000</a:t>
            </a:r>
            <a:endParaRPr sz="2800" b="1" dirty="0">
              <a:solidFill>
                <a:schemeClr val="dk1"/>
              </a:solidFill>
              <a:latin typeface="+mj-lt"/>
            </a:endParaRPr>
          </a:p>
        </p:txBody>
      </p:sp>
      <p:sp>
        <p:nvSpPr>
          <p:cNvPr id="234" name="Google Shape;234;p37"/>
          <p:cNvSpPr txBox="1">
            <a:spLocks noGrp="1"/>
          </p:cNvSpPr>
          <p:nvPr>
            <p:ph type="body" idx="1"/>
          </p:nvPr>
        </p:nvSpPr>
        <p:spPr>
          <a:xfrm>
            <a:off x="0" y="1594081"/>
            <a:ext cx="8116465" cy="3196493"/>
          </a:xfrm>
          <a:prstGeom prst="rect">
            <a:avLst/>
          </a:prstGeom>
        </p:spPr>
        <p:txBody>
          <a:bodyPr spcFirstLastPara="1" wrap="square" lIns="91425" tIns="91425" rIns="91425" bIns="91425" anchor="t" anchorCtr="0">
            <a:noAutofit/>
          </a:bodyPr>
          <a:lstStyle/>
          <a:p>
            <a:pPr marL="139700" indent="0" algn="just">
              <a:lnSpc>
                <a:spcPct val="150000"/>
              </a:lnSpc>
              <a:buNone/>
            </a:pPr>
            <a:r>
              <a:rPr lang="es-AR" sz="1800" dirty="0">
                <a:latin typeface="+mj-lt"/>
              </a:rPr>
              <a:t>	</a:t>
            </a:r>
            <a:r>
              <a:rPr lang="es-AR" sz="2000" dirty="0">
                <a:latin typeface="+mj-lt"/>
              </a:rPr>
              <a:t>Transfiere la competencia de la Unión en la demarcación de tierras indígenas para el Congreso Nacional, donde permite la revisión de las tierras ya demarcadas. La demarcación de tierras indígenas debe estar regulada por ley y no por decreto presidencial, como lo es actualmente.</a:t>
            </a:r>
            <a:endParaRPr lang="pt-BR" sz="2000"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C5A04F91-CB71-4AE2-A71B-EBF864B38606}"/>
              </a:ext>
            </a:extLst>
          </p:cNvPr>
          <p:cNvPicPr>
            <a:picLocks noChangeAspect="1"/>
          </p:cNvPicPr>
          <p:nvPr/>
        </p:nvPicPr>
        <p:blipFill>
          <a:blip r:embed="rId3"/>
          <a:stretch>
            <a:fillRect/>
          </a:stretch>
        </p:blipFill>
        <p:spPr>
          <a:xfrm>
            <a:off x="8359081" y="1996953"/>
            <a:ext cx="556891" cy="495191"/>
          </a:xfrm>
          <a:prstGeom prst="rect">
            <a:avLst/>
          </a:prstGeom>
        </p:spPr>
      </p:pic>
      <p:pic>
        <p:nvPicPr>
          <p:cNvPr id="6" name="Imagem 5" descr="Uma imagem contendo Ícone&#10;&#10;Descrição gerada automaticamente">
            <a:extLst>
              <a:ext uri="{FF2B5EF4-FFF2-40B4-BE49-F238E27FC236}">
                <a16:creationId xmlns:a16="http://schemas.microsoft.com/office/drawing/2014/main" id="{8B34C090-5412-419C-A202-DD04EB44C9D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190640" y="1390004"/>
            <a:ext cx="893774" cy="408153"/>
          </a:xfrm>
          <a:prstGeom prst="rect">
            <a:avLst/>
          </a:prstGeom>
        </p:spPr>
      </p:pic>
      <p:pic>
        <p:nvPicPr>
          <p:cNvPr id="7" name="Imagem 6" descr="Uma imagem contendo Texto&#10;&#10;Descrição gerada automaticamente">
            <a:extLst>
              <a:ext uri="{FF2B5EF4-FFF2-40B4-BE49-F238E27FC236}">
                <a16:creationId xmlns:a16="http://schemas.microsoft.com/office/drawing/2014/main" id="{253E0E40-CEBC-416F-93A1-11CFE5BAD594}"/>
              </a:ext>
            </a:extLst>
          </p:cNvPr>
          <p:cNvPicPr>
            <a:picLocks noChangeAspect="1"/>
          </p:cNvPicPr>
          <p:nvPr/>
        </p:nvPicPr>
        <p:blipFill>
          <a:blip r:embed="rId6">
            <a:duotone>
              <a:prstClr val="black"/>
              <a:srgbClr val="300070">
                <a:tint val="45000"/>
                <a:satMod val="400000"/>
              </a:srgbClr>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8190640" y="2690941"/>
            <a:ext cx="893774" cy="299697"/>
          </a:xfrm>
          <a:prstGeom prst="rect">
            <a:avLst/>
          </a:prstGeom>
        </p:spPr>
      </p:pic>
    </p:spTree>
    <p:extLst>
      <p:ext uri="{BB962C8B-B14F-4D97-AF65-F5344CB8AC3E}">
        <p14:creationId xmlns:p14="http://schemas.microsoft.com/office/powerpoint/2010/main" val="13374223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743704" y="0"/>
            <a:ext cx="8506975" cy="528600"/>
          </a:xfrm>
          <a:prstGeom prst="rect">
            <a:avLst/>
          </a:prstGeom>
        </p:spPr>
        <p:txBody>
          <a:bodyPr spcFirstLastPara="1" wrap="square" lIns="91425" tIns="91425" rIns="91425" bIns="91425" anchor="t" anchorCtr="0">
            <a:noAutofit/>
          </a:bodyPr>
          <a:lstStyle/>
          <a:p>
            <a:pPr lvl="0"/>
            <a:br>
              <a:rPr lang="es-AR" sz="2800" dirty="0"/>
            </a:br>
            <a:r>
              <a:rPr lang="es-AR" sz="2800" dirty="0">
                <a:latin typeface="+mj-lt"/>
              </a:rPr>
              <a:t>ORIGEN DE LA PROPRIED EN LA COLONIA</a:t>
            </a:r>
            <a:br>
              <a:rPr lang="pt-BR" sz="2800" dirty="0"/>
            </a:br>
            <a:br>
              <a:rPr lang="pt-BR" sz="2800" dirty="0"/>
            </a:br>
            <a:endParaRPr b="1" dirty="0">
              <a:solidFill>
                <a:schemeClr val="dk1"/>
              </a:solidFill>
            </a:endParaRPr>
          </a:p>
        </p:txBody>
      </p:sp>
      <p:sp>
        <p:nvSpPr>
          <p:cNvPr id="234" name="Google Shape;234;p37"/>
          <p:cNvSpPr txBox="1">
            <a:spLocks noGrp="1"/>
          </p:cNvSpPr>
          <p:nvPr>
            <p:ph type="body" idx="1"/>
          </p:nvPr>
        </p:nvSpPr>
        <p:spPr>
          <a:xfrm>
            <a:off x="0" y="1674713"/>
            <a:ext cx="7741462" cy="3259800"/>
          </a:xfrm>
          <a:prstGeom prst="rect">
            <a:avLst/>
          </a:prstGeom>
        </p:spPr>
        <p:txBody>
          <a:bodyPr spcFirstLastPara="1" wrap="square" lIns="91425" tIns="91425" rIns="91425" bIns="91425" anchor="t" anchorCtr="0">
            <a:noAutofit/>
          </a:bodyPr>
          <a:lstStyle/>
          <a:p>
            <a:pPr marL="139700" indent="0" algn="just">
              <a:lnSpc>
                <a:spcPct val="150000"/>
              </a:lnSpc>
              <a:buNone/>
            </a:pPr>
            <a:r>
              <a:rPr lang="es-AR" sz="1800" dirty="0">
                <a:latin typeface="+mj-lt"/>
              </a:rPr>
              <a:t>	Descubierto en 1.500, incorporado fue el Brasil a la Corona Portuguesa. Divididos en capitanías hereditarias, los amigos del rey, portugueses que han venido a colonizar nuevas tierras. </a:t>
            </a:r>
            <a:r>
              <a:rPr lang="es-AR" sz="1800" dirty="0" err="1">
                <a:latin typeface="+mj-lt"/>
              </a:rPr>
              <a:t>Sesmarias</a:t>
            </a:r>
            <a:r>
              <a:rPr lang="es-AR" sz="1800" dirty="0">
                <a:latin typeface="+mj-lt"/>
              </a:rPr>
              <a:t> recibidas, subvenciones terrestres, en condiciones.</a:t>
            </a:r>
            <a:endParaRPr lang="pt-BR" sz="1800"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15B8FF2A-755B-46F1-8DB2-AFFF78F117ED}"/>
              </a:ext>
            </a:extLst>
          </p:cNvPr>
          <p:cNvPicPr>
            <a:picLocks noChangeAspect="1"/>
          </p:cNvPicPr>
          <p:nvPr/>
        </p:nvPicPr>
        <p:blipFill>
          <a:blip r:embed="rId3">
            <a:duotone>
              <a:prstClr val="black"/>
              <a:srgbClr val="300070">
                <a:tint val="45000"/>
                <a:satMod val="400000"/>
              </a:srgbClr>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8202176" y="2699544"/>
            <a:ext cx="893774" cy="299697"/>
          </a:xfrm>
          <a:prstGeom prst="rect">
            <a:avLst/>
          </a:prstGeom>
        </p:spPr>
      </p:pic>
      <p:pic>
        <p:nvPicPr>
          <p:cNvPr id="6" name="Imagem 5" descr="Uma imagem contendo Ícone&#10;&#10;Descrição gerada automaticamente">
            <a:extLst>
              <a:ext uri="{FF2B5EF4-FFF2-40B4-BE49-F238E27FC236}">
                <a16:creationId xmlns:a16="http://schemas.microsoft.com/office/drawing/2014/main" id="{FA60F3F3-CA07-4896-82E1-E15D8FAD99F1}"/>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190640" y="2044407"/>
            <a:ext cx="893774" cy="408153"/>
          </a:xfrm>
          <a:prstGeom prst="rect">
            <a:avLst/>
          </a:prstGeom>
        </p:spPr>
      </p:pic>
      <p:pic>
        <p:nvPicPr>
          <p:cNvPr id="8" name="Imagem 7" descr="Uma imagem contendo Texto&#10;&#10;Descrição gerada automaticamente">
            <a:extLst>
              <a:ext uri="{FF2B5EF4-FFF2-40B4-BE49-F238E27FC236}">
                <a16:creationId xmlns:a16="http://schemas.microsoft.com/office/drawing/2014/main" id="{10811C9F-3C48-43E7-A6AA-8CE728AE6AB3}"/>
              </a:ext>
            </a:extLst>
          </p:cNvPr>
          <p:cNvPicPr>
            <a:picLocks noChangeAspect="1"/>
          </p:cNvPicPr>
          <p:nvPr/>
        </p:nvPicPr>
        <p:blipFill>
          <a:blip r:embed="rId7"/>
          <a:stretch>
            <a:fillRect/>
          </a:stretch>
        </p:blipFill>
        <p:spPr>
          <a:xfrm>
            <a:off x="8359082" y="1421165"/>
            <a:ext cx="556891" cy="495191"/>
          </a:xfrm>
          <a:prstGeom prst="rect">
            <a:avLst/>
          </a:prstGeom>
        </p:spPr>
      </p:pic>
    </p:spTree>
    <p:extLst>
      <p:ext uri="{BB962C8B-B14F-4D97-AF65-F5344CB8AC3E}">
        <p14:creationId xmlns:p14="http://schemas.microsoft.com/office/powerpoint/2010/main" val="1058493603"/>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819525" y="508513"/>
            <a:ext cx="8506975" cy="528600"/>
          </a:xfrm>
          <a:prstGeom prst="rect">
            <a:avLst/>
          </a:prstGeom>
        </p:spPr>
        <p:txBody>
          <a:bodyPr spcFirstLastPara="1" wrap="square" lIns="91425" tIns="91425" rIns="91425" bIns="91425" anchor="t" anchorCtr="0">
            <a:noAutofit/>
          </a:bodyPr>
          <a:lstStyle/>
          <a:p>
            <a:pPr lvl="0"/>
            <a:r>
              <a:rPr lang="es-AR" sz="2800" dirty="0">
                <a:latin typeface="+mj-lt"/>
              </a:rPr>
              <a:t>REGISTRO DE PROPRIEDA DOMÍNIO</a:t>
            </a:r>
            <a:endParaRPr b="1" dirty="0">
              <a:solidFill>
                <a:schemeClr val="dk1"/>
              </a:solidFill>
              <a:latin typeface="+mj-lt"/>
            </a:endParaRPr>
          </a:p>
        </p:txBody>
      </p:sp>
      <p:sp>
        <p:nvSpPr>
          <p:cNvPr id="234" name="Google Shape;234;p37"/>
          <p:cNvSpPr txBox="1">
            <a:spLocks noGrp="1"/>
          </p:cNvSpPr>
          <p:nvPr>
            <p:ph type="body" idx="1"/>
          </p:nvPr>
        </p:nvSpPr>
        <p:spPr>
          <a:xfrm>
            <a:off x="80765" y="1331644"/>
            <a:ext cx="7592575" cy="2480212"/>
          </a:xfrm>
          <a:prstGeom prst="rect">
            <a:avLst/>
          </a:prstGeom>
        </p:spPr>
        <p:txBody>
          <a:bodyPr spcFirstLastPara="1" wrap="square" lIns="91425" tIns="91425" rIns="91425" bIns="91425" anchor="t" anchorCtr="0">
            <a:noAutofit/>
          </a:bodyPr>
          <a:lstStyle/>
          <a:p>
            <a:pPr marL="139700" indent="0" algn="just">
              <a:buNone/>
            </a:pPr>
            <a:r>
              <a:rPr lang="es-AR" sz="2000" dirty="0">
                <a:latin typeface="+mj-lt"/>
              </a:rPr>
              <a:t>	</a:t>
            </a:r>
            <a:r>
              <a:rPr lang="es-AR" sz="1600" dirty="0">
                <a:latin typeface="+mj-lt"/>
              </a:rPr>
              <a:t>El 18 de septiembre de 1850, se promulgó la Ley </a:t>
            </a:r>
            <a:r>
              <a:rPr lang="es-AR" sz="1600" dirty="0" err="1">
                <a:latin typeface="+mj-lt"/>
              </a:rPr>
              <a:t>nº</a:t>
            </a:r>
            <a:r>
              <a:rPr lang="es-AR" sz="1600" dirty="0">
                <a:latin typeface="+mj-lt"/>
              </a:rPr>
              <a:t> 601, para discriminar el dominio público de lo privado y regularizar la situación de las tierras, y para solicitar la legitimación de las posesiones y la revalidación de las </a:t>
            </a:r>
            <a:r>
              <a:rPr lang="es-AR" sz="1600" dirty="0" err="1">
                <a:latin typeface="+mj-lt"/>
              </a:rPr>
              <a:t>Sesmarias</a:t>
            </a:r>
            <a:r>
              <a:rPr lang="es-AR" sz="1600" dirty="0">
                <a:latin typeface="+mj-lt"/>
              </a:rPr>
              <a:t>. </a:t>
            </a:r>
          </a:p>
          <a:p>
            <a:pPr marL="139700" indent="0" algn="just">
              <a:buNone/>
            </a:pPr>
            <a:r>
              <a:rPr lang="es-AR" sz="1600" dirty="0">
                <a:latin typeface="+mj-lt"/>
              </a:rPr>
              <a:t>	Tierra privada como recibida por el Estado a través de títulos legítimos y registrados en la Oficina. La mayoría de los títulos en Brasil no son legítimos. Tierras: públicas y privadas.  </a:t>
            </a:r>
            <a:r>
              <a:rPr lang="es-AR" sz="1600" dirty="0" err="1">
                <a:latin typeface="+mj-lt"/>
              </a:rPr>
              <a:t>Publici</a:t>
            </a:r>
            <a:r>
              <a:rPr lang="es-AR" sz="1600" dirty="0">
                <a:latin typeface="+mj-lt"/>
              </a:rPr>
              <a:t> = devuelto y recogido Devuelto = devuelto al Estado, aquellos cuyos beneficiarios no han cumplido con los términos de la ley mencionada anteriormente. </a:t>
            </a:r>
          </a:p>
          <a:p>
            <a:pPr marL="139700" indent="0" algn="just">
              <a:buNone/>
            </a:pPr>
            <a:r>
              <a:rPr lang="es-AR" sz="1600" dirty="0">
                <a:latin typeface="+mj-lt"/>
              </a:rPr>
              <a:t>	En Portugal y Venezuela, que no coinciden, se les conoce como tierras baldías. Coleccionado, así Registrado en la Oficina de Bienes Raíces después de discriminación - Leer </a:t>
            </a:r>
            <a:r>
              <a:rPr lang="es-AR" sz="1600" dirty="0" err="1">
                <a:latin typeface="+mj-lt"/>
              </a:rPr>
              <a:t>nº</a:t>
            </a:r>
            <a:r>
              <a:rPr lang="es-AR" sz="1600" dirty="0">
                <a:latin typeface="+mj-lt"/>
              </a:rPr>
              <a:t> 9.760/46; 9.636/98 y 6.363/76. C.C art. 1225. Código Civil, CF/88 y la legislación escénica que legislan inadecuadamente sobre el tema, busca definirlos</a:t>
            </a:r>
            <a:r>
              <a:rPr lang="es-AR" sz="1600" dirty="0"/>
              <a:t>.</a:t>
            </a:r>
            <a:endParaRPr lang="pt-BR" sz="1600" dirty="0"/>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A7D7E4EB-8C4C-46CA-9BF7-B9F332F22C32}"/>
              </a:ext>
            </a:extLst>
          </p:cNvPr>
          <p:cNvPicPr>
            <a:picLocks noChangeAspect="1"/>
          </p:cNvPicPr>
          <p:nvPr/>
        </p:nvPicPr>
        <p:blipFill>
          <a:blip r:embed="rId3"/>
          <a:stretch>
            <a:fillRect/>
          </a:stretch>
        </p:blipFill>
        <p:spPr>
          <a:xfrm>
            <a:off x="8370617" y="2012327"/>
            <a:ext cx="556891" cy="495191"/>
          </a:xfrm>
          <a:prstGeom prst="rect">
            <a:avLst/>
          </a:prstGeom>
        </p:spPr>
      </p:pic>
      <p:pic>
        <p:nvPicPr>
          <p:cNvPr id="6" name="Imagem 5" descr="Uma imagem contendo Ícone&#10;&#10;Descrição gerada automaticamente">
            <a:extLst>
              <a:ext uri="{FF2B5EF4-FFF2-40B4-BE49-F238E27FC236}">
                <a16:creationId xmlns:a16="http://schemas.microsoft.com/office/drawing/2014/main" id="{ACD4AD12-91B3-43C2-9ED2-FA792D305D37}"/>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250226" y="1412148"/>
            <a:ext cx="893774" cy="408153"/>
          </a:xfrm>
          <a:prstGeom prst="rect">
            <a:avLst/>
          </a:prstGeom>
        </p:spPr>
      </p:pic>
      <p:pic>
        <p:nvPicPr>
          <p:cNvPr id="7" name="Imagem 6" descr="Uma imagem contendo Texto&#10;&#10;Descrição gerada automaticamente">
            <a:extLst>
              <a:ext uri="{FF2B5EF4-FFF2-40B4-BE49-F238E27FC236}">
                <a16:creationId xmlns:a16="http://schemas.microsoft.com/office/drawing/2014/main" id="{B69F4FA5-AFBF-444A-9DF8-3F3F2926A89F}"/>
              </a:ext>
            </a:extLst>
          </p:cNvPr>
          <p:cNvPicPr>
            <a:picLocks noChangeAspect="1"/>
          </p:cNvPicPr>
          <p:nvPr/>
        </p:nvPicPr>
        <p:blipFill>
          <a:blip r:embed="rId6">
            <a:duotone>
              <a:prstClr val="black"/>
              <a:srgbClr val="300070">
                <a:tint val="45000"/>
                <a:satMod val="400000"/>
              </a:srgbClr>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8202176" y="2699544"/>
            <a:ext cx="893774" cy="299697"/>
          </a:xfrm>
          <a:prstGeom prst="rect">
            <a:avLst/>
          </a:prstGeom>
        </p:spPr>
      </p:pic>
    </p:spTree>
    <p:extLst>
      <p:ext uri="{BB962C8B-B14F-4D97-AF65-F5344CB8AC3E}">
        <p14:creationId xmlns:p14="http://schemas.microsoft.com/office/powerpoint/2010/main" val="2821900335"/>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743704" y="508513"/>
            <a:ext cx="8506975" cy="528600"/>
          </a:xfrm>
          <a:prstGeom prst="rect">
            <a:avLst/>
          </a:prstGeom>
        </p:spPr>
        <p:txBody>
          <a:bodyPr spcFirstLastPara="1" wrap="square" lIns="91425" tIns="91425" rIns="91425" bIns="91425" anchor="t" anchorCtr="0">
            <a:noAutofit/>
          </a:bodyPr>
          <a:lstStyle/>
          <a:p>
            <a:pPr lvl="0"/>
            <a:r>
              <a:rPr lang="es-AR" sz="2800" dirty="0">
                <a:latin typeface="+mj-lt"/>
              </a:rPr>
              <a:t>CONFLICTOS INDIGENAS</a:t>
            </a:r>
            <a:endParaRPr b="1" dirty="0">
              <a:solidFill>
                <a:schemeClr val="dk1"/>
              </a:solidFill>
              <a:latin typeface="+mj-lt"/>
            </a:endParaRPr>
          </a:p>
        </p:txBody>
      </p:sp>
      <p:sp>
        <p:nvSpPr>
          <p:cNvPr id="234" name="Google Shape;234;p37"/>
          <p:cNvSpPr txBox="1">
            <a:spLocks noGrp="1"/>
          </p:cNvSpPr>
          <p:nvPr>
            <p:ph type="body" idx="1"/>
          </p:nvPr>
        </p:nvSpPr>
        <p:spPr>
          <a:xfrm>
            <a:off x="1" y="1500542"/>
            <a:ext cx="7597082" cy="3259800"/>
          </a:xfrm>
          <a:prstGeom prst="rect">
            <a:avLst/>
          </a:prstGeom>
        </p:spPr>
        <p:txBody>
          <a:bodyPr spcFirstLastPara="1" wrap="square" lIns="91425" tIns="91425" rIns="91425" bIns="91425" anchor="t" anchorCtr="0">
            <a:noAutofit/>
          </a:bodyPr>
          <a:lstStyle/>
          <a:p>
            <a:pPr marL="139700" indent="0" algn="just">
              <a:lnSpc>
                <a:spcPct val="150000"/>
              </a:lnSpc>
              <a:buNone/>
            </a:pPr>
            <a:r>
              <a:rPr lang="es-AR" dirty="0">
                <a:latin typeface="+mj-lt"/>
              </a:rPr>
              <a:t>	Zonas de protección autónoma - Artículo: Marcelo Augusto Santana de Melo Independientemente de la decisión de la Corte Suprema sobre el caso Raposa Serra do Sol, el lobby global invertirá fuertemente para la ratificación del Congreso brasileño, lo antes posible, de la Declaración Universal de los Derechos de los Pueblos Indígenas. </a:t>
            </a:r>
          </a:p>
          <a:p>
            <a:pPr marL="139700" indent="0" algn="just">
              <a:lnSpc>
                <a:spcPct val="150000"/>
              </a:lnSpc>
              <a:buNone/>
            </a:pPr>
            <a:r>
              <a:rPr lang="es-AR" dirty="0">
                <a:latin typeface="+mj-lt"/>
              </a:rPr>
              <a:t>	La adhesión oficial de Brasil a la Convención de las Naciones Unidas permitirá, en la práctica, la creación de 216 "naciones" indígenas (con autonomía política y administrativa) en el territorio brasileño.</a:t>
            </a:r>
          </a:p>
          <a:p>
            <a:pPr marL="139700" indent="0" algn="just">
              <a:lnSpc>
                <a:spcPct val="150000"/>
              </a:lnSpc>
              <a:buNone/>
            </a:pPr>
            <a:r>
              <a:rPr lang="es-AR" dirty="0">
                <a:latin typeface="+mj-lt"/>
              </a:rPr>
              <a:t>	 Actualmente, en la práctica de su cultura indígena o manipulada por ONG, que ya se sienten aliviadas siguiendo las leyes brasileñas. Los brasileños hacen que la parte sumisa aproveche lo que se ha escrito en el párrafo 3 del artículo 5, introducido en 2004 en CF/88 por la enmienda constitucional 45.</a:t>
            </a:r>
            <a:endParaRPr lang="pt-BR"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DA00C2BB-5D16-4DC6-BA37-60379AC3EEF3}"/>
              </a:ext>
            </a:extLst>
          </p:cNvPr>
          <p:cNvPicPr>
            <a:picLocks noChangeAspect="1"/>
          </p:cNvPicPr>
          <p:nvPr/>
        </p:nvPicPr>
        <p:blipFill>
          <a:blip r:embed="rId3">
            <a:duotone>
              <a:prstClr val="black"/>
              <a:srgbClr val="300070">
                <a:tint val="45000"/>
                <a:satMod val="400000"/>
              </a:srgbClr>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8202176" y="2699544"/>
            <a:ext cx="893774" cy="299697"/>
          </a:xfrm>
          <a:prstGeom prst="rect">
            <a:avLst/>
          </a:prstGeom>
        </p:spPr>
      </p:pic>
      <p:pic>
        <p:nvPicPr>
          <p:cNvPr id="6" name="Imagem 5" descr="Uma imagem contendo Ícone&#10;&#10;Descrição gerada automaticamente">
            <a:extLst>
              <a:ext uri="{FF2B5EF4-FFF2-40B4-BE49-F238E27FC236}">
                <a16:creationId xmlns:a16="http://schemas.microsoft.com/office/drawing/2014/main" id="{083A5A3C-A8BB-4DC8-A578-52A933044790}"/>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190639" y="1373137"/>
            <a:ext cx="893774" cy="408153"/>
          </a:xfrm>
          <a:prstGeom prst="rect">
            <a:avLst/>
          </a:prstGeom>
        </p:spPr>
      </p:pic>
      <p:pic>
        <p:nvPicPr>
          <p:cNvPr id="7" name="Imagem 6" descr="Uma imagem contendo Texto&#10;&#10;Descrição gerada automaticamente">
            <a:extLst>
              <a:ext uri="{FF2B5EF4-FFF2-40B4-BE49-F238E27FC236}">
                <a16:creationId xmlns:a16="http://schemas.microsoft.com/office/drawing/2014/main" id="{990CF3FB-CE30-4310-A80B-2D958724D1F3}"/>
              </a:ext>
            </a:extLst>
          </p:cNvPr>
          <p:cNvPicPr>
            <a:picLocks noChangeAspect="1"/>
          </p:cNvPicPr>
          <p:nvPr/>
        </p:nvPicPr>
        <p:blipFill>
          <a:blip r:embed="rId7"/>
          <a:stretch>
            <a:fillRect/>
          </a:stretch>
        </p:blipFill>
        <p:spPr>
          <a:xfrm>
            <a:off x="8359080" y="1955367"/>
            <a:ext cx="556891" cy="495191"/>
          </a:xfrm>
          <a:prstGeom prst="rect">
            <a:avLst/>
          </a:prstGeom>
        </p:spPr>
      </p:pic>
    </p:spTree>
    <p:extLst>
      <p:ext uri="{BB962C8B-B14F-4D97-AF65-F5344CB8AC3E}">
        <p14:creationId xmlns:p14="http://schemas.microsoft.com/office/powerpoint/2010/main" val="362122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918964" y="383158"/>
            <a:ext cx="8506975" cy="528600"/>
          </a:xfrm>
          <a:prstGeom prst="rect">
            <a:avLst/>
          </a:prstGeom>
        </p:spPr>
        <p:txBody>
          <a:bodyPr spcFirstLastPara="1" wrap="square" lIns="91425" tIns="91425" rIns="91425" bIns="91425" anchor="t" anchorCtr="0">
            <a:noAutofit/>
          </a:bodyPr>
          <a:lstStyle/>
          <a:p>
            <a:pPr lvl="0"/>
            <a:r>
              <a:rPr lang="es-AR" sz="2800" dirty="0">
                <a:latin typeface="+mj-lt"/>
              </a:rPr>
              <a:t>LOS INDIOS DE LA AMAZONIA BRASILEÑA</a:t>
            </a:r>
            <a:endParaRPr b="1" dirty="0">
              <a:solidFill>
                <a:schemeClr val="dk1"/>
              </a:solidFill>
              <a:latin typeface="+mj-lt"/>
            </a:endParaRPr>
          </a:p>
        </p:txBody>
      </p:sp>
      <p:sp>
        <p:nvSpPr>
          <p:cNvPr id="234" name="Google Shape;234;p37"/>
          <p:cNvSpPr txBox="1">
            <a:spLocks noGrp="1"/>
          </p:cNvSpPr>
          <p:nvPr>
            <p:ph type="body" idx="1"/>
          </p:nvPr>
        </p:nvSpPr>
        <p:spPr>
          <a:xfrm>
            <a:off x="217924" y="1625897"/>
            <a:ext cx="7860422" cy="3259800"/>
          </a:xfrm>
          <a:prstGeom prst="rect">
            <a:avLst/>
          </a:prstGeom>
        </p:spPr>
        <p:txBody>
          <a:bodyPr spcFirstLastPara="1" wrap="square" lIns="91425" tIns="91425" rIns="91425" bIns="91425" anchor="t" anchorCtr="0">
            <a:noAutofit/>
          </a:bodyPr>
          <a:lstStyle/>
          <a:p>
            <a:pPr algn="just"/>
            <a:r>
              <a:rPr lang="es-AR" sz="1800" dirty="0">
                <a:latin typeface="+mj-lt"/>
              </a:rPr>
              <a:t>En verdad, en el Amazonas original, muchas personas sanas tienen un mejor ejemplo de la vida, donde la vida del autor y las obras de este estudio, se paga un peaje por recorrer algunas aldeas. </a:t>
            </a:r>
          </a:p>
          <a:p>
            <a:pPr algn="just"/>
            <a:r>
              <a:rPr lang="es-AR" sz="1800" dirty="0">
                <a:latin typeface="+mj-lt"/>
              </a:rPr>
              <a:t>Campo Novo do </a:t>
            </a:r>
            <a:r>
              <a:rPr lang="es-AR" sz="1800" dirty="0" err="1">
                <a:latin typeface="+mj-lt"/>
              </a:rPr>
              <a:t>Parecis</a:t>
            </a:r>
            <a:r>
              <a:rPr lang="es-AR" sz="1800" dirty="0">
                <a:latin typeface="+mj-lt"/>
              </a:rPr>
              <a:t> organizó el "VIII Festival de Cultura y Juegos de </a:t>
            </a:r>
            <a:r>
              <a:rPr lang="es-AR" sz="1800" dirty="0" err="1">
                <a:latin typeface="+mj-lt"/>
              </a:rPr>
              <a:t>Parecis</a:t>
            </a:r>
            <a:r>
              <a:rPr lang="es-AR" sz="1800" dirty="0">
                <a:latin typeface="+mj-lt"/>
              </a:rPr>
              <a:t> Indígenas" verificado el 08/05/2014, con la participación de unos 2.000 representantes indígenas de 9 grupos étnicos.</a:t>
            </a:r>
            <a:endParaRPr lang="pt-BR" sz="1800"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61E1FECD-7EEC-42EA-8E6B-9EB6DC7B20D8}"/>
              </a:ext>
            </a:extLst>
          </p:cNvPr>
          <p:cNvPicPr>
            <a:picLocks noChangeAspect="1"/>
          </p:cNvPicPr>
          <p:nvPr/>
        </p:nvPicPr>
        <p:blipFill>
          <a:blip r:embed="rId3"/>
          <a:stretch>
            <a:fillRect/>
          </a:stretch>
        </p:blipFill>
        <p:spPr>
          <a:xfrm>
            <a:off x="8371476" y="1948765"/>
            <a:ext cx="556891" cy="495191"/>
          </a:xfrm>
          <a:prstGeom prst="rect">
            <a:avLst/>
          </a:prstGeom>
        </p:spPr>
      </p:pic>
      <p:pic>
        <p:nvPicPr>
          <p:cNvPr id="6" name="Imagem 5" descr="Uma imagem contendo Ícone&#10;&#10;Descrição gerada automaticamente">
            <a:extLst>
              <a:ext uri="{FF2B5EF4-FFF2-40B4-BE49-F238E27FC236}">
                <a16:creationId xmlns:a16="http://schemas.microsoft.com/office/drawing/2014/main" id="{E67F4671-0232-49FA-82C5-807D661419C3}"/>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250226" y="1397497"/>
            <a:ext cx="893774" cy="408153"/>
          </a:xfrm>
          <a:prstGeom prst="rect">
            <a:avLst/>
          </a:prstGeom>
        </p:spPr>
      </p:pic>
      <p:pic>
        <p:nvPicPr>
          <p:cNvPr id="7" name="Imagem 6" descr="Uma imagem contendo Texto&#10;&#10;Descrição gerada automaticamente">
            <a:extLst>
              <a:ext uri="{FF2B5EF4-FFF2-40B4-BE49-F238E27FC236}">
                <a16:creationId xmlns:a16="http://schemas.microsoft.com/office/drawing/2014/main" id="{2EAB8343-E490-4856-9CD6-2D745403A671}"/>
              </a:ext>
            </a:extLst>
          </p:cNvPr>
          <p:cNvPicPr>
            <a:picLocks noChangeAspect="1"/>
          </p:cNvPicPr>
          <p:nvPr/>
        </p:nvPicPr>
        <p:blipFill>
          <a:blip r:embed="rId6">
            <a:duotone>
              <a:prstClr val="black"/>
              <a:srgbClr val="300070">
                <a:tint val="45000"/>
                <a:satMod val="400000"/>
              </a:srgbClr>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8202176" y="2699544"/>
            <a:ext cx="893774" cy="299697"/>
          </a:xfrm>
          <a:prstGeom prst="rect">
            <a:avLst/>
          </a:prstGeom>
        </p:spPr>
      </p:pic>
    </p:spTree>
    <p:extLst>
      <p:ext uri="{BB962C8B-B14F-4D97-AF65-F5344CB8AC3E}">
        <p14:creationId xmlns:p14="http://schemas.microsoft.com/office/powerpoint/2010/main" val="4184527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743704" y="-264300"/>
            <a:ext cx="8506975" cy="528600"/>
          </a:xfrm>
          <a:prstGeom prst="rect">
            <a:avLst/>
          </a:prstGeom>
        </p:spPr>
        <p:txBody>
          <a:bodyPr spcFirstLastPara="1" wrap="square" lIns="91425" tIns="91425" rIns="91425" bIns="91425" anchor="t" anchorCtr="0">
            <a:noAutofit/>
          </a:bodyPr>
          <a:lstStyle/>
          <a:p>
            <a:pPr lvl="0"/>
            <a:br>
              <a:rPr lang="es-AR" sz="2800" dirty="0"/>
            </a:br>
            <a:r>
              <a:rPr lang="es-AR" sz="2800" dirty="0">
                <a:latin typeface="+mj-lt"/>
              </a:rPr>
              <a:t>LEGISLACIÓN PROPIEDAD - DERECHOS REALES</a:t>
            </a:r>
            <a:br>
              <a:rPr lang="pt-BR" sz="2800" dirty="0"/>
            </a:br>
            <a:endParaRPr b="1" dirty="0">
              <a:solidFill>
                <a:schemeClr val="dk1"/>
              </a:solidFill>
            </a:endParaRPr>
          </a:p>
        </p:txBody>
      </p:sp>
      <p:sp>
        <p:nvSpPr>
          <p:cNvPr id="234" name="Google Shape;234;p37"/>
          <p:cNvSpPr txBox="1">
            <a:spLocks noGrp="1"/>
          </p:cNvSpPr>
          <p:nvPr>
            <p:ph type="body" idx="1"/>
          </p:nvPr>
        </p:nvSpPr>
        <p:spPr>
          <a:xfrm>
            <a:off x="6034" y="1319335"/>
            <a:ext cx="8244192" cy="3259800"/>
          </a:xfrm>
          <a:prstGeom prst="rect">
            <a:avLst/>
          </a:prstGeom>
        </p:spPr>
        <p:txBody>
          <a:bodyPr spcFirstLastPara="1" wrap="square" lIns="91425" tIns="91425" rIns="91425" bIns="91425" anchor="t" anchorCtr="0">
            <a:noAutofit/>
          </a:bodyPr>
          <a:lstStyle/>
          <a:p>
            <a:pPr algn="just"/>
            <a:r>
              <a:rPr lang="es-AR" sz="1600" dirty="0">
                <a:latin typeface="+mj-lt"/>
              </a:rPr>
              <a:t>Hay varias reglas legales que tengo sobre los derechos de propiedad real: CF/88, art. 5, inc. XXII: "El derecho de propiedad está garantizado"; </a:t>
            </a:r>
          </a:p>
          <a:p>
            <a:pPr algn="just"/>
            <a:r>
              <a:rPr lang="es-AR" sz="1600" dirty="0">
                <a:latin typeface="+mj-lt"/>
              </a:rPr>
              <a:t>Código Civil, art. 1225: trata de los derechos reales, incluida la propiedad; </a:t>
            </a:r>
          </a:p>
          <a:p>
            <a:pPr algn="just"/>
            <a:r>
              <a:rPr lang="es-AR" sz="1600" dirty="0">
                <a:latin typeface="+mj-lt"/>
              </a:rPr>
              <a:t>Vamos así, art. 1228 y identifica cuál es el derecho de propiedad y la adquisición.</a:t>
            </a:r>
            <a:endParaRPr lang="pt-BR" sz="1600" dirty="0">
              <a:latin typeface="+mj-lt"/>
            </a:endParaRPr>
          </a:p>
          <a:p>
            <a:pPr algn="just"/>
            <a:r>
              <a:rPr lang="es-AR" sz="1600" dirty="0">
                <a:latin typeface="+mj-lt"/>
              </a:rPr>
              <a:t>En el Artículo. 1.225, I del Código Civil, más allá de la propiedad, enumera varios otros derechos reales, cuya adquisición depende del registro inmobiliario correspondiente.</a:t>
            </a:r>
          </a:p>
          <a:p>
            <a:pPr algn="just"/>
            <a:r>
              <a:rPr lang="es-AR" sz="1600" dirty="0">
                <a:latin typeface="+mj-lt"/>
              </a:rPr>
              <a:t> Para nosotros, solo afecta la adquisición de propiedad para el título REGISTRO (artículos 1,245 por 1247 del CC).</a:t>
            </a:r>
            <a:endParaRPr lang="pt-BR" sz="1600"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93FEAD2E-5EF3-41EF-A0FE-E17EAABBB0D4}"/>
              </a:ext>
            </a:extLst>
          </p:cNvPr>
          <p:cNvPicPr>
            <a:picLocks noChangeAspect="1"/>
          </p:cNvPicPr>
          <p:nvPr/>
        </p:nvPicPr>
        <p:blipFill>
          <a:blip r:embed="rId3"/>
          <a:stretch>
            <a:fillRect/>
          </a:stretch>
        </p:blipFill>
        <p:spPr>
          <a:xfrm>
            <a:off x="8370617" y="1956233"/>
            <a:ext cx="556891" cy="495191"/>
          </a:xfrm>
          <a:prstGeom prst="rect">
            <a:avLst/>
          </a:prstGeom>
        </p:spPr>
      </p:pic>
      <p:pic>
        <p:nvPicPr>
          <p:cNvPr id="6" name="Imagem 5" descr="Uma imagem contendo Ícone&#10;&#10;Descrição gerada automaticamente">
            <a:extLst>
              <a:ext uri="{FF2B5EF4-FFF2-40B4-BE49-F238E27FC236}">
                <a16:creationId xmlns:a16="http://schemas.microsoft.com/office/drawing/2014/main" id="{2E1E094F-253F-47E4-A8E7-F861B25B22D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250226" y="1319335"/>
            <a:ext cx="893774" cy="408153"/>
          </a:xfrm>
          <a:prstGeom prst="rect">
            <a:avLst/>
          </a:prstGeom>
        </p:spPr>
      </p:pic>
      <p:pic>
        <p:nvPicPr>
          <p:cNvPr id="7" name="Imagem 6" descr="Uma imagem contendo Texto&#10;&#10;Descrição gerada automaticamente">
            <a:extLst>
              <a:ext uri="{FF2B5EF4-FFF2-40B4-BE49-F238E27FC236}">
                <a16:creationId xmlns:a16="http://schemas.microsoft.com/office/drawing/2014/main" id="{4D9C1116-5748-46A7-A797-3E26B2219A25}"/>
              </a:ext>
            </a:extLst>
          </p:cNvPr>
          <p:cNvPicPr>
            <a:picLocks noChangeAspect="1"/>
          </p:cNvPicPr>
          <p:nvPr/>
        </p:nvPicPr>
        <p:blipFill>
          <a:blip r:embed="rId6">
            <a:duotone>
              <a:prstClr val="black"/>
              <a:srgbClr val="300070">
                <a:tint val="45000"/>
                <a:satMod val="400000"/>
              </a:srgbClr>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8202176" y="2699544"/>
            <a:ext cx="893774" cy="299697"/>
          </a:xfrm>
          <a:prstGeom prst="rect">
            <a:avLst/>
          </a:prstGeom>
        </p:spPr>
      </p:pic>
    </p:spTree>
    <p:extLst>
      <p:ext uri="{BB962C8B-B14F-4D97-AF65-F5344CB8AC3E}">
        <p14:creationId xmlns:p14="http://schemas.microsoft.com/office/powerpoint/2010/main" val="92292295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713225" y="530584"/>
            <a:ext cx="5768100" cy="528600"/>
          </a:xfrm>
          <a:prstGeom prst="rect">
            <a:avLst/>
          </a:prstGeom>
        </p:spPr>
        <p:txBody>
          <a:bodyPr spcFirstLastPara="1" wrap="square" lIns="91425" tIns="91425" rIns="91425" bIns="91425" anchor="t" anchorCtr="0">
            <a:noAutofit/>
          </a:bodyPr>
          <a:lstStyle/>
          <a:p>
            <a:pPr lvl="0"/>
            <a:r>
              <a:rPr lang="es-AR" sz="3200" dirty="0">
                <a:latin typeface="Arial" panose="020B0604020202020204" pitchFamily="34" charset="0"/>
                <a:cs typeface="Arial" panose="020B0604020202020204" pitchFamily="34" charset="0"/>
              </a:rPr>
              <a:t>INTRODUCCIÓN</a:t>
            </a:r>
            <a:endParaRPr b="1" dirty="0">
              <a:solidFill>
                <a:schemeClr val="dk1"/>
              </a:solidFill>
            </a:endParaRPr>
          </a:p>
        </p:txBody>
      </p:sp>
      <p:sp>
        <p:nvSpPr>
          <p:cNvPr id="234" name="Google Shape;234;p37"/>
          <p:cNvSpPr txBox="1">
            <a:spLocks noGrp="1"/>
          </p:cNvSpPr>
          <p:nvPr>
            <p:ph type="body" idx="1"/>
          </p:nvPr>
        </p:nvSpPr>
        <p:spPr>
          <a:xfrm>
            <a:off x="176961" y="1393519"/>
            <a:ext cx="7943095" cy="3259800"/>
          </a:xfrm>
          <a:prstGeom prst="rect">
            <a:avLst/>
          </a:prstGeom>
        </p:spPr>
        <p:txBody>
          <a:bodyPr spcFirstLastPara="1" wrap="square" lIns="91425" tIns="91425" rIns="91425" bIns="91425" anchor="t" anchorCtr="0">
            <a:noAutofit/>
          </a:bodyPr>
          <a:lstStyle/>
          <a:p>
            <a:pPr marL="0" indent="0" algn="just">
              <a:lnSpc>
                <a:spcPct val="150000"/>
              </a:lnSpc>
              <a:buNone/>
            </a:pPr>
            <a:r>
              <a:rPr lang="es-AR" sz="1800" dirty="0">
                <a:latin typeface="Arial" panose="020B0604020202020204" pitchFamily="34" charset="0"/>
                <a:cs typeface="Arial" panose="020B0604020202020204" pitchFamily="34" charset="0"/>
              </a:rPr>
              <a:t>La Protección Registral de las Tierras Indígena y su Patrimonio Natural y Cultura serán relatados, como también su historia, para que tenga una mejor comprensión de todo. Habrá la exposición de la realidad vivida en el municipio de Campo Novo do </a:t>
            </a:r>
            <a:r>
              <a:rPr lang="es-AR" sz="1800" dirty="0" err="1">
                <a:latin typeface="Arial" panose="020B0604020202020204" pitchFamily="34" charset="0"/>
                <a:cs typeface="Arial" panose="020B0604020202020204" pitchFamily="34" charset="0"/>
              </a:rPr>
              <a:t>Parecis</a:t>
            </a:r>
            <a:r>
              <a:rPr lang="es-AR" sz="1800" dirty="0">
                <a:latin typeface="Arial" panose="020B0604020202020204" pitchFamily="34" charset="0"/>
                <a:cs typeface="Arial" panose="020B0604020202020204" pitchFamily="34" charset="0"/>
              </a:rPr>
              <a:t> – MT, en Brasil, donde hay la etnia </a:t>
            </a:r>
            <a:r>
              <a:rPr lang="es-AR" sz="1800" dirty="0" err="1">
                <a:latin typeface="Arial" panose="020B0604020202020204" pitchFamily="34" charset="0"/>
                <a:cs typeface="Arial" panose="020B0604020202020204" pitchFamily="34" charset="0"/>
              </a:rPr>
              <a:t>Pareci</a:t>
            </a:r>
            <a:r>
              <a:rPr lang="es-AR" sz="1800" dirty="0">
                <a:latin typeface="Arial" panose="020B0604020202020204" pitchFamily="34" charset="0"/>
                <a:cs typeface="Arial" panose="020B0604020202020204" pitchFamily="34" charset="0"/>
              </a:rPr>
              <a:t> y diversas aldeas. Así, en las mismas, se preserva la cultura de su pueblo. Es importante apuntar los trámites y las Leyes que están en el Congreso Nacional que amparan tal situación.  </a:t>
            </a:r>
            <a:endParaRPr lang="pt-BR" sz="1800" dirty="0">
              <a:latin typeface="Arial" panose="020B0604020202020204" pitchFamily="34" charset="0"/>
              <a:cs typeface="Arial" panose="020B0604020202020204" pitchFamily="34" charset="0"/>
            </a:endParaRPr>
          </a:p>
          <a:p>
            <a:pPr marL="0" lvl="0" indent="0" algn="l" rtl="0">
              <a:lnSpc>
                <a:spcPct val="150000"/>
              </a:lnSpc>
              <a:spcBef>
                <a:spcPts val="0"/>
              </a:spcBef>
              <a:spcAft>
                <a:spcPts val="0"/>
              </a:spcAft>
              <a:buNone/>
            </a:pPr>
            <a:endParaRPr sz="1050" u="none" dirty="0">
              <a:solidFill>
                <a:schemeClr val="dk1"/>
              </a:solidFill>
              <a:latin typeface="Didact Gothic"/>
              <a:ea typeface="Didact Gothic"/>
              <a:cs typeface="Didact Gothic"/>
              <a:sym typeface="Didact Gothic"/>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CA053552-8257-4AE3-87E2-595C0E0B6867}"/>
              </a:ext>
            </a:extLst>
          </p:cNvPr>
          <p:cNvPicPr>
            <a:picLocks noChangeAspect="1"/>
          </p:cNvPicPr>
          <p:nvPr/>
        </p:nvPicPr>
        <p:blipFill>
          <a:blip r:embed="rId3"/>
          <a:stretch>
            <a:fillRect/>
          </a:stretch>
        </p:blipFill>
        <p:spPr>
          <a:xfrm>
            <a:off x="8408504" y="898328"/>
            <a:ext cx="556891" cy="495191"/>
          </a:xfrm>
          <a:prstGeom prst="rect">
            <a:avLst/>
          </a:prstGeom>
        </p:spPr>
      </p:pic>
      <p:pic>
        <p:nvPicPr>
          <p:cNvPr id="6" name="Imagem 5" descr="Uma imagem contendo Ícone&#10;&#10;Descrição gerada automaticamente">
            <a:extLst>
              <a:ext uri="{FF2B5EF4-FFF2-40B4-BE49-F238E27FC236}">
                <a16:creationId xmlns:a16="http://schemas.microsoft.com/office/drawing/2014/main" id="{1DAF14DE-BD8E-4369-AA6C-83F7E4B3AB6B}"/>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233758" y="326507"/>
            <a:ext cx="906385" cy="408153"/>
          </a:xfrm>
          <a:prstGeom prst="rect">
            <a:avLst/>
          </a:prstGeom>
        </p:spPr>
      </p:pic>
      <p:pic>
        <p:nvPicPr>
          <p:cNvPr id="9" name="Imagem 8" descr="Uma imagem contendo Texto&#10;&#10;Descrição gerada automaticamente">
            <a:extLst>
              <a:ext uri="{FF2B5EF4-FFF2-40B4-BE49-F238E27FC236}">
                <a16:creationId xmlns:a16="http://schemas.microsoft.com/office/drawing/2014/main" id="{B35305C3-2FA7-41EE-9B9E-809DD82AEAD2}"/>
              </a:ext>
            </a:extLst>
          </p:cNvPr>
          <p:cNvPicPr>
            <a:picLocks noChangeAspect="1"/>
          </p:cNvPicPr>
          <p:nvPr/>
        </p:nvPicPr>
        <p:blipFill>
          <a:blip r:embed="rId6">
            <a:duotone>
              <a:prstClr val="black"/>
              <a:srgbClr val="300070">
                <a:tint val="45000"/>
                <a:satMod val="400000"/>
              </a:srgbClr>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8237615" y="1583462"/>
            <a:ext cx="906385" cy="299697"/>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256025" y="228576"/>
            <a:ext cx="8887975" cy="528600"/>
          </a:xfrm>
          <a:prstGeom prst="rect">
            <a:avLst/>
          </a:prstGeom>
        </p:spPr>
        <p:txBody>
          <a:bodyPr spcFirstLastPara="1" wrap="square" lIns="91425" tIns="91425" rIns="91425" bIns="91425" anchor="t" anchorCtr="0">
            <a:noAutofit/>
          </a:bodyPr>
          <a:lstStyle/>
          <a:p>
            <a:pPr lvl="0"/>
            <a:r>
              <a:rPr lang="es-AR" sz="2800" dirty="0">
                <a:latin typeface="+mj-lt"/>
              </a:rPr>
              <a:t>CONSOLIDACIÓN DE REGISTROS </a:t>
            </a:r>
            <a:br>
              <a:rPr lang="es-AR" sz="2800" dirty="0">
                <a:latin typeface="+mj-lt"/>
              </a:rPr>
            </a:br>
            <a:r>
              <a:rPr lang="es-AR" sz="2800" dirty="0">
                <a:latin typeface="+mj-lt"/>
              </a:rPr>
              <a:t>INMOBILIARIOS</a:t>
            </a:r>
            <a:br>
              <a:rPr lang="pt-BR" sz="2800" dirty="0"/>
            </a:br>
            <a:endParaRPr b="1" dirty="0">
              <a:solidFill>
                <a:schemeClr val="dk1"/>
              </a:solidFill>
            </a:endParaRPr>
          </a:p>
        </p:txBody>
      </p:sp>
      <p:sp>
        <p:nvSpPr>
          <p:cNvPr id="234" name="Google Shape;234;p37"/>
          <p:cNvSpPr txBox="1">
            <a:spLocks noGrp="1"/>
          </p:cNvSpPr>
          <p:nvPr>
            <p:ph type="body" idx="1"/>
          </p:nvPr>
        </p:nvSpPr>
        <p:spPr>
          <a:xfrm>
            <a:off x="99061" y="1275850"/>
            <a:ext cx="8048037" cy="3259800"/>
          </a:xfrm>
          <a:prstGeom prst="rect">
            <a:avLst/>
          </a:prstGeom>
        </p:spPr>
        <p:txBody>
          <a:bodyPr spcFirstLastPara="1" wrap="square" lIns="91425" tIns="91425" rIns="91425" bIns="91425" anchor="t" anchorCtr="0">
            <a:noAutofit/>
          </a:bodyPr>
          <a:lstStyle/>
          <a:p>
            <a:pPr marL="139700" indent="0" algn="just">
              <a:lnSpc>
                <a:spcPct val="150000"/>
              </a:lnSpc>
              <a:buNone/>
            </a:pPr>
            <a:r>
              <a:rPr lang="es-AR" sz="1600" dirty="0">
                <a:latin typeface="+mj-lt"/>
              </a:rPr>
              <a:t>	El registro de bienes inmuebles, en función del estado, se estableció en Brasil por la Ley N ° 1.237 de 24 de septiembre de 1.864, seguido del Código Civil de 1916, los artículos 856 por 262, los artículos actuales 1.234 por 1.247. Solo en el 09 de noviembre de 1939 se emitió el Decreto 4,857, modificado por el Decreto 5.318/40, que prevé la aplicación de los servicios relativos de los Registros Públicos. La Ley N ° 6.015 está en vigencia sobre el tema, fechada el 31 de diciembre de 1.973, que solo entró en vigencia el 1 de enero de 1.976</a:t>
            </a:r>
            <a:r>
              <a:rPr lang="es-AR" sz="2000" dirty="0">
                <a:latin typeface="+mj-lt"/>
              </a:rPr>
              <a:t>.</a:t>
            </a:r>
            <a:endParaRPr lang="pt-BR" sz="2000" dirty="0">
              <a:latin typeface="+mj-lt"/>
            </a:endParaRPr>
          </a:p>
        </p:txBody>
      </p:sp>
      <p:cxnSp>
        <p:nvCxnSpPr>
          <p:cNvPr id="235" name="Google Shape;235;p37"/>
          <p:cNvCxnSpPr>
            <a:cxnSpLocks/>
          </p:cNvCxnSpPr>
          <p:nvPr/>
        </p:nvCxnSpPr>
        <p:spPr>
          <a:xfrm>
            <a:off x="819525" y="1268827"/>
            <a:ext cx="2060835"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51D07579-E891-4140-B5C6-673A03DB7838}"/>
              </a:ext>
            </a:extLst>
          </p:cNvPr>
          <p:cNvPicPr>
            <a:picLocks noChangeAspect="1"/>
          </p:cNvPicPr>
          <p:nvPr/>
        </p:nvPicPr>
        <p:blipFill>
          <a:blip r:embed="rId3"/>
          <a:stretch>
            <a:fillRect/>
          </a:stretch>
        </p:blipFill>
        <p:spPr>
          <a:xfrm>
            <a:off x="8338456" y="1951772"/>
            <a:ext cx="556891" cy="495191"/>
          </a:xfrm>
          <a:prstGeom prst="rect">
            <a:avLst/>
          </a:prstGeom>
        </p:spPr>
      </p:pic>
      <p:pic>
        <p:nvPicPr>
          <p:cNvPr id="6" name="Imagem 5" descr="Uma imagem contendo Ícone&#10;&#10;Descrição gerada automaticamente">
            <a:extLst>
              <a:ext uri="{FF2B5EF4-FFF2-40B4-BE49-F238E27FC236}">
                <a16:creationId xmlns:a16="http://schemas.microsoft.com/office/drawing/2014/main" id="{939325BA-9ED2-4B18-B54C-A19D13155DF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250226" y="1333280"/>
            <a:ext cx="893774" cy="408153"/>
          </a:xfrm>
          <a:prstGeom prst="rect">
            <a:avLst/>
          </a:prstGeom>
        </p:spPr>
      </p:pic>
      <p:pic>
        <p:nvPicPr>
          <p:cNvPr id="7" name="Imagem 6" descr="Uma imagem contendo Texto&#10;&#10;Descrição gerada automaticamente">
            <a:extLst>
              <a:ext uri="{FF2B5EF4-FFF2-40B4-BE49-F238E27FC236}">
                <a16:creationId xmlns:a16="http://schemas.microsoft.com/office/drawing/2014/main" id="{3E838F23-0774-4F9A-89CB-D0B53539DDE5}"/>
              </a:ext>
            </a:extLst>
          </p:cNvPr>
          <p:cNvPicPr>
            <a:picLocks noChangeAspect="1"/>
          </p:cNvPicPr>
          <p:nvPr/>
        </p:nvPicPr>
        <p:blipFill>
          <a:blip r:embed="rId6">
            <a:duotone>
              <a:prstClr val="black"/>
              <a:srgbClr val="300070">
                <a:tint val="45000"/>
                <a:satMod val="400000"/>
              </a:srgbClr>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8250226" y="2696537"/>
            <a:ext cx="893774" cy="299697"/>
          </a:xfrm>
          <a:prstGeom prst="rect">
            <a:avLst/>
          </a:prstGeom>
        </p:spPr>
      </p:pic>
    </p:spTree>
    <p:extLst>
      <p:ext uri="{BB962C8B-B14F-4D97-AF65-F5344CB8AC3E}">
        <p14:creationId xmlns:p14="http://schemas.microsoft.com/office/powerpoint/2010/main" val="63346336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743704" y="-264300"/>
            <a:ext cx="8506975" cy="528600"/>
          </a:xfrm>
          <a:prstGeom prst="rect">
            <a:avLst/>
          </a:prstGeom>
        </p:spPr>
        <p:txBody>
          <a:bodyPr spcFirstLastPara="1" wrap="square" lIns="91425" tIns="91425" rIns="91425" bIns="91425" anchor="t" anchorCtr="0">
            <a:noAutofit/>
          </a:bodyPr>
          <a:lstStyle/>
          <a:p>
            <a:pPr lvl="0"/>
            <a:br>
              <a:rPr lang="pt-BR" sz="2800" dirty="0"/>
            </a:br>
            <a:r>
              <a:rPr lang="pt-BR" sz="2800" dirty="0">
                <a:latin typeface="+mj-lt"/>
              </a:rPr>
              <a:t>MUNICIPIO DE CAMPO NOVO DO PARECIS/MT - </a:t>
            </a:r>
            <a:r>
              <a:rPr lang="es-AR" sz="2800" dirty="0">
                <a:latin typeface="+mj-lt"/>
              </a:rPr>
              <a:t>ALDEAS INDÍGENAS</a:t>
            </a:r>
            <a:br>
              <a:rPr lang="pt-BR" sz="2800" dirty="0"/>
            </a:br>
            <a:br>
              <a:rPr lang="pt-BR" sz="2800" dirty="0"/>
            </a:br>
            <a:endParaRPr b="1" dirty="0">
              <a:solidFill>
                <a:schemeClr val="dk1"/>
              </a:solidFill>
            </a:endParaRPr>
          </a:p>
        </p:txBody>
      </p:sp>
      <p:sp>
        <p:nvSpPr>
          <p:cNvPr id="234" name="Google Shape;234;p37"/>
          <p:cNvSpPr txBox="1">
            <a:spLocks noGrp="1"/>
          </p:cNvSpPr>
          <p:nvPr>
            <p:ph type="body" idx="1"/>
          </p:nvPr>
        </p:nvSpPr>
        <p:spPr>
          <a:xfrm>
            <a:off x="371852" y="1561502"/>
            <a:ext cx="7568990" cy="3259800"/>
          </a:xfrm>
          <a:prstGeom prst="rect">
            <a:avLst/>
          </a:prstGeom>
        </p:spPr>
        <p:txBody>
          <a:bodyPr spcFirstLastPara="1" wrap="square" lIns="91425" tIns="91425" rIns="91425" bIns="91425" anchor="t" anchorCtr="0">
            <a:noAutofit/>
          </a:bodyPr>
          <a:lstStyle/>
          <a:p>
            <a:pPr algn="just">
              <a:lnSpc>
                <a:spcPct val="150000"/>
              </a:lnSpc>
            </a:pPr>
            <a:r>
              <a:rPr lang="es-AR" sz="1600" dirty="0">
                <a:latin typeface="+mj-lt"/>
              </a:rPr>
              <a:t>En esta región hay diversas aldeas, en que en las mismas sus habitantes cultivan la tierra, trabajan con el turismo, así preservando sus costumbres y su cultura. Las principales Aldeas son: </a:t>
            </a:r>
          </a:p>
          <a:p>
            <a:pPr algn="just">
              <a:lnSpc>
                <a:spcPct val="150000"/>
              </a:lnSpc>
            </a:pPr>
            <a:r>
              <a:rPr lang="es-AR" sz="1600" dirty="0" err="1">
                <a:latin typeface="+mj-lt"/>
              </a:rPr>
              <a:t>Wazare</a:t>
            </a:r>
            <a:r>
              <a:rPr lang="es-AR" sz="1600" dirty="0">
                <a:latin typeface="+mj-lt"/>
              </a:rPr>
              <a:t>;</a:t>
            </a:r>
          </a:p>
          <a:p>
            <a:pPr algn="just">
              <a:lnSpc>
                <a:spcPct val="150000"/>
              </a:lnSpc>
            </a:pPr>
            <a:r>
              <a:rPr lang="es-AR" sz="1600" dirty="0" err="1">
                <a:latin typeface="+mj-lt"/>
              </a:rPr>
              <a:t>Quatro</a:t>
            </a:r>
            <a:r>
              <a:rPr lang="es-AR" sz="1600" dirty="0">
                <a:latin typeface="+mj-lt"/>
              </a:rPr>
              <a:t> </a:t>
            </a:r>
            <a:r>
              <a:rPr lang="es-AR" sz="1600" dirty="0" err="1">
                <a:latin typeface="+mj-lt"/>
              </a:rPr>
              <a:t>Cachoeiras</a:t>
            </a:r>
            <a:r>
              <a:rPr lang="es-AR" sz="1600" dirty="0">
                <a:latin typeface="+mj-lt"/>
              </a:rPr>
              <a:t>;</a:t>
            </a:r>
          </a:p>
          <a:p>
            <a:pPr algn="just">
              <a:lnSpc>
                <a:spcPct val="150000"/>
              </a:lnSpc>
            </a:pPr>
            <a:r>
              <a:rPr lang="es-AR" sz="1600" dirty="0" err="1">
                <a:latin typeface="+mj-lt"/>
              </a:rPr>
              <a:t>Utiariti</a:t>
            </a:r>
            <a:r>
              <a:rPr lang="es-AR" sz="1600" dirty="0">
                <a:latin typeface="+mj-lt"/>
              </a:rPr>
              <a:t>.</a:t>
            </a:r>
            <a:endParaRPr lang="pt-BR" sz="1600"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4068A4BA-6B5A-420C-A4F8-E8E7DFD60774}"/>
              </a:ext>
            </a:extLst>
          </p:cNvPr>
          <p:cNvPicPr>
            <a:picLocks noChangeAspect="1"/>
          </p:cNvPicPr>
          <p:nvPr/>
        </p:nvPicPr>
        <p:blipFill>
          <a:blip r:embed="rId3">
            <a:duotone>
              <a:prstClr val="black"/>
              <a:srgbClr val="300070">
                <a:tint val="45000"/>
                <a:satMod val="400000"/>
              </a:srgbClr>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8202176" y="2699544"/>
            <a:ext cx="893774" cy="299697"/>
          </a:xfrm>
          <a:prstGeom prst="rect">
            <a:avLst/>
          </a:prstGeom>
        </p:spPr>
      </p:pic>
      <p:pic>
        <p:nvPicPr>
          <p:cNvPr id="6" name="Imagem 5" descr="Uma imagem contendo Ícone&#10;&#10;Descrição gerada automaticamente">
            <a:extLst>
              <a:ext uri="{FF2B5EF4-FFF2-40B4-BE49-F238E27FC236}">
                <a16:creationId xmlns:a16="http://schemas.microsoft.com/office/drawing/2014/main" id="{ABA9D50C-D308-41BE-B1EC-4C790F3C3CED}"/>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250226" y="1357425"/>
            <a:ext cx="893774" cy="408153"/>
          </a:xfrm>
          <a:prstGeom prst="rect">
            <a:avLst/>
          </a:prstGeom>
        </p:spPr>
      </p:pic>
      <p:pic>
        <p:nvPicPr>
          <p:cNvPr id="7" name="Imagem 6" descr="Uma imagem contendo Texto&#10;&#10;Descrição gerada automaticamente">
            <a:extLst>
              <a:ext uri="{FF2B5EF4-FFF2-40B4-BE49-F238E27FC236}">
                <a16:creationId xmlns:a16="http://schemas.microsoft.com/office/drawing/2014/main" id="{A04007DE-FD1E-41C7-9C5D-2073A03BC55A}"/>
              </a:ext>
            </a:extLst>
          </p:cNvPr>
          <p:cNvPicPr>
            <a:picLocks noChangeAspect="1"/>
          </p:cNvPicPr>
          <p:nvPr/>
        </p:nvPicPr>
        <p:blipFill>
          <a:blip r:embed="rId7"/>
          <a:stretch>
            <a:fillRect/>
          </a:stretch>
        </p:blipFill>
        <p:spPr>
          <a:xfrm>
            <a:off x="8370617" y="1948765"/>
            <a:ext cx="556891" cy="495191"/>
          </a:xfrm>
          <a:prstGeom prst="rect">
            <a:avLst/>
          </a:prstGeom>
        </p:spPr>
      </p:pic>
    </p:spTree>
    <p:extLst>
      <p:ext uri="{BB962C8B-B14F-4D97-AF65-F5344CB8AC3E}">
        <p14:creationId xmlns:p14="http://schemas.microsoft.com/office/powerpoint/2010/main" val="1330272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819525" y="208140"/>
            <a:ext cx="8506975" cy="528600"/>
          </a:xfrm>
          <a:prstGeom prst="rect">
            <a:avLst/>
          </a:prstGeom>
        </p:spPr>
        <p:txBody>
          <a:bodyPr spcFirstLastPara="1" wrap="square" lIns="91425" tIns="91425" rIns="91425" bIns="91425" anchor="t" anchorCtr="0">
            <a:noAutofit/>
          </a:bodyPr>
          <a:lstStyle/>
          <a:p>
            <a:pPr lvl="0"/>
            <a:r>
              <a:rPr lang="es-AR" sz="2800" dirty="0">
                <a:latin typeface="+mj-lt"/>
              </a:rPr>
              <a:t>LEY CONSTITUCIONAL DEL INDIO ART. 231- CF/88</a:t>
            </a:r>
            <a:endParaRPr b="1" dirty="0">
              <a:solidFill>
                <a:schemeClr val="dk1"/>
              </a:solidFill>
              <a:latin typeface="+mj-lt"/>
            </a:endParaRPr>
          </a:p>
        </p:txBody>
      </p:sp>
      <p:sp>
        <p:nvSpPr>
          <p:cNvPr id="234" name="Google Shape;234;p37"/>
          <p:cNvSpPr txBox="1">
            <a:spLocks noGrp="1"/>
          </p:cNvSpPr>
          <p:nvPr>
            <p:ph type="body" idx="1"/>
          </p:nvPr>
        </p:nvSpPr>
        <p:spPr>
          <a:xfrm>
            <a:off x="220980" y="1470062"/>
            <a:ext cx="7884867" cy="3259800"/>
          </a:xfrm>
          <a:prstGeom prst="rect">
            <a:avLst/>
          </a:prstGeom>
        </p:spPr>
        <p:txBody>
          <a:bodyPr spcFirstLastPara="1" wrap="square" lIns="91425" tIns="91425" rIns="91425" bIns="91425" anchor="t" anchorCtr="0">
            <a:noAutofit/>
          </a:bodyPr>
          <a:lstStyle/>
          <a:p>
            <a:pPr marL="139700" indent="0" algn="just">
              <a:buNone/>
            </a:pPr>
            <a:r>
              <a:rPr lang="es-AR" sz="2000" dirty="0"/>
              <a:t>	</a:t>
            </a:r>
            <a:r>
              <a:rPr lang="es-AR" sz="1800" dirty="0">
                <a:latin typeface="+mj-lt"/>
              </a:rPr>
              <a:t>Organización social, costumbres, idiomas, creencias y tradiciones. Los derechos sobre las tierras que tradicionalmente ocupan, a saber: los habitados por ellos permanentemente, utilizados para sus actividades de producción, indispensable para la conservación de los recursos ambientales necesarios para su bienestar y para su reproducción física y cultural, de acuerdo con sus usos, costumbres y tradiciones. 	</a:t>
            </a:r>
          </a:p>
          <a:p>
            <a:pPr marL="139700" indent="0" algn="just">
              <a:buNone/>
            </a:pPr>
            <a:r>
              <a:rPr lang="es-AR" sz="1800" dirty="0">
                <a:latin typeface="+mj-lt"/>
              </a:rPr>
              <a:t>	Depende de la Unión demarcarlos, proteger y hacer cumplir todos sus recursos. Los terrenos tratados en el mismo artículo son inalienables y no están disponibles, y el derecho relacionado es imprescriptible.</a:t>
            </a:r>
            <a:endParaRPr lang="pt-BR" sz="1800"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A46A8376-50D8-49D7-A806-2DE57627427F}"/>
              </a:ext>
            </a:extLst>
          </p:cNvPr>
          <p:cNvPicPr>
            <a:picLocks noChangeAspect="1"/>
          </p:cNvPicPr>
          <p:nvPr/>
        </p:nvPicPr>
        <p:blipFill>
          <a:blip r:embed="rId3"/>
          <a:stretch>
            <a:fillRect/>
          </a:stretch>
        </p:blipFill>
        <p:spPr>
          <a:xfrm>
            <a:off x="8324877" y="1948765"/>
            <a:ext cx="556891" cy="495191"/>
          </a:xfrm>
          <a:prstGeom prst="rect">
            <a:avLst/>
          </a:prstGeom>
        </p:spPr>
      </p:pic>
      <p:pic>
        <p:nvPicPr>
          <p:cNvPr id="6" name="Imagem 5" descr="Uma imagem contendo Ícone&#10;&#10;Descrição gerada automaticamente">
            <a:extLst>
              <a:ext uri="{FF2B5EF4-FFF2-40B4-BE49-F238E27FC236}">
                <a16:creationId xmlns:a16="http://schemas.microsoft.com/office/drawing/2014/main" id="{909DC69C-C988-4A2A-8A8A-C4739420BCD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250226" y="1421165"/>
            <a:ext cx="893774" cy="408153"/>
          </a:xfrm>
          <a:prstGeom prst="rect">
            <a:avLst/>
          </a:prstGeom>
        </p:spPr>
      </p:pic>
      <p:pic>
        <p:nvPicPr>
          <p:cNvPr id="7" name="Imagem 6" descr="Uma imagem contendo Texto&#10;&#10;Descrição gerada automaticamente">
            <a:extLst>
              <a:ext uri="{FF2B5EF4-FFF2-40B4-BE49-F238E27FC236}">
                <a16:creationId xmlns:a16="http://schemas.microsoft.com/office/drawing/2014/main" id="{EED9FD00-E563-4580-8CC8-C4EC4E388D3E}"/>
              </a:ext>
            </a:extLst>
          </p:cNvPr>
          <p:cNvPicPr>
            <a:picLocks noChangeAspect="1"/>
          </p:cNvPicPr>
          <p:nvPr/>
        </p:nvPicPr>
        <p:blipFill>
          <a:blip r:embed="rId6">
            <a:duotone>
              <a:prstClr val="black"/>
              <a:srgbClr val="300070">
                <a:tint val="45000"/>
                <a:satMod val="400000"/>
              </a:srgbClr>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8202176" y="2699544"/>
            <a:ext cx="893774" cy="299697"/>
          </a:xfrm>
          <a:prstGeom prst="rect">
            <a:avLst/>
          </a:prstGeom>
        </p:spPr>
      </p:pic>
    </p:spTree>
    <p:extLst>
      <p:ext uri="{BB962C8B-B14F-4D97-AF65-F5344CB8AC3E}">
        <p14:creationId xmlns:p14="http://schemas.microsoft.com/office/powerpoint/2010/main" val="6227465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819525" y="0"/>
            <a:ext cx="8506975" cy="528600"/>
          </a:xfrm>
          <a:prstGeom prst="rect">
            <a:avLst/>
          </a:prstGeom>
        </p:spPr>
        <p:txBody>
          <a:bodyPr spcFirstLastPara="1" wrap="square" lIns="91425" tIns="91425" rIns="91425" bIns="91425" anchor="t" anchorCtr="0">
            <a:noAutofit/>
          </a:bodyPr>
          <a:lstStyle/>
          <a:p>
            <a:pPr lvl="0"/>
            <a:br>
              <a:rPr lang="es-AR" sz="2800" dirty="0"/>
            </a:br>
            <a:r>
              <a:rPr lang="es-AR" sz="2800" dirty="0">
                <a:latin typeface="+mj-lt"/>
              </a:rPr>
              <a:t>AGENDA 2030</a:t>
            </a:r>
            <a:br>
              <a:rPr lang="pt-BR" sz="2800" dirty="0"/>
            </a:br>
            <a:endParaRPr b="1" dirty="0">
              <a:solidFill>
                <a:schemeClr val="dk1"/>
              </a:solidFill>
            </a:endParaRPr>
          </a:p>
        </p:txBody>
      </p:sp>
      <p:sp>
        <p:nvSpPr>
          <p:cNvPr id="234" name="Google Shape;234;p37"/>
          <p:cNvSpPr txBox="1">
            <a:spLocks noGrp="1"/>
          </p:cNvSpPr>
          <p:nvPr>
            <p:ph type="body" idx="1"/>
          </p:nvPr>
        </p:nvSpPr>
        <p:spPr>
          <a:xfrm>
            <a:off x="-79257" y="1313950"/>
            <a:ext cx="8278377" cy="3259800"/>
          </a:xfrm>
          <a:prstGeom prst="rect">
            <a:avLst/>
          </a:prstGeom>
        </p:spPr>
        <p:txBody>
          <a:bodyPr spcFirstLastPara="1" wrap="square" lIns="91425" tIns="91425" rIns="91425" bIns="91425" anchor="t" anchorCtr="0">
            <a:noAutofit/>
          </a:bodyPr>
          <a:lstStyle/>
          <a:p>
            <a:pPr marL="139700" indent="0" algn="just">
              <a:buNone/>
            </a:pPr>
            <a:r>
              <a:rPr lang="es-AR" sz="1800" dirty="0">
                <a:latin typeface="+mj-lt"/>
              </a:rPr>
              <a:t>	El documento creado en Montaje General de la ONU en 2015, “Transformando Nuestro Mundo: La Agenda 2030 para el Desarrollo Sustentable”. Es un plan de acciones de las personas de todo el Planeta que fue creado para tener un camino más sustentable al mundo hasta 2030. </a:t>
            </a:r>
          </a:p>
          <a:p>
            <a:pPr marL="139700" indent="0" algn="just">
              <a:buNone/>
            </a:pPr>
            <a:r>
              <a:rPr lang="es-AR" sz="1800" dirty="0">
                <a:latin typeface="+mj-lt"/>
              </a:rPr>
              <a:t>	Hay 17 metas que deben ser cumplidas. Pero vamos nos atentar en la 15 que apunta sobre la Vida Terrestre: “Proteger, recupera y promover el uso sustentable de los ecosistemas terrestres, administrar de forma sustentable las florestas, luchar contra la desertificación, detener y reverter la degradación de la tierra y detener la pierda.” </a:t>
            </a:r>
            <a:endParaRPr lang="pt-BR" sz="1800"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54455C71-5AF0-45FC-97CC-DE7B61168E4E}"/>
              </a:ext>
            </a:extLst>
          </p:cNvPr>
          <p:cNvPicPr>
            <a:picLocks noChangeAspect="1"/>
          </p:cNvPicPr>
          <p:nvPr/>
        </p:nvPicPr>
        <p:blipFill>
          <a:blip r:embed="rId3"/>
          <a:stretch>
            <a:fillRect/>
          </a:stretch>
        </p:blipFill>
        <p:spPr>
          <a:xfrm>
            <a:off x="8418667" y="2000948"/>
            <a:ext cx="556891" cy="495191"/>
          </a:xfrm>
          <a:prstGeom prst="rect">
            <a:avLst/>
          </a:prstGeom>
        </p:spPr>
      </p:pic>
      <p:pic>
        <p:nvPicPr>
          <p:cNvPr id="6" name="Imagem 5" descr="Uma imagem contendo Ícone&#10;&#10;Descrição gerada automaticamente">
            <a:extLst>
              <a:ext uri="{FF2B5EF4-FFF2-40B4-BE49-F238E27FC236}">
                <a16:creationId xmlns:a16="http://schemas.microsoft.com/office/drawing/2014/main" id="{7620FF2B-208E-42FD-9ED5-AC3AECCD3C3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250226" y="1511328"/>
            <a:ext cx="893774" cy="408153"/>
          </a:xfrm>
          <a:prstGeom prst="rect">
            <a:avLst/>
          </a:prstGeom>
        </p:spPr>
      </p:pic>
      <p:pic>
        <p:nvPicPr>
          <p:cNvPr id="7" name="Imagem 6" descr="Uma imagem contendo Texto&#10;&#10;Descrição gerada automaticamente">
            <a:extLst>
              <a:ext uri="{FF2B5EF4-FFF2-40B4-BE49-F238E27FC236}">
                <a16:creationId xmlns:a16="http://schemas.microsoft.com/office/drawing/2014/main" id="{39905D42-AE1B-4A22-A9C1-3AF549E531AA}"/>
              </a:ext>
            </a:extLst>
          </p:cNvPr>
          <p:cNvPicPr>
            <a:picLocks noChangeAspect="1"/>
          </p:cNvPicPr>
          <p:nvPr/>
        </p:nvPicPr>
        <p:blipFill>
          <a:blip r:embed="rId6">
            <a:duotone>
              <a:prstClr val="black"/>
              <a:srgbClr val="300070">
                <a:tint val="45000"/>
                <a:satMod val="400000"/>
              </a:srgbClr>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8199120" y="2659072"/>
            <a:ext cx="893774" cy="299697"/>
          </a:xfrm>
          <a:prstGeom prst="rect">
            <a:avLst/>
          </a:prstGeom>
        </p:spPr>
      </p:pic>
    </p:spTree>
    <p:extLst>
      <p:ext uri="{BB962C8B-B14F-4D97-AF65-F5344CB8AC3E}">
        <p14:creationId xmlns:p14="http://schemas.microsoft.com/office/powerpoint/2010/main" val="2447045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895725" y="453366"/>
            <a:ext cx="8506975" cy="528600"/>
          </a:xfrm>
          <a:prstGeom prst="rect">
            <a:avLst/>
          </a:prstGeom>
        </p:spPr>
        <p:txBody>
          <a:bodyPr spcFirstLastPara="1" wrap="square" lIns="91425" tIns="91425" rIns="91425" bIns="91425" anchor="t" anchorCtr="0">
            <a:noAutofit/>
          </a:bodyPr>
          <a:lstStyle/>
          <a:p>
            <a:pPr lvl="0"/>
            <a:r>
              <a:rPr lang="es-AR" sz="2800" dirty="0">
                <a:latin typeface="+mj-lt"/>
              </a:rPr>
              <a:t>VIGILANCIA DEL PODER JUDICIAL</a:t>
            </a:r>
            <a:endParaRPr b="1" dirty="0">
              <a:solidFill>
                <a:schemeClr val="dk1"/>
              </a:solidFill>
              <a:latin typeface="+mj-lt"/>
            </a:endParaRPr>
          </a:p>
        </p:txBody>
      </p:sp>
      <p:sp>
        <p:nvSpPr>
          <p:cNvPr id="234" name="Google Shape;234;p37"/>
          <p:cNvSpPr txBox="1">
            <a:spLocks noGrp="1"/>
          </p:cNvSpPr>
          <p:nvPr>
            <p:ph type="body" idx="1"/>
          </p:nvPr>
        </p:nvSpPr>
        <p:spPr>
          <a:xfrm>
            <a:off x="114300" y="1430334"/>
            <a:ext cx="8067174" cy="3259800"/>
          </a:xfrm>
          <a:prstGeom prst="rect">
            <a:avLst/>
          </a:prstGeom>
        </p:spPr>
        <p:txBody>
          <a:bodyPr spcFirstLastPara="1" wrap="square" lIns="91425" tIns="91425" rIns="91425" bIns="91425" anchor="t" anchorCtr="0">
            <a:noAutofit/>
          </a:bodyPr>
          <a:lstStyle/>
          <a:p>
            <a:pPr marL="139700" indent="0" algn="just">
              <a:buNone/>
            </a:pPr>
            <a:r>
              <a:rPr lang="es-AR" sz="1800" dirty="0">
                <a:latin typeface="+mj-lt"/>
              </a:rPr>
              <a:t>	Detrás de ensena, los parlamentarios de la base rural analizan para aprovechar el proceso de propuestas en el Congreso Nacional para incluir una autorización para usar la tierra con fines agrícolas. </a:t>
            </a:r>
          </a:p>
          <a:p>
            <a:pPr marL="139700" indent="0" algn="just">
              <a:buNone/>
            </a:pPr>
            <a:r>
              <a:rPr lang="es-AR" sz="1800" dirty="0">
                <a:latin typeface="+mj-lt"/>
              </a:rPr>
              <a:t>	El Diputado Neri </a:t>
            </a:r>
            <a:r>
              <a:rPr lang="es-AR" sz="1800" dirty="0" err="1">
                <a:latin typeface="+mj-lt"/>
              </a:rPr>
              <a:t>Geller</a:t>
            </a:r>
            <a:r>
              <a:rPr lang="es-AR" sz="1800" dirty="0">
                <a:latin typeface="+mj-lt"/>
              </a:rPr>
              <a:t> (PP/MT), ex Ministro de Agricultura, cita los ejemplos de unión étnica en Mato Grosso, que producen soja, para defender la elección de los pueblos indígenas. "El gobierno argumenta que el proyecto dará autonomía a los indios”.</a:t>
            </a:r>
            <a:endParaRPr lang="pt-BR" sz="1800"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EF3E5664-1E1B-474A-B6F3-C11CE9AD3199}"/>
              </a:ext>
            </a:extLst>
          </p:cNvPr>
          <p:cNvPicPr>
            <a:picLocks noChangeAspect="1"/>
          </p:cNvPicPr>
          <p:nvPr/>
        </p:nvPicPr>
        <p:blipFill>
          <a:blip r:embed="rId3"/>
          <a:stretch>
            <a:fillRect/>
          </a:stretch>
        </p:blipFill>
        <p:spPr>
          <a:xfrm>
            <a:off x="8420958" y="1925525"/>
            <a:ext cx="556891" cy="495191"/>
          </a:xfrm>
          <a:prstGeom prst="rect">
            <a:avLst/>
          </a:prstGeom>
        </p:spPr>
      </p:pic>
      <p:pic>
        <p:nvPicPr>
          <p:cNvPr id="6" name="Imagem 5" descr="Uma imagem contendo Ícone&#10;&#10;Descrição gerada automaticamente">
            <a:extLst>
              <a:ext uri="{FF2B5EF4-FFF2-40B4-BE49-F238E27FC236}">
                <a16:creationId xmlns:a16="http://schemas.microsoft.com/office/drawing/2014/main" id="{75D86F74-920D-40C3-BB0F-42292060AB27}"/>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271996" y="1307360"/>
            <a:ext cx="893774" cy="408153"/>
          </a:xfrm>
          <a:prstGeom prst="rect">
            <a:avLst/>
          </a:prstGeom>
        </p:spPr>
      </p:pic>
      <p:pic>
        <p:nvPicPr>
          <p:cNvPr id="7" name="Imagem 6" descr="Uma imagem contendo Texto&#10;&#10;Descrição gerada automaticamente">
            <a:extLst>
              <a:ext uri="{FF2B5EF4-FFF2-40B4-BE49-F238E27FC236}">
                <a16:creationId xmlns:a16="http://schemas.microsoft.com/office/drawing/2014/main" id="{60CAB8C5-AB35-4F60-A206-41EC8BC54776}"/>
              </a:ext>
            </a:extLst>
          </p:cNvPr>
          <p:cNvPicPr>
            <a:picLocks noChangeAspect="1"/>
          </p:cNvPicPr>
          <p:nvPr/>
        </p:nvPicPr>
        <p:blipFill>
          <a:blip r:embed="rId6">
            <a:duotone>
              <a:prstClr val="black"/>
              <a:srgbClr val="300070">
                <a:tint val="45000"/>
                <a:satMod val="400000"/>
              </a:srgbClr>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8252517" y="2659072"/>
            <a:ext cx="893774" cy="284480"/>
          </a:xfrm>
          <a:prstGeom prst="rect">
            <a:avLst/>
          </a:prstGeom>
        </p:spPr>
      </p:pic>
    </p:spTree>
    <p:extLst>
      <p:ext uri="{BB962C8B-B14F-4D97-AF65-F5344CB8AC3E}">
        <p14:creationId xmlns:p14="http://schemas.microsoft.com/office/powerpoint/2010/main" val="2549507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766186" y="205740"/>
            <a:ext cx="7815840" cy="528600"/>
          </a:xfrm>
          <a:prstGeom prst="rect">
            <a:avLst/>
          </a:prstGeom>
        </p:spPr>
        <p:txBody>
          <a:bodyPr spcFirstLastPara="1" wrap="square" lIns="91425" tIns="91425" rIns="91425" bIns="91425" anchor="t" anchorCtr="0">
            <a:noAutofit/>
          </a:bodyPr>
          <a:lstStyle/>
          <a:p>
            <a:pPr lvl="0" algn="ctr"/>
            <a:r>
              <a:rPr lang="es-AR" sz="2400" dirty="0">
                <a:latin typeface="+mn-lt"/>
              </a:rPr>
              <a:t>PROYECTO EN TRAMITACIÓN EN EL CONGRESO NACIONAL - 2021</a:t>
            </a:r>
            <a:endParaRPr sz="2400" b="1" dirty="0">
              <a:solidFill>
                <a:schemeClr val="dk1"/>
              </a:solidFill>
              <a:latin typeface="+mn-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C1BD5D33-AEB3-4946-A0FF-4797928BC61D}"/>
              </a:ext>
            </a:extLst>
          </p:cNvPr>
          <p:cNvPicPr>
            <a:picLocks noChangeAspect="1"/>
          </p:cNvPicPr>
          <p:nvPr/>
        </p:nvPicPr>
        <p:blipFill>
          <a:blip r:embed="rId3">
            <a:duotone>
              <a:prstClr val="black"/>
              <a:srgbClr val="300070">
                <a:tint val="45000"/>
                <a:satMod val="400000"/>
              </a:srgbClr>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8199121" y="2752785"/>
            <a:ext cx="893774" cy="299697"/>
          </a:xfrm>
          <a:prstGeom prst="rect">
            <a:avLst/>
          </a:prstGeom>
        </p:spPr>
      </p:pic>
      <p:pic>
        <p:nvPicPr>
          <p:cNvPr id="6" name="Imagem 5" descr="Uma imagem contendo Ícone&#10;&#10;Descrição gerada automaticamente">
            <a:extLst>
              <a:ext uri="{FF2B5EF4-FFF2-40B4-BE49-F238E27FC236}">
                <a16:creationId xmlns:a16="http://schemas.microsoft.com/office/drawing/2014/main" id="{B4E7DC9E-7CD0-4D7F-83A3-51979551B9A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199121" y="1400530"/>
            <a:ext cx="893774" cy="408153"/>
          </a:xfrm>
          <a:prstGeom prst="rect">
            <a:avLst/>
          </a:prstGeom>
        </p:spPr>
      </p:pic>
      <p:pic>
        <p:nvPicPr>
          <p:cNvPr id="7" name="Imagem 6" descr="Uma imagem contendo Texto&#10;&#10;Descrição gerada automaticamente">
            <a:extLst>
              <a:ext uri="{FF2B5EF4-FFF2-40B4-BE49-F238E27FC236}">
                <a16:creationId xmlns:a16="http://schemas.microsoft.com/office/drawing/2014/main" id="{6452FD51-7C17-4D89-999A-57719B406C51}"/>
              </a:ext>
            </a:extLst>
          </p:cNvPr>
          <p:cNvPicPr>
            <a:picLocks noChangeAspect="1"/>
          </p:cNvPicPr>
          <p:nvPr/>
        </p:nvPicPr>
        <p:blipFill>
          <a:blip r:embed="rId7"/>
          <a:stretch>
            <a:fillRect/>
          </a:stretch>
        </p:blipFill>
        <p:spPr>
          <a:xfrm>
            <a:off x="8367562" y="1938939"/>
            <a:ext cx="556891" cy="495191"/>
          </a:xfrm>
          <a:prstGeom prst="rect">
            <a:avLst/>
          </a:prstGeom>
        </p:spPr>
      </p:pic>
      <p:sp>
        <p:nvSpPr>
          <p:cNvPr id="234" name="Google Shape;234;p37"/>
          <p:cNvSpPr txBox="1">
            <a:spLocks noGrp="1"/>
          </p:cNvSpPr>
          <p:nvPr>
            <p:ph type="body" idx="1"/>
          </p:nvPr>
        </p:nvSpPr>
        <p:spPr>
          <a:xfrm>
            <a:off x="293749" y="1242254"/>
            <a:ext cx="7631051" cy="3259800"/>
          </a:xfrm>
          <a:prstGeom prst="rect">
            <a:avLst/>
          </a:prstGeom>
        </p:spPr>
        <p:txBody>
          <a:bodyPr spcFirstLastPara="1" wrap="square" lIns="91425" tIns="91425" rIns="91425" bIns="91425" anchor="t" anchorCtr="0">
            <a:noAutofit/>
          </a:bodyPr>
          <a:lstStyle/>
          <a:p>
            <a:pPr marL="139700" indent="0" algn="just">
              <a:lnSpc>
                <a:spcPct val="150000"/>
              </a:lnSpc>
              <a:buNone/>
            </a:pPr>
            <a:r>
              <a:rPr lang="es-AR" dirty="0">
                <a:latin typeface="+mj-lt"/>
              </a:rPr>
              <a:t>	</a:t>
            </a:r>
            <a:r>
              <a:rPr lang="pt-BR" dirty="0" err="1">
                <a:latin typeface="+mj-lt"/>
              </a:rPr>
              <a:t>En</a:t>
            </a:r>
            <a:r>
              <a:rPr lang="pt-BR" dirty="0">
                <a:latin typeface="+mj-lt"/>
              </a:rPr>
              <a:t> </a:t>
            </a:r>
            <a:r>
              <a:rPr lang="pt-BR" dirty="0" err="1">
                <a:latin typeface="+mj-lt"/>
              </a:rPr>
              <a:t>la</a:t>
            </a:r>
            <a:r>
              <a:rPr lang="pt-BR" dirty="0">
                <a:latin typeface="+mj-lt"/>
              </a:rPr>
              <a:t> fecha de 29 de </a:t>
            </a:r>
            <a:r>
              <a:rPr lang="pt-BR" dirty="0" err="1">
                <a:latin typeface="+mj-lt"/>
              </a:rPr>
              <a:t>junio</a:t>
            </a:r>
            <a:r>
              <a:rPr lang="pt-BR" dirty="0">
                <a:latin typeface="+mj-lt"/>
              </a:rPr>
              <a:t> deste </a:t>
            </a:r>
            <a:r>
              <a:rPr lang="pt-BR" dirty="0" err="1">
                <a:latin typeface="+mj-lt"/>
              </a:rPr>
              <a:t>mismo</a:t>
            </a:r>
            <a:r>
              <a:rPr lang="pt-BR" dirty="0">
                <a:latin typeface="+mj-lt"/>
              </a:rPr>
              <a:t> </a:t>
            </a:r>
            <a:r>
              <a:rPr lang="pt-BR" dirty="0" err="1">
                <a:latin typeface="+mj-lt"/>
              </a:rPr>
              <a:t>año</a:t>
            </a:r>
            <a:r>
              <a:rPr lang="pt-BR" dirty="0">
                <a:latin typeface="+mj-lt"/>
              </a:rPr>
              <a:t>, </a:t>
            </a:r>
            <a:r>
              <a:rPr lang="pt-BR" dirty="0" err="1">
                <a:latin typeface="+mj-lt"/>
              </a:rPr>
              <a:t>la</a:t>
            </a:r>
            <a:r>
              <a:rPr lang="pt-BR" dirty="0">
                <a:latin typeface="+mj-lt"/>
              </a:rPr>
              <a:t> </a:t>
            </a:r>
            <a:r>
              <a:rPr lang="pt-BR" dirty="0" err="1">
                <a:latin typeface="+mj-lt"/>
              </a:rPr>
              <a:t>Comisión</a:t>
            </a:r>
            <a:r>
              <a:rPr lang="pt-BR" dirty="0">
                <a:latin typeface="+mj-lt"/>
              </a:rPr>
              <a:t> de </a:t>
            </a:r>
            <a:r>
              <a:rPr lang="pt-BR" dirty="0" err="1">
                <a:latin typeface="+mj-lt"/>
              </a:rPr>
              <a:t>Constituición</a:t>
            </a:r>
            <a:r>
              <a:rPr lang="pt-BR" dirty="0">
                <a:latin typeface="+mj-lt"/>
              </a:rPr>
              <a:t> y  </a:t>
            </a:r>
            <a:r>
              <a:rPr lang="pt-BR" dirty="0" err="1">
                <a:latin typeface="+mj-lt"/>
              </a:rPr>
              <a:t>Justícia</a:t>
            </a:r>
            <a:r>
              <a:rPr lang="pt-BR" dirty="0">
                <a:latin typeface="+mj-lt"/>
              </a:rPr>
              <a:t> (CCJ) de </a:t>
            </a:r>
            <a:r>
              <a:rPr lang="pt-BR" dirty="0" err="1">
                <a:latin typeface="+mj-lt"/>
              </a:rPr>
              <a:t>la</a:t>
            </a:r>
            <a:r>
              <a:rPr lang="pt-BR" dirty="0">
                <a:latin typeface="+mj-lt"/>
              </a:rPr>
              <a:t> </a:t>
            </a:r>
            <a:r>
              <a:rPr lang="pt-BR" dirty="0" err="1">
                <a:latin typeface="+mj-lt"/>
              </a:rPr>
              <a:t>Cámara</a:t>
            </a:r>
            <a:r>
              <a:rPr lang="pt-BR" dirty="0">
                <a:latin typeface="+mj-lt"/>
              </a:rPr>
              <a:t> findo </a:t>
            </a:r>
            <a:r>
              <a:rPr lang="pt-BR" dirty="0" err="1">
                <a:latin typeface="+mj-lt"/>
              </a:rPr>
              <a:t>el</a:t>
            </a:r>
            <a:r>
              <a:rPr lang="pt-BR" dirty="0">
                <a:latin typeface="+mj-lt"/>
              </a:rPr>
              <a:t> </a:t>
            </a:r>
            <a:r>
              <a:rPr lang="pt-BR" dirty="0" err="1">
                <a:latin typeface="+mj-lt"/>
              </a:rPr>
              <a:t>análisis</a:t>
            </a:r>
            <a:r>
              <a:rPr lang="pt-BR" dirty="0">
                <a:latin typeface="+mj-lt"/>
              </a:rPr>
              <a:t> </a:t>
            </a:r>
            <a:r>
              <a:rPr lang="pt-BR" dirty="0" err="1">
                <a:latin typeface="+mj-lt"/>
              </a:rPr>
              <a:t>del</a:t>
            </a:r>
            <a:r>
              <a:rPr lang="pt-BR" dirty="0">
                <a:latin typeface="+mj-lt"/>
              </a:rPr>
              <a:t> </a:t>
            </a:r>
            <a:r>
              <a:rPr lang="pt-BR" dirty="0" err="1">
                <a:latin typeface="+mj-lt"/>
              </a:rPr>
              <a:t>proyecto</a:t>
            </a:r>
            <a:r>
              <a:rPr lang="pt-BR" dirty="0">
                <a:latin typeface="+mj-lt"/>
              </a:rPr>
              <a:t> que trata de </a:t>
            </a:r>
            <a:r>
              <a:rPr lang="pt-BR" dirty="0" err="1">
                <a:latin typeface="+mj-lt"/>
              </a:rPr>
              <a:t>la</a:t>
            </a:r>
            <a:r>
              <a:rPr lang="pt-BR" dirty="0">
                <a:latin typeface="+mj-lt"/>
              </a:rPr>
              <a:t> </a:t>
            </a:r>
            <a:r>
              <a:rPr lang="pt-BR" dirty="0" err="1">
                <a:latin typeface="+mj-lt"/>
              </a:rPr>
              <a:t>demarcación</a:t>
            </a:r>
            <a:r>
              <a:rPr lang="pt-BR" dirty="0">
                <a:latin typeface="+mj-lt"/>
              </a:rPr>
              <a:t>  de </a:t>
            </a:r>
            <a:r>
              <a:rPr lang="pt-BR" dirty="0" err="1">
                <a:latin typeface="+mj-lt"/>
              </a:rPr>
              <a:t>tierras</a:t>
            </a:r>
            <a:r>
              <a:rPr lang="pt-BR" dirty="0">
                <a:latin typeface="+mj-lt"/>
              </a:rPr>
              <a:t> indígenas. La </a:t>
            </a:r>
            <a:r>
              <a:rPr lang="pt-BR" dirty="0" err="1">
                <a:latin typeface="+mj-lt"/>
              </a:rPr>
              <a:t>propuesta</a:t>
            </a:r>
            <a:r>
              <a:rPr lang="pt-BR" dirty="0">
                <a:latin typeface="+mj-lt"/>
              </a:rPr>
              <a:t> </a:t>
            </a:r>
            <a:r>
              <a:rPr lang="pt-BR" dirty="0" err="1">
                <a:latin typeface="+mj-lt"/>
              </a:rPr>
              <a:t>siegue</a:t>
            </a:r>
            <a:r>
              <a:rPr lang="pt-BR" dirty="0">
                <a:latin typeface="+mj-lt"/>
              </a:rPr>
              <a:t> para </a:t>
            </a:r>
            <a:r>
              <a:rPr lang="pt-BR" dirty="0" err="1">
                <a:latin typeface="+mj-lt"/>
              </a:rPr>
              <a:t>el</a:t>
            </a:r>
            <a:r>
              <a:rPr lang="pt-BR" dirty="0">
                <a:latin typeface="+mj-lt"/>
              </a:rPr>
              <a:t> Plenário.</a:t>
            </a:r>
          </a:p>
          <a:p>
            <a:pPr marL="139700" indent="0" algn="just">
              <a:lnSpc>
                <a:spcPct val="150000"/>
              </a:lnSpc>
              <a:buNone/>
            </a:pPr>
            <a:r>
              <a:rPr lang="pt-BR" dirty="0">
                <a:latin typeface="+mj-lt"/>
              </a:rPr>
              <a:t>	</a:t>
            </a:r>
            <a:r>
              <a:rPr lang="pt-BR" dirty="0" err="1">
                <a:latin typeface="+mj-lt"/>
              </a:rPr>
              <a:t>Así</a:t>
            </a:r>
            <a:r>
              <a:rPr lang="pt-BR" dirty="0">
                <a:latin typeface="+mj-lt"/>
              </a:rPr>
              <a:t>, </a:t>
            </a:r>
            <a:r>
              <a:rPr lang="pt-BR" dirty="0" err="1">
                <a:latin typeface="+mj-lt"/>
              </a:rPr>
              <a:t>quedase</a:t>
            </a:r>
            <a:r>
              <a:rPr lang="pt-BR" dirty="0">
                <a:latin typeface="+mj-lt"/>
              </a:rPr>
              <a:t> </a:t>
            </a:r>
            <a:r>
              <a:rPr lang="pt-BR" dirty="0" err="1">
                <a:latin typeface="+mj-lt"/>
              </a:rPr>
              <a:t>aprobado</a:t>
            </a:r>
            <a:r>
              <a:rPr lang="pt-BR" dirty="0">
                <a:latin typeface="+mj-lt"/>
              </a:rPr>
              <a:t> </a:t>
            </a:r>
            <a:r>
              <a:rPr lang="pt-BR" dirty="0" err="1">
                <a:latin typeface="+mj-lt"/>
              </a:rPr>
              <a:t>el</a:t>
            </a:r>
            <a:r>
              <a:rPr lang="pt-BR" dirty="0">
                <a:latin typeface="+mj-lt"/>
              </a:rPr>
              <a:t> </a:t>
            </a:r>
            <a:r>
              <a:rPr lang="pt-BR" dirty="0" err="1">
                <a:latin typeface="+mj-lt"/>
              </a:rPr>
              <a:t>sustitutivo</a:t>
            </a:r>
            <a:r>
              <a:rPr lang="pt-BR" dirty="0">
                <a:latin typeface="+mj-lt"/>
              </a:rPr>
              <a:t> </a:t>
            </a:r>
            <a:r>
              <a:rPr lang="pt-BR" dirty="0" err="1">
                <a:latin typeface="+mj-lt"/>
              </a:rPr>
              <a:t>del</a:t>
            </a:r>
            <a:r>
              <a:rPr lang="pt-BR" dirty="0">
                <a:latin typeface="+mj-lt"/>
              </a:rPr>
              <a:t> relator, </a:t>
            </a:r>
            <a:r>
              <a:rPr lang="pt-BR" dirty="0" err="1">
                <a:latin typeface="+mj-lt"/>
              </a:rPr>
              <a:t>diputado</a:t>
            </a:r>
            <a:r>
              <a:rPr lang="pt-BR" dirty="0">
                <a:latin typeface="+mj-lt"/>
              </a:rPr>
              <a:t> </a:t>
            </a:r>
            <a:r>
              <a:rPr lang="pt-BR" dirty="0">
                <a:latin typeface="+mj-lt"/>
                <a:hlinkClick r:id="rId8">
                  <a:extLst>
                    <a:ext uri="{A12FA001-AC4F-418D-AE19-62706E023703}">
                      <ahyp:hlinkClr xmlns:ahyp="http://schemas.microsoft.com/office/drawing/2018/hyperlinkcolor" val="tx"/>
                    </a:ext>
                  </a:extLst>
                </a:hlinkClick>
              </a:rPr>
              <a:t>Arthur Oliveira Maia (DEM-BA)</a:t>
            </a:r>
            <a:r>
              <a:rPr lang="pt-BR" dirty="0">
                <a:latin typeface="+mj-lt"/>
              </a:rPr>
              <a:t>, al </a:t>
            </a:r>
            <a:r>
              <a:rPr lang="pt-BR" dirty="0" err="1">
                <a:latin typeface="+mj-lt"/>
                <a:hlinkClick r:id="rId9">
                  <a:extLst>
                    <a:ext uri="{A12FA001-AC4F-418D-AE19-62706E023703}">
                      <ahyp:hlinkClr xmlns:ahyp="http://schemas.microsoft.com/office/drawing/2018/hyperlinkcolor" val="tx"/>
                    </a:ext>
                  </a:extLst>
                </a:hlinkClick>
              </a:rPr>
              <a:t>Proyecto</a:t>
            </a:r>
            <a:r>
              <a:rPr lang="pt-BR" dirty="0">
                <a:latin typeface="+mj-lt"/>
                <a:hlinkClick r:id="rId9">
                  <a:extLst>
                    <a:ext uri="{A12FA001-AC4F-418D-AE19-62706E023703}">
                      <ahyp:hlinkClr xmlns:ahyp="http://schemas.microsoft.com/office/drawing/2018/hyperlinkcolor" val="tx"/>
                    </a:ext>
                  </a:extLst>
                </a:hlinkClick>
              </a:rPr>
              <a:t> de </a:t>
            </a:r>
            <a:r>
              <a:rPr lang="pt-BR" dirty="0" err="1">
                <a:latin typeface="+mj-lt"/>
                <a:hlinkClick r:id="rId9">
                  <a:extLst>
                    <a:ext uri="{A12FA001-AC4F-418D-AE19-62706E023703}">
                      <ahyp:hlinkClr xmlns:ahyp="http://schemas.microsoft.com/office/drawing/2018/hyperlinkcolor" val="tx"/>
                    </a:ext>
                  </a:extLst>
                </a:hlinkClick>
              </a:rPr>
              <a:t>Ley</a:t>
            </a:r>
            <a:r>
              <a:rPr lang="pt-BR" dirty="0">
                <a:latin typeface="+mj-lt"/>
                <a:hlinkClick r:id="rId9">
                  <a:extLst>
                    <a:ext uri="{A12FA001-AC4F-418D-AE19-62706E023703}">
                      <ahyp:hlinkClr xmlns:ahyp="http://schemas.microsoft.com/office/drawing/2018/hyperlinkcolor" val="tx"/>
                    </a:ext>
                  </a:extLst>
                </a:hlinkClick>
              </a:rPr>
              <a:t> 490/07</a:t>
            </a:r>
            <a:r>
              <a:rPr lang="pt-BR" dirty="0">
                <a:latin typeface="+mj-lt"/>
              </a:rPr>
              <a:t> y para 13 </a:t>
            </a:r>
            <a:r>
              <a:rPr lang="pt-BR" dirty="0" err="1">
                <a:latin typeface="+mj-lt"/>
              </a:rPr>
              <a:t>otras</a:t>
            </a:r>
            <a:r>
              <a:rPr lang="pt-BR" dirty="0">
                <a:latin typeface="+mj-lt"/>
              </a:rPr>
              <a:t> </a:t>
            </a:r>
            <a:r>
              <a:rPr lang="pt-BR" dirty="0" err="1">
                <a:latin typeface="+mj-lt"/>
              </a:rPr>
              <a:t>propuestas</a:t>
            </a:r>
            <a:r>
              <a:rPr lang="pt-BR" dirty="0">
                <a:latin typeface="+mj-lt"/>
              </a:rPr>
              <a:t> que </a:t>
            </a:r>
            <a:r>
              <a:rPr lang="pt-BR" dirty="0" err="1">
                <a:latin typeface="+mj-lt"/>
              </a:rPr>
              <a:t>tramitan</a:t>
            </a:r>
            <a:r>
              <a:rPr lang="pt-BR" dirty="0">
                <a:latin typeface="+mj-lt"/>
              </a:rPr>
              <a:t> </a:t>
            </a:r>
            <a:r>
              <a:rPr lang="pt-BR" dirty="0" err="1">
                <a:latin typeface="+mj-lt"/>
              </a:rPr>
              <a:t>en</a:t>
            </a:r>
            <a:r>
              <a:rPr lang="pt-BR" dirty="0">
                <a:latin typeface="+mj-lt"/>
              </a:rPr>
              <a:t> conjunto.</a:t>
            </a:r>
          </a:p>
          <a:p>
            <a:pPr marL="139700" indent="0" algn="just">
              <a:lnSpc>
                <a:spcPct val="150000"/>
              </a:lnSpc>
              <a:buNone/>
            </a:pPr>
            <a:r>
              <a:rPr lang="pt-BR" dirty="0">
                <a:latin typeface="+mj-lt"/>
              </a:rPr>
              <a:t>	El </a:t>
            </a:r>
            <a:r>
              <a:rPr lang="pt-BR" dirty="0" err="1">
                <a:latin typeface="+mj-lt"/>
              </a:rPr>
              <a:t>proyecto</a:t>
            </a:r>
            <a:r>
              <a:rPr lang="pt-BR" dirty="0">
                <a:latin typeface="+mj-lt"/>
              </a:rPr>
              <a:t> principal submete </a:t>
            </a:r>
            <a:r>
              <a:rPr lang="pt-BR" dirty="0" err="1">
                <a:latin typeface="+mj-lt"/>
              </a:rPr>
              <a:t>la</a:t>
            </a:r>
            <a:r>
              <a:rPr lang="pt-BR" dirty="0">
                <a:latin typeface="+mj-lt"/>
              </a:rPr>
              <a:t> </a:t>
            </a:r>
            <a:r>
              <a:rPr lang="pt-BR" dirty="0" err="1">
                <a:latin typeface="+mj-lt"/>
              </a:rPr>
              <a:t>demarcación</a:t>
            </a:r>
            <a:r>
              <a:rPr lang="pt-BR" dirty="0">
                <a:latin typeface="+mj-lt"/>
              </a:rPr>
              <a:t> de </a:t>
            </a:r>
            <a:r>
              <a:rPr lang="pt-BR" dirty="0" err="1">
                <a:latin typeface="+mj-lt"/>
              </a:rPr>
              <a:t>las</a:t>
            </a:r>
            <a:r>
              <a:rPr lang="pt-BR" dirty="0">
                <a:latin typeface="+mj-lt"/>
              </a:rPr>
              <a:t> </a:t>
            </a:r>
            <a:r>
              <a:rPr lang="pt-BR" dirty="0" err="1">
                <a:latin typeface="+mj-lt"/>
              </a:rPr>
              <a:t>tierras</a:t>
            </a:r>
            <a:r>
              <a:rPr lang="pt-BR" dirty="0">
                <a:latin typeface="+mj-lt"/>
              </a:rPr>
              <a:t> indígenas al </a:t>
            </a:r>
            <a:r>
              <a:rPr lang="pt-BR" dirty="0" err="1">
                <a:latin typeface="+mj-lt"/>
              </a:rPr>
              <a:t>Congreso</a:t>
            </a:r>
            <a:r>
              <a:rPr lang="pt-BR" dirty="0">
                <a:latin typeface="+mj-lt"/>
              </a:rPr>
              <a:t> Nacional. El texto apresentado por </a:t>
            </a:r>
            <a:r>
              <a:rPr lang="pt-BR" dirty="0" err="1">
                <a:latin typeface="+mj-lt"/>
              </a:rPr>
              <a:t>el</a:t>
            </a:r>
            <a:r>
              <a:rPr lang="pt-BR" dirty="0">
                <a:latin typeface="+mj-lt"/>
              </a:rPr>
              <a:t> relator es mas amplo, no trata de </a:t>
            </a:r>
            <a:r>
              <a:rPr lang="pt-BR" dirty="0" err="1">
                <a:latin typeface="+mj-lt"/>
              </a:rPr>
              <a:t>demarcación</a:t>
            </a:r>
            <a:r>
              <a:rPr lang="pt-BR" dirty="0">
                <a:latin typeface="+mj-lt"/>
              </a:rPr>
              <a:t> por </a:t>
            </a:r>
            <a:r>
              <a:rPr lang="pt-BR" dirty="0" err="1">
                <a:latin typeface="+mj-lt"/>
              </a:rPr>
              <a:t>ley</a:t>
            </a:r>
            <a:r>
              <a:rPr lang="pt-BR" dirty="0">
                <a:latin typeface="+mj-lt"/>
              </a:rPr>
              <a:t>, pero traz </a:t>
            </a:r>
            <a:r>
              <a:rPr lang="pt-BR" dirty="0" err="1">
                <a:latin typeface="+mj-lt"/>
              </a:rPr>
              <a:t>otros</a:t>
            </a:r>
            <a:r>
              <a:rPr lang="pt-BR" dirty="0">
                <a:latin typeface="+mj-lt"/>
              </a:rPr>
              <a:t> temas polémicos como </a:t>
            </a:r>
            <a:r>
              <a:rPr lang="pt-BR" dirty="0" err="1">
                <a:latin typeface="+mj-lt"/>
              </a:rPr>
              <a:t>el</a:t>
            </a:r>
            <a:r>
              <a:rPr lang="pt-BR" dirty="0">
                <a:latin typeface="+mj-lt"/>
              </a:rPr>
              <a:t> </a:t>
            </a:r>
            <a:r>
              <a:rPr lang="pt-BR" dirty="0" err="1">
                <a:latin typeface="+mj-lt"/>
              </a:rPr>
              <a:t>llamado</a:t>
            </a:r>
            <a:r>
              <a:rPr lang="pt-BR" dirty="0">
                <a:latin typeface="+mj-lt"/>
              </a:rPr>
              <a:t> marco temporal y câmbios em </a:t>
            </a:r>
            <a:r>
              <a:rPr lang="pt-BR" dirty="0" err="1">
                <a:latin typeface="+mj-lt"/>
              </a:rPr>
              <a:t>el</a:t>
            </a:r>
            <a:r>
              <a:rPr lang="pt-BR" dirty="0">
                <a:latin typeface="+mj-lt"/>
              </a:rPr>
              <a:t> disfrute por </a:t>
            </a:r>
            <a:r>
              <a:rPr lang="pt-BR" dirty="0" err="1">
                <a:latin typeface="+mj-lt"/>
              </a:rPr>
              <a:t>los</a:t>
            </a:r>
            <a:r>
              <a:rPr lang="pt-BR" dirty="0">
                <a:latin typeface="+mj-lt"/>
              </a:rPr>
              <a:t> </a:t>
            </a:r>
            <a:r>
              <a:rPr lang="pt-BR" dirty="0" err="1">
                <a:latin typeface="+mj-lt"/>
              </a:rPr>
              <a:t>pueblos</a:t>
            </a:r>
            <a:r>
              <a:rPr lang="pt-BR" dirty="0">
                <a:latin typeface="+mj-lt"/>
              </a:rPr>
              <a:t> originários, com </a:t>
            </a:r>
            <a:r>
              <a:rPr lang="pt-BR" dirty="0" err="1">
                <a:latin typeface="+mj-lt"/>
              </a:rPr>
              <a:t>la</a:t>
            </a:r>
            <a:r>
              <a:rPr lang="pt-BR" dirty="0">
                <a:latin typeface="+mj-lt"/>
              </a:rPr>
              <a:t> </a:t>
            </a:r>
            <a:r>
              <a:rPr lang="pt-BR" dirty="0" err="1">
                <a:latin typeface="+mj-lt"/>
              </a:rPr>
              <a:t>posibilidad</a:t>
            </a:r>
            <a:r>
              <a:rPr lang="pt-BR" dirty="0">
                <a:latin typeface="+mj-lt"/>
              </a:rPr>
              <a:t>, por exemplo, de </a:t>
            </a:r>
            <a:r>
              <a:rPr lang="pt-BR" dirty="0" err="1">
                <a:latin typeface="+mj-lt"/>
              </a:rPr>
              <a:t>instalación</a:t>
            </a:r>
            <a:r>
              <a:rPr lang="pt-BR" dirty="0">
                <a:latin typeface="+mj-lt"/>
              </a:rPr>
              <a:t> de bases, unidades y </a:t>
            </a:r>
            <a:r>
              <a:rPr lang="pt-BR" dirty="0" err="1">
                <a:latin typeface="+mj-lt"/>
              </a:rPr>
              <a:t>puestos</a:t>
            </a:r>
            <a:r>
              <a:rPr lang="pt-BR" dirty="0">
                <a:latin typeface="+mj-lt"/>
              </a:rPr>
              <a:t> militares, </a:t>
            </a:r>
            <a:r>
              <a:rPr lang="pt-BR" dirty="0" err="1">
                <a:latin typeface="+mj-lt"/>
              </a:rPr>
              <a:t>expansión</a:t>
            </a:r>
            <a:r>
              <a:rPr lang="pt-BR" dirty="0">
                <a:latin typeface="+mj-lt"/>
              </a:rPr>
              <a:t> de </a:t>
            </a:r>
            <a:r>
              <a:rPr lang="pt-BR" dirty="0" err="1">
                <a:latin typeface="+mj-lt"/>
              </a:rPr>
              <a:t>la</a:t>
            </a:r>
            <a:r>
              <a:rPr lang="pt-BR" dirty="0">
                <a:latin typeface="+mj-lt"/>
              </a:rPr>
              <a:t> </a:t>
            </a:r>
            <a:r>
              <a:rPr lang="pt-BR" dirty="0" err="1">
                <a:latin typeface="+mj-lt"/>
              </a:rPr>
              <a:t>malla</a:t>
            </a:r>
            <a:r>
              <a:rPr lang="pt-BR" dirty="0">
                <a:latin typeface="+mj-lt"/>
              </a:rPr>
              <a:t> viária, y </a:t>
            </a:r>
            <a:r>
              <a:rPr lang="pt-BR" dirty="0" err="1">
                <a:latin typeface="+mj-lt"/>
              </a:rPr>
              <a:t>exploración</a:t>
            </a:r>
            <a:r>
              <a:rPr lang="pt-BR" dirty="0">
                <a:latin typeface="+mj-lt"/>
              </a:rPr>
              <a:t> de </a:t>
            </a:r>
            <a:r>
              <a:rPr lang="pt-BR" dirty="0" err="1">
                <a:latin typeface="+mj-lt"/>
              </a:rPr>
              <a:t>las</a:t>
            </a:r>
            <a:r>
              <a:rPr lang="pt-BR" dirty="0">
                <a:latin typeface="+mj-lt"/>
              </a:rPr>
              <a:t> alternativas energéticas de cunho estratégico.</a:t>
            </a:r>
          </a:p>
          <a:p>
            <a:pPr marL="139700" indent="0" algn="just">
              <a:buNone/>
            </a:pPr>
            <a:endParaRPr lang="pt-BR" sz="2000" dirty="0"/>
          </a:p>
        </p:txBody>
      </p:sp>
    </p:spTree>
    <p:extLst>
      <p:ext uri="{BB962C8B-B14F-4D97-AF65-F5344CB8AC3E}">
        <p14:creationId xmlns:p14="http://schemas.microsoft.com/office/powerpoint/2010/main" val="400199349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EA62016-56D5-4B4C-967D-62F7C4E891D5}"/>
              </a:ext>
            </a:extLst>
          </p:cNvPr>
          <p:cNvSpPr/>
          <p:nvPr/>
        </p:nvSpPr>
        <p:spPr>
          <a:xfrm>
            <a:off x="660400" y="1486589"/>
            <a:ext cx="8270468" cy="2814617"/>
          </a:xfrm>
          <a:prstGeom prst="rect">
            <a:avLst/>
          </a:prstGeom>
        </p:spPr>
        <p:txBody>
          <a:bodyPr wrap="square">
            <a:spAutoFit/>
          </a:bodyPr>
          <a:lstStyle/>
          <a:p>
            <a:pPr algn="just">
              <a:lnSpc>
                <a:spcPct val="150000"/>
              </a:lnSpc>
              <a:spcAft>
                <a:spcPts val="2550"/>
              </a:spcAft>
            </a:pPr>
            <a:r>
              <a:rPr lang="pt-PT" sz="2000" spc="5"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r>
              <a:rPr lang="es-ES" sz="2000" spc="5"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Hay muchos casos de demarcación de tierras y disputas posesivas sobre IST que actualmente están judicializadas. También hay muchas medidas legislativas destinadas a eliminar o relativizar los derechos constitucionales de los pueblos indígenas. Al admitir la repercusión general, la Corte Suprema también reconoce que existe la necesidad de una definición sobre el tema.</a:t>
            </a:r>
          </a:p>
        </p:txBody>
      </p:sp>
      <p:pic>
        <p:nvPicPr>
          <p:cNvPr id="3" name="Imagem 2">
            <a:extLst>
              <a:ext uri="{FF2B5EF4-FFF2-40B4-BE49-F238E27FC236}">
                <a16:creationId xmlns:a16="http://schemas.microsoft.com/office/drawing/2014/main" id="{478FE096-2389-4C27-8B83-3D5F88686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488" y="696928"/>
            <a:ext cx="2758155" cy="661523"/>
          </a:xfrm>
          <a:prstGeom prst="rect">
            <a:avLst/>
          </a:prstGeom>
        </p:spPr>
      </p:pic>
      <p:sp>
        <p:nvSpPr>
          <p:cNvPr id="4" name="Retângulo 3">
            <a:extLst>
              <a:ext uri="{FF2B5EF4-FFF2-40B4-BE49-F238E27FC236}">
                <a16:creationId xmlns:a16="http://schemas.microsoft.com/office/drawing/2014/main" id="{F8E4EC50-69B5-41A8-BB71-317A5FA96598}"/>
              </a:ext>
            </a:extLst>
          </p:cNvPr>
          <p:cNvSpPr/>
          <p:nvPr/>
        </p:nvSpPr>
        <p:spPr>
          <a:xfrm>
            <a:off x="1082488" y="238503"/>
            <a:ext cx="7651454" cy="978281"/>
          </a:xfrm>
          <a:prstGeom prst="rect">
            <a:avLst/>
          </a:prstGeom>
        </p:spPr>
        <p:txBody>
          <a:bodyPr wrap="none">
            <a:spAutoFit/>
          </a:bodyPr>
          <a:lstStyle/>
          <a:p>
            <a:pPr>
              <a:lnSpc>
                <a:spcPts val="2100"/>
              </a:lnSpc>
              <a:spcAft>
                <a:spcPts val="2550"/>
              </a:spcAft>
            </a:pPr>
            <a:r>
              <a:rPr lang="es-ES" sz="2400" b="1" dirty="0">
                <a:latin typeface="Calibri" panose="020F0502020204030204" pitchFamily="34" charset="0"/>
                <a:ea typeface="Calibri" panose="020F0502020204030204" pitchFamily="34" charset="0"/>
                <a:cs typeface="Times New Roman" panose="02020603050405020304" pitchFamily="18" charset="0"/>
              </a:rPr>
              <a:t>MARCO TEMPORAL DE LAS TIERRAS INDÍGENAS EN BRASIL
</a:t>
            </a:r>
            <a:endParaRPr lang="pt-PT"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tângulo 4">
            <a:extLst>
              <a:ext uri="{FF2B5EF4-FFF2-40B4-BE49-F238E27FC236}">
                <a16:creationId xmlns:a16="http://schemas.microsoft.com/office/drawing/2014/main" id="{1283A273-1891-4787-8722-C8E9507DC31C}"/>
              </a:ext>
            </a:extLst>
          </p:cNvPr>
          <p:cNvSpPr/>
          <p:nvPr/>
        </p:nvSpPr>
        <p:spPr>
          <a:xfrm>
            <a:off x="660401" y="4584541"/>
            <a:ext cx="8270467" cy="646331"/>
          </a:xfrm>
          <a:prstGeom prst="rect">
            <a:avLst/>
          </a:prstGeom>
        </p:spPr>
        <p:txBody>
          <a:bodyPr wrap="square">
            <a:spAutoFit/>
          </a:bodyPr>
          <a:lstStyle/>
          <a:p>
            <a:r>
              <a:rPr lang="es-ES" sz="800" b="1" spc="5"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Fuente: </a:t>
            </a:r>
            <a:r>
              <a:rPr lang="es-ES" sz="800" spc="5"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https://www.conectas.org/noticias/marco-temporal-entenda-a-importancia-do-julgamento-no-stf-para-os-indigenas/</a:t>
            </a:r>
            <a:r>
              <a:rPr lang="es-ES" sz="800" b="1" spc="5"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Disponible en: </a:t>
            </a:r>
            <a:r>
              <a:rPr lang="es-ES" sz="800" b="1" spc="5" dirty="0">
                <a:solidFill>
                  <a:schemeClr val="accent4"/>
                </a:solidFill>
                <a:latin typeface="Calibri" panose="020F0502020204030204" pitchFamily="34" charset="0"/>
                <a:ea typeface="Calibri" panose="020F0502020204030204" pitchFamily="34" charset="0"/>
                <a:cs typeface="Times New Roman" panose="02020603050405020304" pitchFamily="18" charset="0"/>
                <a:hlinkClick r:id="rId3"/>
              </a:rPr>
              <a:t>https://stf.jusbrasil.com.br/jurisprudencia/861480010/repercussao-geral-no-recurso-extraordinario-rg-re-1017365-sc-santa-catarina-0000168-2720094047214</a:t>
            </a:r>
            <a:r>
              <a:rPr lang="es-ES" sz="800" b="1" spc="5"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Leer más: </a:t>
            </a:r>
            <a:r>
              <a:rPr lang="es-ES" sz="800" spc="5"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ONU y OEA piden a Corte Suprema que rechace tesis de "marco temporal"</a:t>
            </a:r>
            <a:r>
              <a:rPr lang="es-ES" sz="1000" b="1" spc="5"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a:t>
            </a:r>
            <a:endParaRPr lang="pt-BR" sz="1000" dirty="0"/>
          </a:p>
        </p:txBody>
      </p:sp>
    </p:spTree>
    <p:extLst>
      <p:ext uri="{BB962C8B-B14F-4D97-AF65-F5344CB8AC3E}">
        <p14:creationId xmlns:p14="http://schemas.microsoft.com/office/powerpoint/2010/main" val="332956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Imagem 7" descr="Homem com chapéu&#10;&#10;Descrição gerada automaticamente">
            <a:extLst>
              <a:ext uri="{FF2B5EF4-FFF2-40B4-BE49-F238E27FC236}">
                <a16:creationId xmlns:a16="http://schemas.microsoft.com/office/drawing/2014/main" id="{6052075A-3DCD-4F46-A813-EA75A18C2490}"/>
              </a:ext>
            </a:extLst>
          </p:cNvPr>
          <p:cNvPicPr>
            <a:picLocks noChangeAspect="1"/>
          </p:cNvPicPr>
          <p:nvPr/>
        </p:nvPicPr>
        <p:blipFill>
          <a:blip r:embed="rId2"/>
          <a:stretch>
            <a:fillRect/>
          </a:stretch>
        </p:blipFill>
        <p:spPr>
          <a:xfrm>
            <a:off x="618564" y="0"/>
            <a:ext cx="8229600" cy="5143500"/>
          </a:xfrm>
          <a:prstGeom prst="rect">
            <a:avLst/>
          </a:prstGeom>
        </p:spPr>
      </p:pic>
      <p:sp>
        <p:nvSpPr>
          <p:cNvPr id="2" name="Espaço Reservado para Texto 1">
            <a:extLst>
              <a:ext uri="{FF2B5EF4-FFF2-40B4-BE49-F238E27FC236}">
                <a16:creationId xmlns:a16="http://schemas.microsoft.com/office/drawing/2014/main" id="{839CBF63-1D67-4215-A617-9ACA7FB9C7C7}"/>
              </a:ext>
            </a:extLst>
          </p:cNvPr>
          <p:cNvSpPr>
            <a:spLocks noGrp="1"/>
          </p:cNvSpPr>
          <p:nvPr>
            <p:ph type="body" idx="4294967295"/>
          </p:nvPr>
        </p:nvSpPr>
        <p:spPr>
          <a:xfrm>
            <a:off x="2070847" y="1674157"/>
            <a:ext cx="6239435" cy="2602008"/>
          </a:xfr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0" marR="0" lvl="0" indent="0" algn="just" eaLnBrk="0" fontAlgn="base" hangingPunct="0">
              <a:spcBef>
                <a:spcPct val="0"/>
              </a:spcBef>
              <a:spcAft>
                <a:spcPct val="0"/>
              </a:spcAft>
              <a:buClrTx/>
              <a:buSzTx/>
              <a:buNone/>
            </a:pPr>
            <a:r>
              <a:rPr lang="pt-BR" altLang="pt-BR" sz="1100" b="1" dirty="0">
                <a:solidFill>
                  <a:schemeClr val="accent5"/>
                </a:solidFill>
                <a:latin typeface="+mj-lt"/>
              </a:rPr>
              <a:t>No Brasil, o Dia do Índio é celebrado em 19 de abril desde 1943, quando foi instituído durante o governo de Getúlio Vargas. De lá para cá, a data é lembrada anualmente de forma pedagógica nas escolas e em comemorações de aldeias em todas regiões do País. A Rede Ambiental e de Responsabilidade Social dos Notários e Registradores (</a:t>
            </a:r>
            <a:r>
              <a:rPr lang="pt-BR" altLang="pt-BR" sz="1100" b="1" dirty="0" err="1">
                <a:solidFill>
                  <a:schemeClr val="accent5"/>
                </a:solidFill>
                <a:latin typeface="+mj-lt"/>
              </a:rPr>
              <a:t>Rares</a:t>
            </a:r>
            <a:r>
              <a:rPr lang="pt-BR" altLang="pt-BR" sz="1100" b="1" dirty="0">
                <a:solidFill>
                  <a:schemeClr val="accent5"/>
                </a:solidFill>
                <a:latin typeface="+mj-lt"/>
              </a:rPr>
              <a:t>-NR) também exalta este dia em prol do povo indígena.</a:t>
            </a:r>
          </a:p>
          <a:p>
            <a:pPr marL="0" marR="0" lvl="0" indent="0" algn="just" eaLnBrk="0" fontAlgn="base" hangingPunct="0">
              <a:spcBef>
                <a:spcPct val="0"/>
              </a:spcBef>
              <a:spcAft>
                <a:spcPct val="0"/>
              </a:spcAft>
              <a:buClrTx/>
              <a:buSzTx/>
              <a:buNone/>
            </a:pPr>
            <a:r>
              <a:rPr lang="pt-BR" altLang="pt-BR" sz="1100" b="1" dirty="0">
                <a:solidFill>
                  <a:schemeClr val="accent5"/>
                </a:solidFill>
                <a:latin typeface="+mj-lt"/>
              </a:rPr>
              <a:t>Os índios tiveram papel determinante na construção cultural brasileira, participando ativamente da evolução do País. Além disso, traços importantes do primeiro povo que habitou o solo brasileiro ainda são encontrados atualmente, como o uso de mandioca, na culinária, e de ervas, na medicina.</a:t>
            </a:r>
          </a:p>
          <a:p>
            <a:pPr marL="0" marR="0" lvl="0" indent="0" algn="just" eaLnBrk="0" fontAlgn="base" hangingPunct="0">
              <a:spcBef>
                <a:spcPct val="0"/>
              </a:spcBef>
              <a:spcAft>
                <a:spcPct val="0"/>
              </a:spcAft>
              <a:buClrTx/>
              <a:buSzTx/>
              <a:buNone/>
            </a:pPr>
            <a:r>
              <a:rPr lang="pt-BR" altLang="pt-BR" sz="1100" b="1" dirty="0">
                <a:solidFill>
                  <a:schemeClr val="accent5"/>
                </a:solidFill>
                <a:latin typeface="+mj-lt"/>
              </a:rPr>
              <a:t>A </a:t>
            </a:r>
            <a:r>
              <a:rPr lang="pt-BR" altLang="pt-BR" sz="1100" b="1" dirty="0" err="1">
                <a:solidFill>
                  <a:schemeClr val="accent5"/>
                </a:solidFill>
                <a:latin typeface="+mj-lt"/>
              </a:rPr>
              <a:t>Rares</a:t>
            </a:r>
            <a:r>
              <a:rPr lang="pt-BR" altLang="pt-BR" sz="1100" b="1" dirty="0">
                <a:solidFill>
                  <a:schemeClr val="accent5"/>
                </a:solidFill>
                <a:latin typeface="+mj-lt"/>
              </a:rPr>
              <a:t>-NR, reconhecendo a importância do povo indígena e sua contribuição para o Brasil, reforça a relevância dessa história embasada em luta e resistência. E neste dia, em especial, destaca a cultura indígena e seus representantes.</a:t>
            </a:r>
          </a:p>
          <a:p>
            <a:pPr marL="0" marR="0" lvl="0" indent="0" algn="just" eaLnBrk="0" fontAlgn="base" hangingPunct="0">
              <a:spcBef>
                <a:spcPct val="0"/>
              </a:spcBef>
              <a:spcAft>
                <a:spcPct val="0"/>
              </a:spcAft>
              <a:buClrTx/>
              <a:buSzTx/>
              <a:buNone/>
            </a:pPr>
            <a:r>
              <a:rPr lang="pt-BR" altLang="pt-BR" sz="1100" b="1" dirty="0">
                <a:solidFill>
                  <a:schemeClr val="accent5"/>
                </a:solidFill>
                <a:latin typeface="+mj-lt"/>
              </a:rPr>
              <a:t>Fonte: Assessoria de Comunicação – </a:t>
            </a:r>
            <a:r>
              <a:rPr lang="pt-BR" altLang="pt-BR" sz="1100" b="1" dirty="0" err="1">
                <a:solidFill>
                  <a:schemeClr val="accent5"/>
                </a:solidFill>
                <a:latin typeface="+mj-lt"/>
              </a:rPr>
              <a:t>Rares</a:t>
            </a:r>
            <a:r>
              <a:rPr lang="pt-BR" altLang="pt-BR" sz="1100" b="1" dirty="0">
                <a:solidFill>
                  <a:schemeClr val="accent5"/>
                </a:solidFill>
                <a:latin typeface="+mj-lt"/>
              </a:rPr>
              <a:t>-NR</a:t>
            </a:r>
          </a:p>
          <a:p>
            <a:endParaRPr lang="pt-BR" dirty="0"/>
          </a:p>
        </p:txBody>
      </p:sp>
    </p:spTree>
    <p:extLst>
      <p:ext uri="{BB962C8B-B14F-4D97-AF65-F5344CB8AC3E}">
        <p14:creationId xmlns:p14="http://schemas.microsoft.com/office/powerpoint/2010/main" val="1216057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Espaço Reservado para Conteúdo 2">
            <a:extLst>
              <a:ext uri="{FF2B5EF4-FFF2-40B4-BE49-F238E27FC236}">
                <a16:creationId xmlns:a16="http://schemas.microsoft.com/office/drawing/2014/main" id="{E0758A65-2CD8-42E9-9D7A-69FEA1E00BFA}"/>
              </a:ext>
            </a:extLst>
          </p:cNvPr>
          <p:cNvSpPr>
            <a:spLocks noGrp="1"/>
          </p:cNvSpPr>
          <p:nvPr>
            <p:ph type="subTitle" idx="1"/>
          </p:nvPr>
        </p:nvSpPr>
        <p:spPr>
          <a:xfrm>
            <a:off x="1266610" y="4803236"/>
            <a:ext cx="5926412" cy="504543"/>
          </a:xfrm>
        </p:spPr>
        <p:txBody>
          <a:bodyPr/>
          <a:lstStyle/>
          <a:p>
            <a:pPr algn="l">
              <a:defRPr/>
            </a:pPr>
            <a:r>
              <a:rPr lang="pt-BR" sz="1100" dirty="0">
                <a:solidFill>
                  <a:schemeClr val="accent6">
                    <a:lumMod val="95000"/>
                  </a:schemeClr>
                </a:solidFill>
                <a:latin typeface="+mj-lt"/>
              </a:rPr>
              <a:t>DÍSPONIVEL EM </a:t>
            </a:r>
            <a:r>
              <a:rPr lang="pt-BR" sz="1100" dirty="0">
                <a:solidFill>
                  <a:schemeClr val="accent6">
                    <a:lumMod val="95000"/>
                  </a:schemeClr>
                </a:solidFill>
                <a:latin typeface="+mj-lt"/>
                <a:hlinkClick r:id="rId3">
                  <a:extLst>
                    <a:ext uri="{A12FA001-AC4F-418D-AE19-62706E023703}">
                      <ahyp:hlinkClr xmlns:ahyp="http://schemas.microsoft.com/office/drawing/2018/hyperlinkcolor" val="tx"/>
                    </a:ext>
                  </a:extLst>
                </a:hlinkClick>
              </a:rPr>
              <a:t>https://www.youtube.com/watch?v=2tc0_5c5H9w#t=52</a:t>
            </a:r>
            <a:endParaRPr lang="pt-BR" sz="1100" dirty="0">
              <a:solidFill>
                <a:schemeClr val="accent6">
                  <a:lumMod val="95000"/>
                </a:schemeClr>
              </a:solidFill>
              <a:latin typeface="+mj-lt"/>
            </a:endParaRPr>
          </a:p>
        </p:txBody>
      </p:sp>
      <p:pic>
        <p:nvPicPr>
          <p:cNvPr id="172036" name="Imagem 8">
            <a:hlinkClick r:id="rId3"/>
            <a:extLst>
              <a:ext uri="{FF2B5EF4-FFF2-40B4-BE49-F238E27FC236}">
                <a16:creationId xmlns:a16="http://schemas.microsoft.com/office/drawing/2014/main" id="{5A66370D-F972-436E-83E4-41F2C47A12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 y="116526"/>
            <a:ext cx="4750479" cy="313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riângulo isósceles 2">
            <a:extLst>
              <a:ext uri="{FF2B5EF4-FFF2-40B4-BE49-F238E27FC236}">
                <a16:creationId xmlns:a16="http://schemas.microsoft.com/office/drawing/2014/main" id="{0271272A-61AF-46F8-B02F-4C0FF3F8369D}"/>
              </a:ext>
            </a:extLst>
          </p:cNvPr>
          <p:cNvSpPr/>
          <p:nvPr/>
        </p:nvSpPr>
        <p:spPr>
          <a:xfrm rot="8112147">
            <a:off x="3316895" y="2162174"/>
            <a:ext cx="2654082" cy="21717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a:extLst>
              <a:ext uri="{FF2B5EF4-FFF2-40B4-BE49-F238E27FC236}">
                <a16:creationId xmlns:a16="http://schemas.microsoft.com/office/drawing/2014/main" id="{4A0AB948-4ABE-47E4-A731-4DF5B63879E8}"/>
              </a:ext>
            </a:extLst>
          </p:cNvPr>
          <p:cNvSpPr>
            <a:spLocks noGrp="1"/>
          </p:cNvSpPr>
          <p:nvPr>
            <p:ph type="ctrTitle"/>
          </p:nvPr>
        </p:nvSpPr>
        <p:spPr>
          <a:xfrm>
            <a:off x="4481847" y="2571750"/>
            <a:ext cx="4030786" cy="981075"/>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l"/>
            <a:r>
              <a:rPr lang="pt-BR" sz="1200" dirty="0">
                <a:solidFill>
                  <a:schemeClr val="accent5"/>
                </a:solidFill>
                <a:latin typeface="+mj-lt"/>
              </a:rPr>
              <a:t>CAMPO NOVO DO PARECIS-MT VIII FESTIVAL DE CULTURA E JOGOS INDÍGENAS</a:t>
            </a:r>
          </a:p>
        </p:txBody>
      </p:sp>
    </p:spTree>
  </p:cSld>
  <p:clrMapOvr>
    <a:masterClrMapping/>
  </p:clrMapOvr>
  <p:transition advClick="0">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7BA8A7F1-A560-48C7-BF51-9D19B92B9918}"/>
              </a:ext>
            </a:extLst>
          </p:cNvPr>
          <p:cNvSpPr>
            <a:spLocks noGrp="1"/>
          </p:cNvSpPr>
          <p:nvPr>
            <p:ph type="body" idx="1"/>
          </p:nvPr>
        </p:nvSpPr>
        <p:spPr>
          <a:xfrm>
            <a:off x="245712" y="1258108"/>
            <a:ext cx="7963263" cy="3259800"/>
          </a:xfrm>
        </p:spPr>
        <p:txBody>
          <a:bodyPr/>
          <a:lstStyle/>
          <a:p>
            <a:pPr>
              <a:lnSpc>
                <a:spcPct val="150000"/>
              </a:lnSpc>
            </a:pPr>
            <a:r>
              <a:rPr lang="pt-BR" sz="1100" dirty="0">
                <a:latin typeface="+mj-lt"/>
              </a:rPr>
              <a:t>ALTERINI, Jorge </a:t>
            </a:r>
            <a:r>
              <a:rPr lang="pt-BR" sz="1100" dirty="0" err="1">
                <a:latin typeface="+mj-lt"/>
              </a:rPr>
              <a:t>Horacio</a:t>
            </a:r>
            <a:r>
              <a:rPr lang="pt-BR" sz="1100" dirty="0">
                <a:latin typeface="+mj-lt"/>
              </a:rPr>
              <a:t>. </a:t>
            </a:r>
            <a:r>
              <a:rPr lang="pt-BR" sz="1100" dirty="0" err="1">
                <a:latin typeface="+mj-lt"/>
              </a:rPr>
              <a:t>Propriedad</a:t>
            </a:r>
            <a:r>
              <a:rPr lang="pt-BR" sz="1100" dirty="0">
                <a:latin typeface="+mj-lt"/>
              </a:rPr>
              <a:t> </a:t>
            </a:r>
            <a:r>
              <a:rPr lang="pt-BR" sz="1100" dirty="0" err="1">
                <a:latin typeface="+mj-lt"/>
              </a:rPr>
              <a:t>Indigena</a:t>
            </a:r>
            <a:r>
              <a:rPr lang="pt-BR" sz="1100" dirty="0">
                <a:latin typeface="+mj-lt"/>
              </a:rPr>
              <a:t>- Buenos Aires-Educa-2005 </a:t>
            </a:r>
          </a:p>
          <a:p>
            <a:pPr>
              <a:lnSpc>
                <a:spcPct val="150000"/>
              </a:lnSpc>
            </a:pPr>
            <a:r>
              <a:rPr lang="pt-BR" sz="1100" dirty="0">
                <a:latin typeface="+mj-lt"/>
              </a:rPr>
              <a:t>BORGES, Antonino </a:t>
            </a:r>
            <a:r>
              <a:rPr lang="pt-BR" sz="1100" dirty="0" err="1">
                <a:latin typeface="+mj-lt"/>
              </a:rPr>
              <a:t>Moura.Terras</a:t>
            </a:r>
            <a:r>
              <a:rPr lang="pt-BR" sz="1100" dirty="0">
                <a:latin typeface="+mj-lt"/>
              </a:rPr>
              <a:t> indígenas e seus conflitos </a:t>
            </a:r>
            <a:r>
              <a:rPr lang="pt-BR" sz="1100" dirty="0" err="1">
                <a:latin typeface="+mj-lt"/>
              </a:rPr>
              <a:t>atuais.Ed.Contemplar.Campo</a:t>
            </a:r>
            <a:r>
              <a:rPr lang="pt-BR" sz="1100" dirty="0">
                <a:latin typeface="+mj-lt"/>
              </a:rPr>
              <a:t> Grande.2014. </a:t>
            </a:r>
          </a:p>
          <a:p>
            <a:pPr>
              <a:lnSpc>
                <a:spcPct val="150000"/>
              </a:lnSpc>
            </a:pPr>
            <a:r>
              <a:rPr lang="pt-BR" sz="1100" dirty="0">
                <a:latin typeface="+mj-lt"/>
              </a:rPr>
              <a:t>BRAVO, </a:t>
            </a:r>
            <a:r>
              <a:rPr lang="pt-BR" sz="1100" dirty="0" err="1">
                <a:latin typeface="+mj-lt"/>
              </a:rPr>
              <a:t>Paula.Pueblos</a:t>
            </a:r>
            <a:r>
              <a:rPr lang="pt-BR" sz="1100" dirty="0">
                <a:latin typeface="+mj-lt"/>
              </a:rPr>
              <a:t> originários- aportes para </a:t>
            </a:r>
            <a:r>
              <a:rPr lang="pt-BR" sz="1100" dirty="0" err="1">
                <a:latin typeface="+mj-lt"/>
              </a:rPr>
              <a:t>la</a:t>
            </a:r>
            <a:r>
              <a:rPr lang="pt-BR" sz="1100" dirty="0">
                <a:latin typeface="+mj-lt"/>
              </a:rPr>
              <a:t> </a:t>
            </a:r>
            <a:r>
              <a:rPr lang="pt-BR" sz="1100" dirty="0" err="1">
                <a:latin typeface="+mj-lt"/>
              </a:rPr>
              <a:t>construción</a:t>
            </a:r>
            <a:r>
              <a:rPr lang="pt-BR" sz="1100" dirty="0">
                <a:latin typeface="+mj-lt"/>
              </a:rPr>
              <a:t> de uma sociedade multicultural- 1ª. Ed. Buenos AiresEdiar.2013.</a:t>
            </a:r>
          </a:p>
          <a:p>
            <a:pPr>
              <a:lnSpc>
                <a:spcPct val="150000"/>
              </a:lnSpc>
            </a:pPr>
            <a:r>
              <a:rPr lang="pt-BR" sz="1100" dirty="0">
                <a:latin typeface="+mj-lt"/>
              </a:rPr>
              <a:t>CIACCHIERA CASTRO, Paulina R., La </a:t>
            </a:r>
            <a:r>
              <a:rPr lang="pt-BR" sz="1100" dirty="0" err="1">
                <a:latin typeface="+mj-lt"/>
              </a:rPr>
              <a:t>cuestión</a:t>
            </a:r>
            <a:r>
              <a:rPr lang="pt-BR" sz="1100" dirty="0">
                <a:latin typeface="+mj-lt"/>
              </a:rPr>
              <a:t> </a:t>
            </a:r>
            <a:r>
              <a:rPr lang="pt-BR" sz="1100" dirty="0" err="1">
                <a:latin typeface="+mj-lt"/>
              </a:rPr>
              <a:t>indigena</a:t>
            </a:r>
            <a:r>
              <a:rPr lang="pt-BR" sz="1100" dirty="0">
                <a:latin typeface="+mj-lt"/>
              </a:rPr>
              <a:t>: </a:t>
            </a:r>
            <a:r>
              <a:rPr lang="pt-BR" sz="1100" dirty="0" err="1">
                <a:latin typeface="+mj-lt"/>
              </a:rPr>
              <a:t>analisis</a:t>
            </a:r>
            <a:r>
              <a:rPr lang="pt-BR" sz="1100" dirty="0">
                <a:latin typeface="+mj-lt"/>
              </a:rPr>
              <a:t> de </a:t>
            </a:r>
            <a:r>
              <a:rPr lang="pt-BR" sz="1100" dirty="0" err="1">
                <a:latin typeface="+mj-lt"/>
              </a:rPr>
              <a:t>la</a:t>
            </a:r>
            <a:r>
              <a:rPr lang="pt-BR" sz="1100" dirty="0">
                <a:latin typeface="+mj-lt"/>
              </a:rPr>
              <a:t> </a:t>
            </a:r>
            <a:r>
              <a:rPr lang="pt-BR" sz="1100" dirty="0" err="1">
                <a:latin typeface="+mj-lt"/>
              </a:rPr>
              <a:t>jurisprudencia</a:t>
            </a:r>
            <a:r>
              <a:rPr lang="pt-BR" sz="1100" dirty="0">
                <a:latin typeface="+mj-lt"/>
              </a:rPr>
              <a:t> de </a:t>
            </a:r>
            <a:r>
              <a:rPr lang="pt-BR" sz="1100" dirty="0" err="1">
                <a:latin typeface="+mj-lt"/>
              </a:rPr>
              <a:t>la</a:t>
            </a:r>
            <a:r>
              <a:rPr lang="pt-BR" sz="1100" dirty="0">
                <a:latin typeface="+mj-lt"/>
              </a:rPr>
              <a:t> C.S.J.N. 1ª. Ed.-Córdoba: Advactus.2009. </a:t>
            </a:r>
          </a:p>
          <a:p>
            <a:pPr>
              <a:lnSpc>
                <a:spcPct val="150000"/>
              </a:lnSpc>
            </a:pPr>
            <a:r>
              <a:rPr lang="pt-BR" sz="1100" dirty="0">
                <a:latin typeface="+mj-lt"/>
              </a:rPr>
              <a:t>GARCIA, </a:t>
            </a:r>
            <a:r>
              <a:rPr lang="pt-BR" sz="1100" dirty="0" err="1">
                <a:latin typeface="+mj-lt"/>
              </a:rPr>
              <a:t>Julio</a:t>
            </a:r>
            <a:r>
              <a:rPr lang="pt-BR" sz="1100" dirty="0">
                <a:latin typeface="+mj-lt"/>
              </a:rPr>
              <a:t> Cesar: </a:t>
            </a:r>
            <a:r>
              <a:rPr lang="pt-BR" sz="1100" dirty="0" err="1">
                <a:latin typeface="+mj-lt"/>
              </a:rPr>
              <a:t>cordinador.Derecho</a:t>
            </a:r>
            <a:r>
              <a:rPr lang="pt-BR" sz="1100" dirty="0">
                <a:latin typeface="+mj-lt"/>
              </a:rPr>
              <a:t> Constitucional </a:t>
            </a:r>
            <a:r>
              <a:rPr lang="pt-BR" sz="1100" dirty="0" err="1">
                <a:latin typeface="+mj-lt"/>
              </a:rPr>
              <a:t>indigena.Contexto</a:t>
            </a:r>
            <a:r>
              <a:rPr lang="pt-BR" sz="1100" dirty="0">
                <a:latin typeface="+mj-lt"/>
              </a:rPr>
              <a:t> livros. Resistencia-2012</a:t>
            </a:r>
          </a:p>
          <a:p>
            <a:pPr>
              <a:lnSpc>
                <a:spcPct val="150000"/>
              </a:lnSpc>
            </a:pPr>
            <a:r>
              <a:rPr lang="pt-BR" sz="1100" dirty="0">
                <a:latin typeface="+mj-lt"/>
              </a:rPr>
              <a:t>MACARÓN, Pablo M. </a:t>
            </a:r>
            <a:r>
              <a:rPr lang="pt-BR" sz="1100" dirty="0" err="1">
                <a:latin typeface="+mj-lt"/>
              </a:rPr>
              <a:t>Propiedad</a:t>
            </a:r>
            <a:r>
              <a:rPr lang="pt-BR" sz="1100" dirty="0">
                <a:latin typeface="+mj-lt"/>
              </a:rPr>
              <a:t> </a:t>
            </a:r>
            <a:r>
              <a:rPr lang="pt-BR" sz="1100" dirty="0" err="1">
                <a:latin typeface="+mj-lt"/>
              </a:rPr>
              <a:t>indigena.Ed.Astrea.Buenos</a:t>
            </a:r>
            <a:r>
              <a:rPr lang="pt-BR" sz="1100" dirty="0">
                <a:latin typeface="+mj-lt"/>
              </a:rPr>
              <a:t> Aires.2017 MOREIRA, Manuel. El </a:t>
            </a:r>
            <a:r>
              <a:rPr lang="pt-BR" sz="1100" dirty="0" err="1">
                <a:latin typeface="+mj-lt"/>
              </a:rPr>
              <a:t>derecho</a:t>
            </a:r>
            <a:r>
              <a:rPr lang="pt-BR" sz="1100" dirty="0">
                <a:latin typeface="+mj-lt"/>
              </a:rPr>
              <a:t> de </a:t>
            </a:r>
            <a:r>
              <a:rPr lang="pt-BR" sz="1100" dirty="0" err="1">
                <a:latin typeface="+mj-lt"/>
              </a:rPr>
              <a:t>los</a:t>
            </a:r>
            <a:r>
              <a:rPr lang="pt-BR" sz="1100" dirty="0">
                <a:latin typeface="+mj-lt"/>
              </a:rPr>
              <a:t> </a:t>
            </a:r>
            <a:r>
              <a:rPr lang="pt-BR" sz="1100" dirty="0" err="1">
                <a:latin typeface="+mj-lt"/>
              </a:rPr>
              <a:t>pueblos</a:t>
            </a:r>
            <a:r>
              <a:rPr lang="pt-BR" sz="1100" dirty="0">
                <a:latin typeface="+mj-lt"/>
              </a:rPr>
              <a:t> </a:t>
            </a:r>
            <a:r>
              <a:rPr lang="pt-BR" sz="1100" dirty="0" err="1">
                <a:latin typeface="+mj-lt"/>
              </a:rPr>
              <a:t>originarios</a:t>
            </a:r>
            <a:r>
              <a:rPr lang="pt-BR" sz="1100" dirty="0">
                <a:latin typeface="+mj-lt"/>
              </a:rPr>
              <a:t>: </a:t>
            </a:r>
            <a:r>
              <a:rPr lang="pt-BR" sz="1100" dirty="0" err="1">
                <a:latin typeface="+mj-lt"/>
              </a:rPr>
              <a:t>reflexión</a:t>
            </a:r>
            <a:r>
              <a:rPr lang="pt-BR" sz="1100" dirty="0">
                <a:latin typeface="+mj-lt"/>
              </a:rPr>
              <a:t> y </a:t>
            </a:r>
            <a:r>
              <a:rPr lang="pt-BR" sz="1100" dirty="0" err="1">
                <a:latin typeface="+mj-lt"/>
              </a:rPr>
              <a:t>hermenéutica</a:t>
            </a:r>
            <a:r>
              <a:rPr lang="pt-BR" sz="1100" dirty="0">
                <a:latin typeface="+mj-lt"/>
              </a:rPr>
              <a:t>. 1ª. Ed.-Buenos Aires- Santiago Alvarez, 2009.</a:t>
            </a:r>
          </a:p>
          <a:p>
            <a:pPr>
              <a:lnSpc>
                <a:spcPct val="150000"/>
              </a:lnSpc>
            </a:pPr>
            <a:r>
              <a:rPr lang="pt-BR" sz="1100" dirty="0">
                <a:latin typeface="+mj-lt"/>
              </a:rPr>
              <a:t>A Questão </a:t>
            </a:r>
            <a:r>
              <a:rPr lang="pt-BR" sz="1100" dirty="0" err="1">
                <a:latin typeface="+mj-lt"/>
              </a:rPr>
              <a:t>Indigena</a:t>
            </a:r>
            <a:r>
              <a:rPr lang="pt-BR" sz="1100" dirty="0">
                <a:latin typeface="+mj-lt"/>
              </a:rPr>
              <a:t>, </a:t>
            </a:r>
            <a:r>
              <a:rPr lang="pt-BR" sz="1100" dirty="0" err="1">
                <a:latin typeface="+mj-lt"/>
              </a:rPr>
              <a:t>Brasilia</a:t>
            </a:r>
            <a:r>
              <a:rPr lang="pt-BR" sz="1100" dirty="0">
                <a:latin typeface="+mj-lt"/>
              </a:rPr>
              <a:t>, Senado Federal, Conselho Editorial 2017. SILVA, Wanderlei Sérgio da; </a:t>
            </a:r>
            <a:r>
              <a:rPr lang="pt-BR" sz="1100" dirty="0" err="1">
                <a:latin typeface="+mj-lt"/>
              </a:rPr>
              <a:t>Bokums</a:t>
            </a:r>
            <a:r>
              <a:rPr lang="pt-BR" sz="1100" dirty="0">
                <a:latin typeface="+mj-lt"/>
              </a:rPr>
              <a:t>, Raquel Maia. Prática de Ensino: Observação e Projeto. São Paulo - 2011. (Tipos de Observação), página 11, item 2.1.3. SOUZA, Allison de Bom, Processo de Demarcação de Terras Indígenas, 1. Ed, Editora </a:t>
            </a:r>
            <a:r>
              <a:rPr lang="pt-BR" sz="1100" dirty="0" err="1">
                <a:latin typeface="+mj-lt"/>
              </a:rPr>
              <a:t>Lumen</a:t>
            </a:r>
            <a:r>
              <a:rPr lang="pt-BR" sz="1100" dirty="0">
                <a:latin typeface="+mj-lt"/>
              </a:rPr>
              <a:t> Juris, Rio de Janeiro 2017</a:t>
            </a:r>
          </a:p>
        </p:txBody>
      </p:sp>
      <p:sp>
        <p:nvSpPr>
          <p:cNvPr id="3" name="Título 2">
            <a:extLst>
              <a:ext uri="{FF2B5EF4-FFF2-40B4-BE49-F238E27FC236}">
                <a16:creationId xmlns:a16="http://schemas.microsoft.com/office/drawing/2014/main" id="{E032B6C5-2D2A-474F-BA76-4DA0BDC32902}"/>
              </a:ext>
            </a:extLst>
          </p:cNvPr>
          <p:cNvSpPr>
            <a:spLocks noGrp="1"/>
          </p:cNvSpPr>
          <p:nvPr>
            <p:ph type="title"/>
          </p:nvPr>
        </p:nvSpPr>
        <p:spPr>
          <a:xfrm>
            <a:off x="1626073" y="470257"/>
            <a:ext cx="5768100" cy="528600"/>
          </a:xfrm>
        </p:spPr>
        <p:txBody>
          <a:bodyPr/>
          <a:lstStyle/>
          <a:p>
            <a:r>
              <a:rPr lang="pt-BR" sz="2400" dirty="0">
                <a:latin typeface="+mj-lt"/>
              </a:rPr>
              <a:t>REFERENCIAS BIBLIOGRÁFICAS</a:t>
            </a:r>
          </a:p>
        </p:txBody>
      </p:sp>
    </p:spTree>
    <p:extLst>
      <p:ext uri="{BB962C8B-B14F-4D97-AF65-F5344CB8AC3E}">
        <p14:creationId xmlns:p14="http://schemas.microsoft.com/office/powerpoint/2010/main" val="211124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410715" y="446149"/>
            <a:ext cx="7943095" cy="528600"/>
          </a:xfrm>
          <a:prstGeom prst="rect">
            <a:avLst/>
          </a:prstGeom>
        </p:spPr>
        <p:txBody>
          <a:bodyPr spcFirstLastPara="1" wrap="square" lIns="91425" tIns="91425" rIns="91425" bIns="91425" anchor="t" anchorCtr="0">
            <a:noAutofit/>
          </a:bodyPr>
          <a:lstStyle/>
          <a:p>
            <a:pPr lvl="0"/>
            <a:r>
              <a:rPr lang="es-AR" sz="3200" dirty="0">
                <a:latin typeface="Arial" panose="020B0604020202020204" pitchFamily="34" charset="0"/>
                <a:cs typeface="Arial" panose="020B0604020202020204" pitchFamily="34" charset="0"/>
              </a:rPr>
              <a:t>OCUPACIÓN DE TIERRAS EN BRASIL</a:t>
            </a:r>
            <a:endParaRPr b="1" dirty="0">
              <a:solidFill>
                <a:schemeClr val="dk1"/>
              </a:solidFill>
            </a:endParaRPr>
          </a:p>
        </p:txBody>
      </p:sp>
      <p:sp>
        <p:nvSpPr>
          <p:cNvPr id="234" name="Google Shape;234;p37"/>
          <p:cNvSpPr txBox="1">
            <a:spLocks noGrp="1"/>
          </p:cNvSpPr>
          <p:nvPr>
            <p:ph type="body" idx="1"/>
          </p:nvPr>
        </p:nvSpPr>
        <p:spPr>
          <a:xfrm>
            <a:off x="162016" y="1407210"/>
            <a:ext cx="7844036" cy="3259800"/>
          </a:xfrm>
          <a:prstGeom prst="rect">
            <a:avLst/>
          </a:prstGeom>
        </p:spPr>
        <p:txBody>
          <a:bodyPr spcFirstLastPara="1" wrap="square" lIns="91425" tIns="91425" rIns="91425" bIns="91425" anchor="t" anchorCtr="0">
            <a:noAutofit/>
          </a:bodyPr>
          <a:lstStyle/>
          <a:p>
            <a:pPr marL="0" indent="0" algn="just">
              <a:buNone/>
            </a:pPr>
            <a:r>
              <a:rPr lang="es-AR" sz="2000" dirty="0"/>
              <a:t>	</a:t>
            </a:r>
            <a:r>
              <a:rPr lang="es-AR" sz="1800" dirty="0">
                <a:latin typeface="Arial" panose="020B0604020202020204" pitchFamily="34" charset="0"/>
                <a:cs typeface="Arial" panose="020B0604020202020204" pitchFamily="34" charset="0"/>
              </a:rPr>
              <a:t>La historia de Brasil Colonia empieza en 1500 con la llegada de los portugueses, hasta 1821. Así, después, tenemos la Capitanías Hereditarias y ley de </a:t>
            </a:r>
            <a:r>
              <a:rPr lang="es-AR" sz="1800" dirty="0" err="1">
                <a:latin typeface="Arial" panose="020B0604020202020204" pitchFamily="34" charset="0"/>
                <a:cs typeface="Arial" panose="020B0604020202020204" pitchFamily="34" charset="0"/>
              </a:rPr>
              <a:t>Sesmarias</a:t>
            </a:r>
            <a:r>
              <a:rPr lang="es-AR" sz="1800" dirty="0">
                <a:latin typeface="Arial" panose="020B0604020202020204" pitchFamily="34" charset="0"/>
                <a:cs typeface="Arial" panose="020B0604020202020204" pitchFamily="34" charset="0"/>
              </a:rPr>
              <a:t>; </a:t>
            </a:r>
          </a:p>
          <a:p>
            <a:pPr marL="0" indent="0" algn="just">
              <a:buNone/>
            </a:pPr>
            <a:r>
              <a:rPr lang="es-AR" sz="1800" dirty="0">
                <a:latin typeface="Arial" panose="020B0604020202020204" pitchFamily="34" charset="0"/>
                <a:cs typeface="Arial" panose="020B0604020202020204" pitchFamily="34" charset="0"/>
              </a:rPr>
              <a:t>	En la secuencia, tenemos el Período imperial que empieza en 1822 con mera ocupación y régimen de tenencia. </a:t>
            </a:r>
          </a:p>
          <a:p>
            <a:pPr marL="0" indent="0" algn="just">
              <a:buNone/>
            </a:pPr>
            <a:r>
              <a:rPr lang="es-AR" sz="1800" dirty="0">
                <a:latin typeface="Arial" panose="020B0604020202020204" pitchFamily="34" charset="0"/>
                <a:cs typeface="Arial" panose="020B0604020202020204" pitchFamily="34" charset="0"/>
              </a:rPr>
              <a:t>	Por fin, hube el Período Republicano desde 1890. Pero en 1916, Código Civil siguiendo una legislación específica.</a:t>
            </a:r>
            <a:endParaRPr lang="pt-BR" sz="18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sz="1050" u="none" dirty="0">
              <a:solidFill>
                <a:schemeClr val="dk1"/>
              </a:solidFill>
              <a:latin typeface="Didact Gothic"/>
              <a:ea typeface="Didact Gothic"/>
              <a:cs typeface="Didact Gothic"/>
              <a:sym typeface="Didact Gothic"/>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8" name="Imagem 7" descr="Uma imagem contendo Texto&#10;&#10;Descrição gerada automaticamente">
            <a:extLst>
              <a:ext uri="{FF2B5EF4-FFF2-40B4-BE49-F238E27FC236}">
                <a16:creationId xmlns:a16="http://schemas.microsoft.com/office/drawing/2014/main" id="{049023B7-CF12-40D6-9264-722F1C4C05F8}"/>
              </a:ext>
            </a:extLst>
          </p:cNvPr>
          <p:cNvPicPr>
            <a:picLocks noChangeAspect="1"/>
          </p:cNvPicPr>
          <p:nvPr/>
        </p:nvPicPr>
        <p:blipFill>
          <a:blip r:embed="rId3"/>
          <a:stretch>
            <a:fillRect/>
          </a:stretch>
        </p:blipFill>
        <p:spPr>
          <a:xfrm>
            <a:off x="8382451" y="912019"/>
            <a:ext cx="556891" cy="495191"/>
          </a:xfrm>
          <a:prstGeom prst="rect">
            <a:avLst/>
          </a:prstGeom>
        </p:spPr>
      </p:pic>
      <p:pic>
        <p:nvPicPr>
          <p:cNvPr id="9" name="Imagem 8" descr="Uma imagem contendo Ícone&#10;&#10;Descrição gerada automaticamente">
            <a:extLst>
              <a:ext uri="{FF2B5EF4-FFF2-40B4-BE49-F238E27FC236}">
                <a16:creationId xmlns:a16="http://schemas.microsoft.com/office/drawing/2014/main" id="{F4FEEA8E-7BD9-4F87-9ECE-E2CB59EF2A3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237614" y="403586"/>
            <a:ext cx="906385" cy="408153"/>
          </a:xfrm>
          <a:prstGeom prst="rect">
            <a:avLst/>
          </a:prstGeom>
        </p:spPr>
      </p:pic>
      <p:pic>
        <p:nvPicPr>
          <p:cNvPr id="10" name="Imagem 9" descr="Uma imagem contendo Texto&#10;&#10;Descrição gerada automaticamente">
            <a:extLst>
              <a:ext uri="{FF2B5EF4-FFF2-40B4-BE49-F238E27FC236}">
                <a16:creationId xmlns:a16="http://schemas.microsoft.com/office/drawing/2014/main" id="{9C5CDBD1-6AA8-488D-A8F2-88FE93AF137F}"/>
              </a:ext>
            </a:extLst>
          </p:cNvPr>
          <p:cNvPicPr>
            <a:picLocks noChangeAspect="1"/>
          </p:cNvPicPr>
          <p:nvPr/>
        </p:nvPicPr>
        <p:blipFill>
          <a:blip r:embed="rId6">
            <a:duotone>
              <a:prstClr val="black"/>
              <a:srgbClr val="300070">
                <a:tint val="45000"/>
                <a:satMod val="400000"/>
              </a:srgbClr>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8237615" y="1583462"/>
            <a:ext cx="906385" cy="299697"/>
          </a:xfrm>
          <a:prstGeom prst="rect">
            <a:avLst/>
          </a:prstGeom>
        </p:spPr>
      </p:pic>
    </p:spTree>
    <p:extLst>
      <p:ext uri="{BB962C8B-B14F-4D97-AF65-F5344CB8AC3E}">
        <p14:creationId xmlns:p14="http://schemas.microsoft.com/office/powerpoint/2010/main" val="391280314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55"/>
        <p:cNvGrpSpPr/>
        <p:nvPr/>
      </p:nvGrpSpPr>
      <p:grpSpPr>
        <a:xfrm>
          <a:off x="0" y="0"/>
          <a:ext cx="0" cy="0"/>
          <a:chOff x="0" y="0"/>
          <a:chExt cx="0" cy="0"/>
        </a:xfrm>
      </p:grpSpPr>
      <p:sp>
        <p:nvSpPr>
          <p:cNvPr id="556" name="Google Shape;556;p57"/>
          <p:cNvSpPr txBox="1">
            <a:spLocks noGrp="1"/>
          </p:cNvSpPr>
          <p:nvPr>
            <p:ph type="title"/>
          </p:nvPr>
        </p:nvSpPr>
        <p:spPr>
          <a:xfrm>
            <a:off x="3883902" y="240606"/>
            <a:ext cx="4647394" cy="645424"/>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800" dirty="0">
                <a:latin typeface="Arial Black" panose="020B0A04020102020204" pitchFamily="34" charset="0"/>
              </a:rPr>
              <a:t>JOSÉ DE ARIMATÉIA BARBOSA</a:t>
            </a:r>
          </a:p>
        </p:txBody>
      </p:sp>
      <p:cxnSp>
        <p:nvCxnSpPr>
          <p:cNvPr id="574" name="Google Shape;574;p57"/>
          <p:cNvCxnSpPr/>
          <p:nvPr/>
        </p:nvCxnSpPr>
        <p:spPr>
          <a:xfrm flipV="1">
            <a:off x="4756079" y="886030"/>
            <a:ext cx="3191442" cy="19176"/>
          </a:xfrm>
          <a:prstGeom prst="straightConnector1">
            <a:avLst/>
          </a:prstGeom>
          <a:noFill/>
          <a:ln w="38100" cap="flat" cmpd="sng">
            <a:solidFill>
              <a:schemeClr val="dk1"/>
            </a:solidFill>
            <a:prstDash val="solid"/>
            <a:round/>
            <a:headEnd type="none" w="med" len="med"/>
            <a:tailEnd type="none" w="med" len="med"/>
          </a:ln>
        </p:spPr>
      </p:cxnSp>
      <p:sp>
        <p:nvSpPr>
          <p:cNvPr id="575" name="Google Shape;575;p57"/>
          <p:cNvSpPr/>
          <p:nvPr/>
        </p:nvSpPr>
        <p:spPr>
          <a:xfrm rot="5400000" flipH="1">
            <a:off x="-214263" y="3867600"/>
            <a:ext cx="1355400" cy="13143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6" name="Google Shape;576;p57"/>
          <p:cNvSpPr/>
          <p:nvPr/>
        </p:nvSpPr>
        <p:spPr>
          <a:xfrm rot="5400000">
            <a:off x="-1286687" y="3995250"/>
            <a:ext cx="2913300" cy="1366500"/>
          </a:xfrm>
          <a:prstGeom prst="triangle">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Imagem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161" y="-23773"/>
            <a:ext cx="5106495" cy="5167273"/>
          </a:xfrm>
          <a:prstGeom prst="rect">
            <a:avLst/>
          </a:prstGeom>
        </p:spPr>
      </p:pic>
      <p:sp>
        <p:nvSpPr>
          <p:cNvPr id="24" name="Triângulo retângulo 23"/>
          <p:cNvSpPr/>
          <p:nvPr/>
        </p:nvSpPr>
        <p:spPr>
          <a:xfrm rot="10800000" flipH="1" flipV="1">
            <a:off x="-425970" y="2626199"/>
            <a:ext cx="1667793" cy="2475169"/>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Google Shape;234;p37"/>
          <p:cNvSpPr txBox="1">
            <a:spLocks/>
          </p:cNvSpPr>
          <p:nvPr/>
        </p:nvSpPr>
        <p:spPr>
          <a:xfrm>
            <a:off x="3406460" y="978384"/>
            <a:ext cx="5482359" cy="275755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pt-BR" sz="1100" dirty="0"/>
              <a:t>Oficial de Registro de Imóveis e Títulos e Documentos da Comarca de Campo Novo do Parecis – MT. Vice Presidente do Instituto de Registradores Imobiliários do Brasil ( IRIB) Ex-Presidente da Associação dos Notários e Registradores de Mato Grosso </a:t>
            </a:r>
            <a:r>
              <a:rPr lang="pt-BR" sz="1100" dirty="0" err="1"/>
              <a:t>Anoregmt</a:t>
            </a:r>
            <a:r>
              <a:rPr lang="pt-BR" sz="1100" dirty="0"/>
              <a:t>) </a:t>
            </a:r>
          </a:p>
          <a:p>
            <a:pPr algn="just"/>
            <a:endParaRPr lang="pt-BR" sz="1100" dirty="0"/>
          </a:p>
          <a:p>
            <a:pPr algn="just"/>
            <a:r>
              <a:rPr lang="pt-BR" sz="1100" dirty="0"/>
              <a:t>Doutor em Ciências Jurídicas e Sociais pela </a:t>
            </a:r>
            <a:r>
              <a:rPr lang="pt-BR" sz="1100" dirty="0" err="1"/>
              <a:t>Universidad</a:t>
            </a:r>
            <a:r>
              <a:rPr lang="pt-BR" sz="1100" dirty="0"/>
              <a:t> </a:t>
            </a:r>
            <a:r>
              <a:rPr lang="pt-BR" sz="1100" dirty="0" err="1"/>
              <a:t>del</a:t>
            </a:r>
            <a:r>
              <a:rPr lang="pt-BR" sz="1100" dirty="0"/>
              <a:t> </a:t>
            </a:r>
            <a:r>
              <a:rPr lang="pt-BR" sz="1100" dirty="0" err="1"/>
              <a:t>Museo</a:t>
            </a:r>
            <a:r>
              <a:rPr lang="pt-BR" sz="1100" dirty="0"/>
              <a:t> Social Argentino – Buenos Aires, com estágio pós doutoral em Direito de Propriedade Europeu e Latino-americano, pela </a:t>
            </a:r>
            <a:r>
              <a:rPr lang="pt-BR" sz="1100" dirty="0" err="1"/>
              <a:t>Università</a:t>
            </a:r>
            <a:r>
              <a:rPr lang="pt-BR" sz="1100" dirty="0"/>
              <a:t> </a:t>
            </a:r>
            <a:r>
              <a:rPr lang="pt-BR" sz="1100" dirty="0" err="1"/>
              <a:t>Degli</a:t>
            </a:r>
            <a:r>
              <a:rPr lang="pt-BR" sz="1100" dirty="0"/>
              <a:t> Studi </a:t>
            </a:r>
            <a:r>
              <a:rPr lang="pt-BR" sz="1100" dirty="0" err="1"/>
              <a:t>di</a:t>
            </a:r>
            <a:r>
              <a:rPr lang="pt-BR" sz="1100" dirty="0"/>
              <a:t> Messina – Itália e no programa de pós doutoramento em Direito das Coisas; Direito Notarial e Direito Registral, ministrado pelo CENOR- Centro de Estudos Notariais e Registrais da Faculdade de Direito de Coimbra – Portugal; </a:t>
            </a:r>
          </a:p>
          <a:p>
            <a:pPr algn="just"/>
            <a:endParaRPr lang="pt-BR" sz="1100" dirty="0"/>
          </a:p>
          <a:p>
            <a:pPr algn="just"/>
            <a:r>
              <a:rPr lang="pt-BR" sz="1100" dirty="0"/>
              <a:t>Professor/palestrante, convidado de diversos cursos de integração Jurídica e pós-graduação no Brasil e no exterior, com destaque para os países: Argentina, Espanha e Itália; Orientador de teses de vários Doutorandos e membro dos respectivos Tribunais da UMSA – </a:t>
            </a:r>
            <a:r>
              <a:rPr lang="pt-BR" sz="1100" dirty="0" err="1"/>
              <a:t>Universidad</a:t>
            </a:r>
            <a:r>
              <a:rPr lang="pt-BR" sz="1100" dirty="0"/>
              <a:t> Del </a:t>
            </a:r>
            <a:r>
              <a:rPr lang="pt-BR" sz="1100" dirty="0" err="1"/>
              <a:t>Museo</a:t>
            </a:r>
            <a:r>
              <a:rPr lang="pt-BR" sz="1100" dirty="0"/>
              <a:t> Social Argentino- em Buenos Aires, e UNICAMP- Universidade de Campinas; </a:t>
            </a:r>
            <a:endParaRPr lang="en-US" sz="1100" dirty="0">
              <a:solidFill>
                <a:schemeClr val="dk1"/>
              </a:solidFill>
              <a:latin typeface="Didact Gothic"/>
              <a:ea typeface="Didact Gothic"/>
              <a:cs typeface="Didact Gothic"/>
              <a:sym typeface="Didact Gothic"/>
            </a:endParaRPr>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66"/>
        <p:cNvGrpSpPr/>
        <p:nvPr/>
      </p:nvGrpSpPr>
      <p:grpSpPr>
        <a:xfrm>
          <a:off x="0" y="0"/>
          <a:ext cx="0" cy="0"/>
          <a:chOff x="0" y="0"/>
          <a:chExt cx="0" cy="0"/>
        </a:xfrm>
      </p:grpSpPr>
      <p:sp>
        <p:nvSpPr>
          <p:cNvPr id="667" name="Google Shape;667;p64"/>
          <p:cNvSpPr txBox="1">
            <a:spLocks noGrp="1"/>
          </p:cNvSpPr>
          <p:nvPr>
            <p:ph type="title"/>
          </p:nvPr>
        </p:nvSpPr>
        <p:spPr>
          <a:xfrm>
            <a:off x="713250" y="672738"/>
            <a:ext cx="7717500" cy="129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dirty="0"/>
              <a:t>Obrigado!</a:t>
            </a:r>
            <a:endParaRPr dirty="0"/>
          </a:p>
        </p:txBody>
      </p:sp>
      <p:sp>
        <p:nvSpPr>
          <p:cNvPr id="668" name="Google Shape;668;p64"/>
          <p:cNvSpPr txBox="1">
            <a:spLocks noGrp="1"/>
          </p:cNvSpPr>
          <p:nvPr>
            <p:ph type="body" idx="1"/>
          </p:nvPr>
        </p:nvSpPr>
        <p:spPr>
          <a:xfrm>
            <a:off x="3068250" y="2129523"/>
            <a:ext cx="3007500" cy="69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dirty="0">
                <a:solidFill>
                  <a:schemeClr val="accent5"/>
                </a:solidFill>
              </a:rPr>
              <a:t>Josearimateiabarbosa@gmail.com</a:t>
            </a:r>
            <a:endParaRPr dirty="0">
              <a:solidFill>
                <a:schemeClr val="accent5"/>
              </a:solidFill>
            </a:endParaRPr>
          </a:p>
          <a:p>
            <a:pPr marL="0" lvl="0" indent="0" algn="ctr" rtl="0">
              <a:spcBef>
                <a:spcPts val="0"/>
              </a:spcBef>
              <a:spcAft>
                <a:spcPts val="0"/>
              </a:spcAft>
              <a:buNone/>
            </a:pPr>
            <a:r>
              <a:rPr lang="en" dirty="0">
                <a:solidFill>
                  <a:schemeClr val="accent5"/>
                </a:solidFill>
              </a:rPr>
              <a:t>+55 65 9 8468-1649</a:t>
            </a:r>
            <a:endParaRPr dirty="0">
              <a:solidFill>
                <a:schemeClr val="accent5"/>
              </a:solidFill>
            </a:endParaRPr>
          </a:p>
          <a:p>
            <a:pPr marL="0" lvl="0" indent="0" algn="ctr" rtl="0">
              <a:spcBef>
                <a:spcPts val="0"/>
              </a:spcBef>
              <a:spcAft>
                <a:spcPts val="0"/>
              </a:spcAft>
              <a:buNone/>
            </a:pPr>
            <a:r>
              <a:rPr lang="pt-BR" dirty="0">
                <a:solidFill>
                  <a:schemeClr val="accent5"/>
                </a:solidFill>
              </a:rPr>
              <a:t>www.cartorioruibarbosa</a:t>
            </a:r>
            <a:r>
              <a:rPr lang="en" dirty="0">
                <a:solidFill>
                  <a:schemeClr val="accent5"/>
                </a:solidFill>
              </a:rPr>
              <a:t>.com</a:t>
            </a:r>
            <a:endParaRPr dirty="0">
              <a:solidFill>
                <a:schemeClr val="accent5"/>
              </a:solidFill>
            </a:endParaRPr>
          </a:p>
        </p:txBody>
      </p:sp>
      <p:grpSp>
        <p:nvGrpSpPr>
          <p:cNvPr id="672" name="Google Shape;672;p64"/>
          <p:cNvGrpSpPr/>
          <p:nvPr/>
        </p:nvGrpSpPr>
        <p:grpSpPr>
          <a:xfrm>
            <a:off x="4046945" y="3014949"/>
            <a:ext cx="346056" cy="345674"/>
            <a:chOff x="2874025" y="3817349"/>
            <a:chExt cx="346056" cy="345674"/>
          </a:xfrm>
        </p:grpSpPr>
        <p:sp>
          <p:nvSpPr>
            <p:cNvPr id="673" name="Google Shape;673;p64"/>
            <p:cNvSpPr/>
            <p:nvPr/>
          </p:nvSpPr>
          <p:spPr>
            <a:xfrm>
              <a:off x="2874025"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74" name="Google Shape;674;p64"/>
            <p:cNvSpPr/>
            <p:nvPr/>
          </p:nvSpPr>
          <p:spPr>
            <a:xfrm>
              <a:off x="2925802" y="3870146"/>
              <a:ext cx="230386" cy="236969"/>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675" name="Google Shape;675;p64"/>
            <p:cNvSpPr/>
            <p:nvPr/>
          </p:nvSpPr>
          <p:spPr>
            <a:xfrm>
              <a:off x="2987125" y="3933815"/>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76" name="Google Shape;676;p64"/>
            <p:cNvSpPr/>
            <p:nvPr/>
          </p:nvSpPr>
          <p:spPr>
            <a:xfrm>
              <a:off x="3011425" y="3931910"/>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nvGrpSpPr>
          <p:cNvPr id="677" name="Google Shape;677;p64"/>
          <p:cNvGrpSpPr/>
          <p:nvPr/>
        </p:nvGrpSpPr>
        <p:grpSpPr>
          <a:xfrm>
            <a:off x="4848245" y="3014949"/>
            <a:ext cx="346056" cy="345674"/>
            <a:chOff x="3752358" y="3817349"/>
            <a:chExt cx="346056" cy="345674"/>
          </a:xfrm>
        </p:grpSpPr>
        <p:sp>
          <p:nvSpPr>
            <p:cNvPr id="678" name="Google Shape;678;p64"/>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79" name="Google Shape;679;p64"/>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80" name="Google Shape;680;p64"/>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81" name="Google Shape;681;p64"/>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2" name="Retângulo 1">
            <a:extLst>
              <a:ext uri="{FF2B5EF4-FFF2-40B4-BE49-F238E27FC236}">
                <a16:creationId xmlns:a16="http://schemas.microsoft.com/office/drawing/2014/main" id="{9382A7D0-B2BE-4E45-BB5A-1FB32BFDFD06}"/>
              </a:ext>
            </a:extLst>
          </p:cNvPr>
          <p:cNvSpPr/>
          <p:nvPr/>
        </p:nvSpPr>
        <p:spPr>
          <a:xfrm>
            <a:off x="2708824" y="3416968"/>
            <a:ext cx="3850105" cy="5568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873244" y="286744"/>
            <a:ext cx="6335275" cy="528600"/>
          </a:xfrm>
          <a:prstGeom prst="rect">
            <a:avLst/>
          </a:prstGeom>
        </p:spPr>
        <p:txBody>
          <a:bodyPr spcFirstLastPara="1" wrap="square" lIns="91425" tIns="91425" rIns="91425" bIns="91425" anchor="t" anchorCtr="0">
            <a:noAutofit/>
          </a:bodyPr>
          <a:lstStyle/>
          <a:p>
            <a:pPr lvl="0"/>
            <a:r>
              <a:rPr lang="es-AR" sz="2400" dirty="0">
                <a:latin typeface="+mn-lt"/>
              </a:rPr>
              <a:t>SITUACIÓN ACTUAL DE LAS TIERRAS INDÍGENAS EN BRASIL</a:t>
            </a:r>
            <a:endParaRPr sz="2400" dirty="0">
              <a:solidFill>
                <a:schemeClr val="dk1"/>
              </a:solidFill>
              <a:latin typeface="+mn-lt"/>
            </a:endParaRPr>
          </a:p>
        </p:txBody>
      </p:sp>
      <p:sp>
        <p:nvSpPr>
          <p:cNvPr id="234" name="Google Shape;234;p37"/>
          <p:cNvSpPr txBox="1">
            <a:spLocks noGrp="1"/>
          </p:cNvSpPr>
          <p:nvPr>
            <p:ph type="body" idx="1"/>
          </p:nvPr>
        </p:nvSpPr>
        <p:spPr>
          <a:xfrm>
            <a:off x="634742" y="1224725"/>
            <a:ext cx="7874515" cy="3259800"/>
          </a:xfrm>
          <a:prstGeom prst="rect">
            <a:avLst/>
          </a:prstGeom>
        </p:spPr>
        <p:txBody>
          <a:bodyPr spcFirstLastPara="1" wrap="square" lIns="91425" tIns="91425" rIns="91425" bIns="91425" anchor="t" anchorCtr="0">
            <a:noAutofit/>
          </a:bodyPr>
          <a:lstStyle/>
          <a:p>
            <a:pPr>
              <a:lnSpc>
                <a:spcPct val="150000"/>
              </a:lnSpc>
            </a:pPr>
            <a:r>
              <a:rPr lang="es-AR" sz="1600" dirty="0">
                <a:latin typeface="+mj-lt"/>
              </a:rPr>
              <a:t>Hay diversas situaciones enfrentadas con las tierras indígenas, así sigue:</a:t>
            </a:r>
            <a:endParaRPr lang="pt-BR" sz="1600" dirty="0">
              <a:latin typeface="+mj-lt"/>
            </a:endParaRPr>
          </a:p>
          <a:p>
            <a:pPr lvl="0">
              <a:lnSpc>
                <a:spcPct val="150000"/>
              </a:lnSpc>
            </a:pPr>
            <a:r>
              <a:rPr lang="es-AR" sz="1600" dirty="0">
                <a:latin typeface="+mj-lt"/>
              </a:rPr>
              <a:t>Tenemos 717 en diferentes fases del procedimiento demarcatorio; </a:t>
            </a:r>
            <a:endParaRPr lang="pt-BR" sz="1600" dirty="0">
              <a:latin typeface="+mj-lt"/>
            </a:endParaRPr>
          </a:p>
          <a:p>
            <a:pPr lvl="0">
              <a:lnSpc>
                <a:spcPct val="150000"/>
              </a:lnSpc>
            </a:pPr>
            <a:r>
              <a:rPr lang="es-AR" sz="1600" dirty="0">
                <a:latin typeface="+mj-lt"/>
              </a:rPr>
              <a:t>Hay 115 en identificación - en estudio por grupo de trabajo designado por la </a:t>
            </a:r>
            <a:r>
              <a:rPr lang="es-AR" sz="1600" dirty="0" err="1">
                <a:latin typeface="+mj-lt"/>
              </a:rPr>
              <a:t>Funai</a:t>
            </a:r>
            <a:r>
              <a:rPr lang="es-AR" sz="1600" dirty="0">
                <a:latin typeface="+mj-lt"/>
              </a:rPr>
              <a:t>;</a:t>
            </a:r>
            <a:endParaRPr lang="pt-BR" sz="1600" dirty="0">
              <a:latin typeface="+mj-lt"/>
            </a:endParaRPr>
          </a:p>
          <a:p>
            <a:pPr lvl="0">
              <a:lnSpc>
                <a:spcPct val="150000"/>
              </a:lnSpc>
            </a:pPr>
            <a:r>
              <a:rPr lang="es-AR" sz="1600" dirty="0">
                <a:latin typeface="+mj-lt"/>
              </a:rPr>
              <a:t>Con 43 identificadas - hay </a:t>
            </a:r>
            <a:r>
              <a:rPr lang="es-AR" sz="1600" dirty="0" err="1">
                <a:latin typeface="+mj-lt"/>
              </a:rPr>
              <a:t>relatório</a:t>
            </a:r>
            <a:r>
              <a:rPr lang="es-AR" sz="1600" dirty="0">
                <a:latin typeface="+mj-lt"/>
              </a:rPr>
              <a:t> de estudio aprobado por la presidencia de la </a:t>
            </a:r>
            <a:r>
              <a:rPr lang="es-AR" sz="1600" dirty="0" err="1">
                <a:latin typeface="+mj-lt"/>
              </a:rPr>
              <a:t>Funai</a:t>
            </a:r>
            <a:r>
              <a:rPr lang="es-AR" sz="1600" dirty="0">
                <a:latin typeface="+mj-lt"/>
              </a:rPr>
              <a:t>;</a:t>
            </a:r>
            <a:endParaRPr lang="pt-BR" sz="1600" dirty="0">
              <a:latin typeface="+mj-lt"/>
            </a:endParaRPr>
          </a:p>
          <a:p>
            <a:pPr lvl="0">
              <a:lnSpc>
                <a:spcPct val="150000"/>
              </a:lnSpc>
            </a:pPr>
            <a:r>
              <a:rPr lang="es-AR" sz="1600" dirty="0">
                <a:latin typeface="+mj-lt"/>
              </a:rPr>
              <a:t>Son 73 declaradas - por el Ministro de la Justicia; </a:t>
            </a:r>
            <a:endParaRPr lang="pt-BR" sz="1600" dirty="0">
              <a:latin typeface="+mj-lt"/>
            </a:endParaRPr>
          </a:p>
          <a:p>
            <a:pPr lvl="0">
              <a:lnSpc>
                <a:spcPct val="150000"/>
              </a:lnSpc>
            </a:pPr>
            <a:r>
              <a:rPr lang="es-AR" sz="1600" dirty="0">
                <a:latin typeface="+mj-lt"/>
              </a:rPr>
              <a:t>Hay también 486 homologadas y reservadas - por la Presidencia de la República, adquiridas por la unión o donadas por terceros.</a:t>
            </a:r>
            <a:endParaRPr lang="pt-BR" sz="1600"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8" name="Imagem 7" descr="Uma imagem contendo Texto&#10;&#10;Descrição gerada automaticamente">
            <a:extLst>
              <a:ext uri="{FF2B5EF4-FFF2-40B4-BE49-F238E27FC236}">
                <a16:creationId xmlns:a16="http://schemas.microsoft.com/office/drawing/2014/main" id="{BA496C15-644C-4DC7-8E43-B224FBAD38C3}"/>
              </a:ext>
            </a:extLst>
          </p:cNvPr>
          <p:cNvPicPr>
            <a:picLocks noChangeAspect="1"/>
          </p:cNvPicPr>
          <p:nvPr/>
        </p:nvPicPr>
        <p:blipFill>
          <a:blip r:embed="rId3">
            <a:duotone>
              <a:prstClr val="black"/>
              <a:srgbClr val="300070">
                <a:tint val="45000"/>
                <a:satMod val="400000"/>
              </a:srgbClr>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8237615" y="1583462"/>
            <a:ext cx="906385" cy="299697"/>
          </a:xfrm>
          <a:prstGeom prst="rect">
            <a:avLst/>
          </a:prstGeom>
        </p:spPr>
      </p:pic>
      <p:pic>
        <p:nvPicPr>
          <p:cNvPr id="9" name="Imagem 8" descr="Uma imagem contendo Ícone&#10;&#10;Descrição gerada automaticamente">
            <a:extLst>
              <a:ext uri="{FF2B5EF4-FFF2-40B4-BE49-F238E27FC236}">
                <a16:creationId xmlns:a16="http://schemas.microsoft.com/office/drawing/2014/main" id="{8A3BDEE4-AC3C-4329-A254-010E476A5B64}"/>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237615" y="373081"/>
            <a:ext cx="906385" cy="408153"/>
          </a:xfrm>
          <a:prstGeom prst="rect">
            <a:avLst/>
          </a:prstGeom>
        </p:spPr>
      </p:pic>
      <p:pic>
        <p:nvPicPr>
          <p:cNvPr id="10" name="Imagem 9" descr="Uma imagem contendo Texto&#10;&#10;Descrição gerada automaticamente">
            <a:extLst>
              <a:ext uri="{FF2B5EF4-FFF2-40B4-BE49-F238E27FC236}">
                <a16:creationId xmlns:a16="http://schemas.microsoft.com/office/drawing/2014/main" id="{3E382549-BAE8-4DC9-86D0-BA5AD3F66C00}"/>
              </a:ext>
            </a:extLst>
          </p:cNvPr>
          <p:cNvPicPr>
            <a:picLocks noChangeAspect="1"/>
          </p:cNvPicPr>
          <p:nvPr/>
        </p:nvPicPr>
        <p:blipFill>
          <a:blip r:embed="rId7"/>
          <a:stretch>
            <a:fillRect/>
          </a:stretch>
        </p:blipFill>
        <p:spPr>
          <a:xfrm>
            <a:off x="8388746" y="883580"/>
            <a:ext cx="556891" cy="495191"/>
          </a:xfrm>
          <a:prstGeom prst="rect">
            <a:avLst/>
          </a:prstGeom>
        </p:spPr>
      </p:pic>
    </p:spTree>
    <p:extLst>
      <p:ext uri="{BB962C8B-B14F-4D97-AF65-F5344CB8AC3E}">
        <p14:creationId xmlns:p14="http://schemas.microsoft.com/office/powerpoint/2010/main" val="1490465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722372" y="385376"/>
            <a:ext cx="7699255" cy="528600"/>
          </a:xfrm>
          <a:prstGeom prst="rect">
            <a:avLst/>
          </a:prstGeom>
        </p:spPr>
        <p:txBody>
          <a:bodyPr spcFirstLastPara="1" wrap="square" lIns="91425" tIns="91425" rIns="91425" bIns="91425" anchor="t" anchorCtr="0">
            <a:noAutofit/>
          </a:bodyPr>
          <a:lstStyle/>
          <a:p>
            <a:pPr lvl="0"/>
            <a:r>
              <a:rPr lang="es-AR" sz="2400" dirty="0">
                <a:latin typeface="+mj-lt"/>
              </a:rPr>
              <a:t>TIERRAS TRADICIONALES OCUPADAS POR INDIOS</a:t>
            </a:r>
            <a:br>
              <a:rPr lang="pt-BR" dirty="0"/>
            </a:br>
            <a:endParaRPr b="1" dirty="0">
              <a:solidFill>
                <a:schemeClr val="dk1"/>
              </a:solidFill>
            </a:endParaRPr>
          </a:p>
        </p:txBody>
      </p:sp>
      <p:sp>
        <p:nvSpPr>
          <p:cNvPr id="234" name="Google Shape;234;p37"/>
          <p:cNvSpPr txBox="1">
            <a:spLocks noGrp="1"/>
          </p:cNvSpPr>
          <p:nvPr>
            <p:ph type="body" idx="1"/>
          </p:nvPr>
        </p:nvSpPr>
        <p:spPr>
          <a:xfrm>
            <a:off x="91171" y="1539974"/>
            <a:ext cx="7699255" cy="3259800"/>
          </a:xfrm>
          <a:prstGeom prst="rect">
            <a:avLst/>
          </a:prstGeom>
        </p:spPr>
        <p:txBody>
          <a:bodyPr spcFirstLastPara="1" wrap="square" lIns="91425" tIns="91425" rIns="91425" bIns="91425" anchor="t" anchorCtr="0">
            <a:noAutofit/>
          </a:bodyPr>
          <a:lstStyle/>
          <a:p>
            <a:pPr marL="0" indent="0" algn="just">
              <a:buNone/>
            </a:pPr>
            <a:r>
              <a:rPr lang="es-AR" sz="2000" dirty="0">
                <a:latin typeface="+mj-lt"/>
              </a:rPr>
              <a:t>	Hay comunidades más estables, otras menos y aquellas con espacios móviles más grandes. Por lo tanto, se ha visto que uno de los propósitos de las tierras indígenas es producir alimentos para su supervivencia, preservar el medio ambiente y su naturaleza.</a:t>
            </a:r>
            <a:endParaRPr lang="pt-BR" sz="2000" dirty="0">
              <a:latin typeface="+mj-lt"/>
            </a:endParaRPr>
          </a:p>
          <a:p>
            <a:pPr marL="0" lvl="0" indent="0" algn="l" rtl="0">
              <a:spcBef>
                <a:spcPts val="0"/>
              </a:spcBef>
              <a:spcAft>
                <a:spcPts val="0"/>
              </a:spcAft>
              <a:buNone/>
            </a:pPr>
            <a:endParaRPr sz="1050" u="none" dirty="0">
              <a:solidFill>
                <a:schemeClr val="dk1"/>
              </a:solidFill>
              <a:latin typeface="Didact Gothic"/>
              <a:ea typeface="Didact Gothic"/>
              <a:cs typeface="Didact Gothic"/>
              <a:sym typeface="Didact Gothic"/>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8" name="Imagem 7" descr="Uma imagem contendo Texto&#10;&#10;Descrição gerada automaticamente">
            <a:extLst>
              <a:ext uri="{FF2B5EF4-FFF2-40B4-BE49-F238E27FC236}">
                <a16:creationId xmlns:a16="http://schemas.microsoft.com/office/drawing/2014/main" id="{C17D24D2-638D-4905-B6D5-107E418710CB}"/>
              </a:ext>
            </a:extLst>
          </p:cNvPr>
          <p:cNvPicPr>
            <a:picLocks noChangeAspect="1"/>
          </p:cNvPicPr>
          <p:nvPr/>
        </p:nvPicPr>
        <p:blipFill>
          <a:blip r:embed="rId3"/>
          <a:stretch>
            <a:fillRect/>
          </a:stretch>
        </p:blipFill>
        <p:spPr>
          <a:xfrm>
            <a:off x="8410836" y="870457"/>
            <a:ext cx="556891" cy="495191"/>
          </a:xfrm>
          <a:prstGeom prst="rect">
            <a:avLst/>
          </a:prstGeom>
        </p:spPr>
      </p:pic>
      <p:pic>
        <p:nvPicPr>
          <p:cNvPr id="9" name="Imagem 8" descr="Uma imagem contendo Ícone&#10;&#10;Descrição gerada automaticamente">
            <a:extLst>
              <a:ext uri="{FF2B5EF4-FFF2-40B4-BE49-F238E27FC236}">
                <a16:creationId xmlns:a16="http://schemas.microsoft.com/office/drawing/2014/main" id="{C15E0085-A95D-43FA-A1BB-183274B0966A}"/>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274141" y="375157"/>
            <a:ext cx="906385" cy="408153"/>
          </a:xfrm>
          <a:prstGeom prst="rect">
            <a:avLst/>
          </a:prstGeom>
        </p:spPr>
      </p:pic>
      <p:pic>
        <p:nvPicPr>
          <p:cNvPr id="10" name="Imagem 9" descr="Uma imagem contendo Texto&#10;&#10;Descrição gerada automaticamente">
            <a:extLst>
              <a:ext uri="{FF2B5EF4-FFF2-40B4-BE49-F238E27FC236}">
                <a16:creationId xmlns:a16="http://schemas.microsoft.com/office/drawing/2014/main" id="{690835DC-6615-4240-9BEC-EFDD7A50696B}"/>
              </a:ext>
            </a:extLst>
          </p:cNvPr>
          <p:cNvPicPr>
            <a:picLocks noChangeAspect="1"/>
          </p:cNvPicPr>
          <p:nvPr/>
        </p:nvPicPr>
        <p:blipFill>
          <a:blip r:embed="rId6">
            <a:duotone>
              <a:prstClr val="black"/>
              <a:srgbClr val="300070">
                <a:tint val="45000"/>
                <a:satMod val="400000"/>
              </a:srgbClr>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8237615" y="1583462"/>
            <a:ext cx="906385" cy="299697"/>
          </a:xfrm>
          <a:prstGeom prst="rect">
            <a:avLst/>
          </a:prstGeom>
        </p:spPr>
      </p:pic>
    </p:spTree>
    <p:extLst>
      <p:ext uri="{BB962C8B-B14F-4D97-AF65-F5344CB8AC3E}">
        <p14:creationId xmlns:p14="http://schemas.microsoft.com/office/powerpoint/2010/main" val="17228844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819525" y="309604"/>
            <a:ext cx="7158615" cy="528600"/>
          </a:xfrm>
          <a:prstGeom prst="rect">
            <a:avLst/>
          </a:prstGeom>
        </p:spPr>
        <p:txBody>
          <a:bodyPr spcFirstLastPara="1" wrap="square" lIns="91425" tIns="91425" rIns="91425" bIns="91425" anchor="t" anchorCtr="0">
            <a:noAutofit/>
          </a:bodyPr>
          <a:lstStyle/>
          <a:p>
            <a:pPr lvl="0"/>
            <a:r>
              <a:rPr lang="es-AR" sz="1800" dirty="0">
                <a:latin typeface="+mj-lt"/>
              </a:rPr>
              <a:t>LOCALIZACIÓN GEOGRÁFICA  DE TANGARÁ DA SERRA - MT</a:t>
            </a:r>
            <a:endParaRPr sz="1800" b="1" dirty="0">
              <a:solidFill>
                <a:schemeClr val="dk1"/>
              </a:solidFill>
              <a:latin typeface="+mj-lt"/>
            </a:endParaRPr>
          </a:p>
        </p:txBody>
      </p:sp>
      <p:sp>
        <p:nvSpPr>
          <p:cNvPr id="234" name="Google Shape;234;p37"/>
          <p:cNvSpPr txBox="1">
            <a:spLocks noGrp="1"/>
          </p:cNvSpPr>
          <p:nvPr>
            <p:ph type="body" idx="1"/>
          </p:nvPr>
        </p:nvSpPr>
        <p:spPr>
          <a:xfrm>
            <a:off x="705604" y="1378430"/>
            <a:ext cx="7577335" cy="3259800"/>
          </a:xfrm>
          <a:prstGeom prst="rect">
            <a:avLst/>
          </a:prstGeom>
        </p:spPr>
        <p:txBody>
          <a:bodyPr spcFirstLastPara="1" wrap="square" lIns="91425" tIns="91425" rIns="91425" bIns="91425" anchor="t" anchorCtr="0">
            <a:noAutofit/>
          </a:bodyPr>
          <a:lstStyle/>
          <a:p>
            <a:pPr>
              <a:lnSpc>
                <a:spcPct val="150000"/>
              </a:lnSpc>
            </a:pPr>
            <a:r>
              <a:rPr lang="es-AR" sz="1600" dirty="0">
                <a:latin typeface="+mj-lt"/>
              </a:rPr>
              <a:t>área total: 563.586,5345 ha;</a:t>
            </a:r>
            <a:endParaRPr lang="pt-BR" sz="1600" dirty="0">
              <a:latin typeface="+mj-lt"/>
            </a:endParaRPr>
          </a:p>
          <a:p>
            <a:pPr>
              <a:lnSpc>
                <a:spcPct val="150000"/>
              </a:lnSpc>
            </a:pPr>
            <a:r>
              <a:rPr lang="es-AR" sz="1600" dirty="0">
                <a:latin typeface="+mj-lt"/>
              </a:rPr>
              <a:t> 49% de la área total del </a:t>
            </a:r>
            <a:r>
              <a:rPr lang="es-AR" sz="1600" dirty="0" err="1">
                <a:latin typeface="+mj-lt"/>
              </a:rPr>
              <a:t>município</a:t>
            </a:r>
            <a:r>
              <a:rPr lang="es-AR" sz="1600" dirty="0">
                <a:latin typeface="+mj-lt"/>
              </a:rPr>
              <a:t>;</a:t>
            </a:r>
            <a:endParaRPr lang="pt-BR" sz="1600" dirty="0">
              <a:latin typeface="+mj-lt"/>
            </a:endParaRPr>
          </a:p>
          <a:p>
            <a:pPr>
              <a:lnSpc>
                <a:spcPct val="150000"/>
              </a:lnSpc>
            </a:pPr>
            <a:r>
              <a:rPr lang="es-AR" sz="1600" dirty="0">
                <a:latin typeface="+mj-lt"/>
              </a:rPr>
              <a:t> total de tierras indígenas en el </a:t>
            </a:r>
            <a:r>
              <a:rPr lang="es-AR" sz="1600" dirty="0" err="1">
                <a:latin typeface="+mj-lt"/>
              </a:rPr>
              <a:t>município</a:t>
            </a:r>
            <a:r>
              <a:rPr lang="es-AR" sz="1600" dirty="0">
                <a:latin typeface="+mj-lt"/>
              </a:rPr>
              <a:t>: 04; </a:t>
            </a:r>
            <a:endParaRPr lang="pt-BR" sz="1600" dirty="0">
              <a:latin typeface="+mj-lt"/>
            </a:endParaRPr>
          </a:p>
          <a:p>
            <a:pPr>
              <a:lnSpc>
                <a:spcPct val="150000"/>
              </a:lnSpc>
            </a:pPr>
            <a:r>
              <a:rPr lang="es-AR" sz="1600" dirty="0">
                <a:latin typeface="+mj-lt"/>
              </a:rPr>
              <a:t> área total: 590.767.786 ha – 51,10%</a:t>
            </a:r>
            <a:endParaRPr lang="es-AR" sz="1600" b="1" dirty="0">
              <a:latin typeface="+mj-lt"/>
            </a:endParaRPr>
          </a:p>
          <a:p>
            <a:pPr marL="0" lvl="0" indent="0">
              <a:lnSpc>
                <a:spcPct val="150000"/>
              </a:lnSpc>
              <a:buNone/>
            </a:pPr>
            <a:r>
              <a:rPr lang="es-AR" sz="1600" b="1" dirty="0">
                <a:latin typeface="+mj-lt"/>
              </a:rPr>
              <a:t>CARACTERÍSTICAS</a:t>
            </a:r>
            <a:r>
              <a:rPr lang="es-AR" sz="1600" dirty="0">
                <a:latin typeface="+mj-lt"/>
              </a:rPr>
              <a:t> </a:t>
            </a:r>
            <a:endParaRPr lang="pt-BR" sz="1600" dirty="0">
              <a:latin typeface="+mj-lt"/>
            </a:endParaRPr>
          </a:p>
          <a:p>
            <a:pPr lvl="0">
              <a:lnSpc>
                <a:spcPct val="150000"/>
              </a:lnSpc>
            </a:pPr>
            <a:r>
              <a:rPr lang="es-AR" sz="1600" dirty="0">
                <a:latin typeface="+mj-lt"/>
              </a:rPr>
              <a:t>25 pueblos indígenas Población (IBGE/2010): 1143</a:t>
            </a:r>
            <a:endParaRPr lang="pt-BR" sz="1600" dirty="0">
              <a:latin typeface="+mj-lt"/>
            </a:endParaRPr>
          </a:p>
          <a:p>
            <a:pPr lvl="0">
              <a:lnSpc>
                <a:spcPct val="150000"/>
              </a:lnSpc>
            </a:pPr>
            <a:r>
              <a:rPr lang="es-AR" sz="1600" dirty="0">
                <a:latin typeface="+mj-lt"/>
              </a:rPr>
              <a:t>Pueblo: </a:t>
            </a:r>
            <a:r>
              <a:rPr lang="es-AR" sz="1600" dirty="0" err="1">
                <a:latin typeface="+mj-lt"/>
              </a:rPr>
              <a:t>Paresí</a:t>
            </a:r>
            <a:endParaRPr lang="pt-BR" sz="1600" dirty="0">
              <a:latin typeface="+mj-lt"/>
            </a:endParaRPr>
          </a:p>
          <a:p>
            <a:pPr lvl="0">
              <a:lnSpc>
                <a:spcPct val="150000"/>
              </a:lnSpc>
            </a:pPr>
            <a:r>
              <a:rPr lang="es-AR" sz="1600" dirty="0" err="1">
                <a:latin typeface="+mj-lt"/>
              </a:rPr>
              <a:t>Família</a:t>
            </a:r>
            <a:r>
              <a:rPr lang="es-AR" sz="1600" dirty="0">
                <a:latin typeface="+mj-lt"/>
              </a:rPr>
              <a:t> Lingüística: </a:t>
            </a:r>
            <a:r>
              <a:rPr lang="es-AR" sz="1600" dirty="0" err="1">
                <a:latin typeface="+mj-lt"/>
              </a:rPr>
              <a:t>Aruak</a:t>
            </a:r>
            <a:endParaRPr lang="pt-BR" sz="1600"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8" name="Imagem 7" descr="Uma imagem contendo Texto&#10;&#10;Descrição gerada automaticamente">
            <a:extLst>
              <a:ext uri="{FF2B5EF4-FFF2-40B4-BE49-F238E27FC236}">
                <a16:creationId xmlns:a16="http://schemas.microsoft.com/office/drawing/2014/main" id="{31F9DDEC-E7DC-4F06-AEE9-A3D19D457891}"/>
              </a:ext>
            </a:extLst>
          </p:cNvPr>
          <p:cNvPicPr>
            <a:picLocks noChangeAspect="1"/>
          </p:cNvPicPr>
          <p:nvPr/>
        </p:nvPicPr>
        <p:blipFill>
          <a:blip r:embed="rId3">
            <a:duotone>
              <a:prstClr val="black"/>
              <a:srgbClr val="300070">
                <a:tint val="45000"/>
                <a:satMod val="400000"/>
              </a:srgbClr>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8237615" y="1583462"/>
            <a:ext cx="906385" cy="299697"/>
          </a:xfrm>
          <a:prstGeom prst="rect">
            <a:avLst/>
          </a:prstGeom>
        </p:spPr>
      </p:pic>
      <p:pic>
        <p:nvPicPr>
          <p:cNvPr id="9" name="Imagem 8" descr="Uma imagem contendo Ícone&#10;&#10;Descrição gerada automaticamente">
            <a:extLst>
              <a:ext uri="{FF2B5EF4-FFF2-40B4-BE49-F238E27FC236}">
                <a16:creationId xmlns:a16="http://schemas.microsoft.com/office/drawing/2014/main" id="{F3419F67-9BFD-4B03-8616-8CAF59BBD6F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237615" y="309604"/>
            <a:ext cx="906385" cy="408153"/>
          </a:xfrm>
          <a:prstGeom prst="rect">
            <a:avLst/>
          </a:prstGeom>
        </p:spPr>
      </p:pic>
      <p:pic>
        <p:nvPicPr>
          <p:cNvPr id="10" name="Imagem 9" descr="Uma imagem contendo Texto&#10;&#10;Descrição gerada automaticamente">
            <a:extLst>
              <a:ext uri="{FF2B5EF4-FFF2-40B4-BE49-F238E27FC236}">
                <a16:creationId xmlns:a16="http://schemas.microsoft.com/office/drawing/2014/main" id="{200D636B-A45E-4FE4-AF54-9AB70A09CAA9}"/>
              </a:ext>
            </a:extLst>
          </p:cNvPr>
          <p:cNvPicPr>
            <a:picLocks noChangeAspect="1"/>
          </p:cNvPicPr>
          <p:nvPr/>
        </p:nvPicPr>
        <p:blipFill>
          <a:blip r:embed="rId7"/>
          <a:stretch>
            <a:fillRect/>
          </a:stretch>
        </p:blipFill>
        <p:spPr>
          <a:xfrm>
            <a:off x="8435024" y="883239"/>
            <a:ext cx="556891" cy="495191"/>
          </a:xfrm>
          <a:prstGeom prst="rect">
            <a:avLst/>
          </a:prstGeom>
        </p:spPr>
      </p:pic>
    </p:spTree>
    <p:extLst>
      <p:ext uri="{BB962C8B-B14F-4D97-AF65-F5344CB8AC3E}">
        <p14:creationId xmlns:p14="http://schemas.microsoft.com/office/powerpoint/2010/main" val="403785444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713225" y="530584"/>
            <a:ext cx="5768100" cy="528600"/>
          </a:xfrm>
          <a:prstGeom prst="rect">
            <a:avLst/>
          </a:prstGeom>
        </p:spPr>
        <p:txBody>
          <a:bodyPr spcFirstLastPara="1" wrap="square" lIns="91425" tIns="91425" rIns="91425" bIns="91425" anchor="t" anchorCtr="0">
            <a:noAutofit/>
          </a:bodyPr>
          <a:lstStyle/>
          <a:p>
            <a:pPr lvl="0"/>
            <a:r>
              <a:rPr lang="es-AR" sz="2800" dirty="0">
                <a:latin typeface="+mj-lt"/>
              </a:rPr>
              <a:t>CREACIÓN Y HOMOLOGACIÓN</a:t>
            </a:r>
            <a:br>
              <a:rPr lang="pt-BR" dirty="0"/>
            </a:br>
            <a:endParaRPr b="1" dirty="0">
              <a:solidFill>
                <a:schemeClr val="dk1"/>
              </a:solidFill>
            </a:endParaRPr>
          </a:p>
        </p:txBody>
      </p:sp>
      <p:sp>
        <p:nvSpPr>
          <p:cNvPr id="234" name="Google Shape;234;p37"/>
          <p:cNvSpPr txBox="1">
            <a:spLocks noGrp="1"/>
          </p:cNvSpPr>
          <p:nvPr>
            <p:ph type="body" idx="1"/>
          </p:nvPr>
        </p:nvSpPr>
        <p:spPr>
          <a:xfrm>
            <a:off x="637024" y="1531022"/>
            <a:ext cx="7074415" cy="3259800"/>
          </a:xfrm>
          <a:prstGeom prst="rect">
            <a:avLst/>
          </a:prstGeom>
        </p:spPr>
        <p:txBody>
          <a:bodyPr spcFirstLastPara="1" wrap="square" lIns="91425" tIns="91425" rIns="91425" bIns="91425" anchor="t" anchorCtr="0">
            <a:noAutofit/>
          </a:bodyPr>
          <a:lstStyle/>
          <a:p>
            <a:pPr>
              <a:lnSpc>
                <a:spcPct val="150000"/>
              </a:lnSpc>
            </a:pPr>
            <a:r>
              <a:rPr lang="es-AR" sz="1800" dirty="0">
                <a:latin typeface="+mj-lt"/>
              </a:rPr>
              <a:t>Creada por el DECRETO No 63.368, DE 08 DE OCTUBRE DE 1968;</a:t>
            </a:r>
            <a:endParaRPr lang="pt-BR" sz="1800" dirty="0">
              <a:latin typeface="+mj-lt"/>
            </a:endParaRPr>
          </a:p>
          <a:p>
            <a:pPr>
              <a:lnSpc>
                <a:spcPct val="150000"/>
              </a:lnSpc>
            </a:pPr>
            <a:r>
              <a:rPr lang="es-AR" sz="1800" dirty="0">
                <a:latin typeface="+mj-lt"/>
              </a:rPr>
              <a:t>Registrada en el Notario del 1er </a:t>
            </a:r>
            <a:r>
              <a:rPr lang="es-AR" sz="1800" dirty="0" err="1">
                <a:latin typeface="+mj-lt"/>
              </a:rPr>
              <a:t>Ofício</a:t>
            </a:r>
            <a:r>
              <a:rPr lang="es-AR" sz="1800" dirty="0">
                <a:latin typeface="+mj-lt"/>
              </a:rPr>
              <a:t> de Tangará da Serra en la Matrícula </a:t>
            </a:r>
            <a:r>
              <a:rPr lang="es-AR" sz="1800" dirty="0" err="1">
                <a:latin typeface="+mj-lt"/>
              </a:rPr>
              <a:t>sob</a:t>
            </a:r>
            <a:r>
              <a:rPr lang="es-AR" sz="1800" dirty="0">
                <a:latin typeface="+mj-lt"/>
              </a:rPr>
              <a:t> n°5014, en 20/02/1987; </a:t>
            </a:r>
            <a:endParaRPr lang="pt-BR" sz="1800" dirty="0">
              <a:latin typeface="+mj-lt"/>
            </a:endParaRPr>
          </a:p>
          <a:p>
            <a:pPr>
              <a:lnSpc>
                <a:spcPct val="150000"/>
              </a:lnSpc>
            </a:pPr>
            <a:r>
              <a:rPr lang="es-AR" sz="1800" dirty="0">
                <a:latin typeface="+mj-lt"/>
              </a:rPr>
              <a:t>Homologada por el Decreto 287 de 29 de Octubre de 1991 – Presidente Fernando </a:t>
            </a:r>
            <a:r>
              <a:rPr lang="es-AR" sz="1800" dirty="0" err="1">
                <a:latin typeface="+mj-lt"/>
              </a:rPr>
              <a:t>Collor</a:t>
            </a:r>
            <a:r>
              <a:rPr lang="es-AR" sz="1800" dirty="0">
                <a:latin typeface="+mj-lt"/>
              </a:rPr>
              <a:t>;</a:t>
            </a:r>
            <a:endParaRPr lang="pt-BR" sz="1800"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10" name="Imagem 9" descr="Uma imagem contendo Texto&#10;&#10;Descrição gerada automaticamente">
            <a:extLst>
              <a:ext uri="{FF2B5EF4-FFF2-40B4-BE49-F238E27FC236}">
                <a16:creationId xmlns:a16="http://schemas.microsoft.com/office/drawing/2014/main" id="{673D9985-B652-4EB8-95B2-836C0C306219}"/>
              </a:ext>
            </a:extLst>
          </p:cNvPr>
          <p:cNvPicPr>
            <a:picLocks noChangeAspect="1"/>
          </p:cNvPicPr>
          <p:nvPr/>
        </p:nvPicPr>
        <p:blipFill>
          <a:blip r:embed="rId3"/>
          <a:stretch>
            <a:fillRect/>
          </a:stretch>
        </p:blipFill>
        <p:spPr>
          <a:xfrm>
            <a:off x="8412359" y="936853"/>
            <a:ext cx="556891" cy="495191"/>
          </a:xfrm>
          <a:prstGeom prst="rect">
            <a:avLst/>
          </a:prstGeom>
        </p:spPr>
      </p:pic>
      <p:pic>
        <p:nvPicPr>
          <p:cNvPr id="11" name="Imagem 10" descr="Uma imagem contendo Ícone&#10;&#10;Descrição gerada automaticamente">
            <a:extLst>
              <a:ext uri="{FF2B5EF4-FFF2-40B4-BE49-F238E27FC236}">
                <a16:creationId xmlns:a16="http://schemas.microsoft.com/office/drawing/2014/main" id="{1404053D-92FD-46AB-960E-9B660B933B02}"/>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237613" y="377282"/>
            <a:ext cx="906385" cy="408153"/>
          </a:xfrm>
          <a:prstGeom prst="rect">
            <a:avLst/>
          </a:prstGeom>
        </p:spPr>
      </p:pic>
      <p:pic>
        <p:nvPicPr>
          <p:cNvPr id="12" name="Imagem 11" descr="Uma imagem contendo Texto&#10;&#10;Descrição gerada automaticamente">
            <a:extLst>
              <a:ext uri="{FF2B5EF4-FFF2-40B4-BE49-F238E27FC236}">
                <a16:creationId xmlns:a16="http://schemas.microsoft.com/office/drawing/2014/main" id="{7764D13A-AF0E-4C31-9558-054F0028D7AD}"/>
              </a:ext>
            </a:extLst>
          </p:cNvPr>
          <p:cNvPicPr>
            <a:picLocks noChangeAspect="1"/>
          </p:cNvPicPr>
          <p:nvPr/>
        </p:nvPicPr>
        <p:blipFill>
          <a:blip r:embed="rId6">
            <a:duotone>
              <a:prstClr val="black"/>
              <a:srgbClr val="300070">
                <a:tint val="45000"/>
                <a:satMod val="400000"/>
              </a:srgbClr>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8237615" y="1583462"/>
            <a:ext cx="906385" cy="299697"/>
          </a:xfrm>
          <a:prstGeom prst="rect">
            <a:avLst/>
          </a:prstGeom>
        </p:spPr>
      </p:pic>
    </p:spTree>
    <p:extLst>
      <p:ext uri="{BB962C8B-B14F-4D97-AF65-F5344CB8AC3E}">
        <p14:creationId xmlns:p14="http://schemas.microsoft.com/office/powerpoint/2010/main" val="375841542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713224" y="344830"/>
            <a:ext cx="7135375" cy="528600"/>
          </a:xfrm>
          <a:prstGeom prst="rect">
            <a:avLst/>
          </a:prstGeom>
        </p:spPr>
        <p:txBody>
          <a:bodyPr spcFirstLastPara="1" wrap="square" lIns="91425" tIns="91425" rIns="91425" bIns="91425" anchor="t" anchorCtr="0">
            <a:noAutofit/>
          </a:bodyPr>
          <a:lstStyle/>
          <a:p>
            <a:pPr lvl="0"/>
            <a:r>
              <a:rPr lang="es-AR" sz="2400" dirty="0">
                <a:latin typeface="+mj-lt"/>
              </a:rPr>
              <a:t>CONCEPTOS: TENER RESERVAS INDÍGENAS</a:t>
            </a:r>
            <a:br>
              <a:rPr lang="pt-BR" sz="2400" dirty="0"/>
            </a:br>
            <a:endParaRPr sz="2400" b="1" dirty="0">
              <a:solidFill>
                <a:schemeClr val="dk1"/>
              </a:solidFill>
            </a:endParaRPr>
          </a:p>
        </p:txBody>
      </p:sp>
      <p:sp>
        <p:nvSpPr>
          <p:cNvPr id="234" name="Google Shape;234;p37"/>
          <p:cNvSpPr txBox="1">
            <a:spLocks noGrp="1"/>
          </p:cNvSpPr>
          <p:nvPr>
            <p:ph type="body" idx="1"/>
          </p:nvPr>
        </p:nvSpPr>
        <p:spPr>
          <a:xfrm>
            <a:off x="374392" y="1268827"/>
            <a:ext cx="7379215" cy="3259800"/>
          </a:xfrm>
          <a:prstGeom prst="rect">
            <a:avLst/>
          </a:prstGeom>
        </p:spPr>
        <p:txBody>
          <a:bodyPr spcFirstLastPara="1" wrap="square" lIns="91425" tIns="91425" rIns="91425" bIns="91425" anchor="t" anchorCtr="0">
            <a:noAutofit/>
          </a:bodyPr>
          <a:lstStyle/>
          <a:p>
            <a:pPr algn="just"/>
            <a:r>
              <a:rPr lang="es-AR" sz="1200" b="1" dirty="0">
                <a:latin typeface="+mj-lt"/>
              </a:rPr>
              <a:t>Tierras indígenas tradicionalmente ocupadas</a:t>
            </a:r>
            <a:r>
              <a:rPr lang="es-AR" sz="1200" dirty="0">
                <a:latin typeface="+mj-lt"/>
              </a:rPr>
              <a:t>: Estas son las tierras indígenas mencionadas en el art. 231 del Conde Federal de 1988, el derecho original de los pueblos indios, cuyo proceso de delimitación se rige por el Decreto No. 1775/96.</a:t>
            </a:r>
          </a:p>
          <a:p>
            <a:pPr algn="just"/>
            <a:endParaRPr lang="pt-BR" sz="1200" dirty="0">
              <a:latin typeface="+mj-lt"/>
            </a:endParaRPr>
          </a:p>
          <a:p>
            <a:pPr algn="just"/>
            <a:r>
              <a:rPr lang="es-AR" sz="1200" dirty="0">
                <a:latin typeface="+mj-lt"/>
              </a:rPr>
              <a:t> </a:t>
            </a:r>
            <a:r>
              <a:rPr lang="es-AR" sz="1200" b="1" dirty="0">
                <a:latin typeface="+mj-lt"/>
              </a:rPr>
              <a:t>Reservas indígenas:</a:t>
            </a:r>
            <a:r>
              <a:rPr lang="es-AR" sz="1200" dirty="0">
                <a:latin typeface="+mj-lt"/>
              </a:rPr>
              <a:t> son tierras donadas por otros, compradas o expropiadas por la Unión, destinadas a la posesión permanente de pueblos indígenas. Son tierras que pertenecen al patrimonio de la Unión, pero no se confunden con tierras tradicionalmente ocupadas. Sin embargo, hay tierras indígenas que se han reservado para los Estados miembros, especialmente durante la primera mitad del siglo XX, que se reconocen como una actividad tradicional.</a:t>
            </a:r>
          </a:p>
          <a:p>
            <a:pPr algn="just"/>
            <a:endParaRPr lang="pt-BR" sz="1200" dirty="0">
              <a:latin typeface="+mj-lt"/>
            </a:endParaRPr>
          </a:p>
          <a:p>
            <a:pPr algn="just"/>
            <a:r>
              <a:rPr lang="es-AR" sz="1200" b="1" dirty="0">
                <a:latin typeface="+mj-lt"/>
              </a:rPr>
              <a:t>Tierra </a:t>
            </a:r>
            <a:r>
              <a:rPr lang="es-AR" sz="1200" b="1" dirty="0" err="1">
                <a:latin typeface="+mj-lt"/>
              </a:rPr>
              <a:t>Dominial</a:t>
            </a:r>
            <a:r>
              <a:rPr lang="es-AR" sz="1200" dirty="0">
                <a:latin typeface="+mj-lt"/>
              </a:rPr>
              <a:t>: Estas son las tierras de propiedad de la comunidad indígena, obtenidas de una de las formas de adquisición del dominio de derecho civil.</a:t>
            </a:r>
          </a:p>
          <a:p>
            <a:pPr marL="139700" indent="0" algn="just">
              <a:buNone/>
            </a:pPr>
            <a:endParaRPr lang="pt-BR" sz="1200" dirty="0">
              <a:latin typeface="+mj-lt"/>
            </a:endParaRPr>
          </a:p>
          <a:p>
            <a:pPr algn="just"/>
            <a:r>
              <a:rPr lang="es-AR" sz="1200" dirty="0">
                <a:latin typeface="+mj-lt"/>
              </a:rPr>
              <a:t> </a:t>
            </a:r>
            <a:r>
              <a:rPr lang="es-AR" sz="1200" b="1" dirty="0">
                <a:latin typeface="+mj-lt"/>
              </a:rPr>
              <a:t>Prohibido</a:t>
            </a:r>
            <a:r>
              <a:rPr lang="es-AR" sz="1200" dirty="0">
                <a:latin typeface="+mj-lt"/>
              </a:rPr>
              <a:t>: Estas son áreas prohibidas por </a:t>
            </a:r>
            <a:r>
              <a:rPr lang="es-AR" sz="1200" dirty="0" err="1">
                <a:latin typeface="+mj-lt"/>
              </a:rPr>
              <a:t>Funai</a:t>
            </a:r>
            <a:r>
              <a:rPr lang="es-AR" sz="1200" dirty="0">
                <a:latin typeface="+mj-lt"/>
              </a:rPr>
              <a:t> para proteger a los pueblos y grupos indígenas aislados, con el establecimiento de un número limitado y el tránsito de personas en el área. Prohibir el área puede llevarse a cabo simultáneamente o no con el proceso de delimitación, regido por el decreto n. 1.775-1796</a:t>
            </a:r>
            <a:r>
              <a:rPr lang="es-AR" sz="1800" dirty="0">
                <a:latin typeface="+mj-lt"/>
              </a:rPr>
              <a:t>.</a:t>
            </a:r>
            <a:endParaRPr lang="pt-BR" sz="1800" dirty="0">
              <a:latin typeface="+mj-lt"/>
            </a:endParaRPr>
          </a:p>
          <a:p>
            <a:pPr marL="139700" indent="0">
              <a:lnSpc>
                <a:spcPct val="150000"/>
              </a:lnSpc>
              <a:buNone/>
            </a:pPr>
            <a:endParaRPr lang="pt-BR" sz="1800"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8" name="Imagem 7" descr="Uma imagem contendo Texto&#10;&#10;Descrição gerada automaticamente">
            <a:extLst>
              <a:ext uri="{FF2B5EF4-FFF2-40B4-BE49-F238E27FC236}">
                <a16:creationId xmlns:a16="http://schemas.microsoft.com/office/drawing/2014/main" id="{F3C88250-BBB9-47C1-BA79-D380D446D04B}"/>
              </a:ext>
            </a:extLst>
          </p:cNvPr>
          <p:cNvPicPr>
            <a:picLocks noChangeAspect="1"/>
          </p:cNvPicPr>
          <p:nvPr/>
        </p:nvPicPr>
        <p:blipFill>
          <a:blip r:embed="rId3">
            <a:duotone>
              <a:prstClr val="black"/>
              <a:srgbClr val="300070">
                <a:tint val="45000"/>
                <a:satMod val="400000"/>
              </a:srgbClr>
            </a:duotone>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8237615" y="1583462"/>
            <a:ext cx="906385" cy="299697"/>
          </a:xfrm>
          <a:prstGeom prst="rect">
            <a:avLst/>
          </a:prstGeom>
        </p:spPr>
      </p:pic>
      <p:pic>
        <p:nvPicPr>
          <p:cNvPr id="9" name="Imagem 8" descr="Uma imagem contendo Ícone&#10;&#10;Descrição gerada automaticamente">
            <a:extLst>
              <a:ext uri="{FF2B5EF4-FFF2-40B4-BE49-F238E27FC236}">
                <a16:creationId xmlns:a16="http://schemas.microsoft.com/office/drawing/2014/main" id="{3C7FCEF8-ED55-46BF-A226-53B266EA3101}"/>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8237615" y="344830"/>
            <a:ext cx="906385" cy="408153"/>
          </a:xfrm>
          <a:prstGeom prst="rect">
            <a:avLst/>
          </a:prstGeom>
        </p:spPr>
      </p:pic>
      <p:pic>
        <p:nvPicPr>
          <p:cNvPr id="10" name="Imagem 9" descr="Uma imagem contendo Texto&#10;&#10;Descrição gerada automaticamente">
            <a:extLst>
              <a:ext uri="{FF2B5EF4-FFF2-40B4-BE49-F238E27FC236}">
                <a16:creationId xmlns:a16="http://schemas.microsoft.com/office/drawing/2014/main" id="{FF201A5C-2529-46E0-9B49-ECA552D85C5D}"/>
              </a:ext>
            </a:extLst>
          </p:cNvPr>
          <p:cNvPicPr>
            <a:picLocks noChangeAspect="1"/>
          </p:cNvPicPr>
          <p:nvPr/>
        </p:nvPicPr>
        <p:blipFill>
          <a:blip r:embed="rId7"/>
          <a:stretch>
            <a:fillRect/>
          </a:stretch>
        </p:blipFill>
        <p:spPr>
          <a:xfrm>
            <a:off x="8412361" y="873430"/>
            <a:ext cx="556891" cy="495191"/>
          </a:xfrm>
          <a:prstGeom prst="rect">
            <a:avLst/>
          </a:prstGeom>
        </p:spPr>
      </p:pic>
    </p:spTree>
    <p:extLst>
      <p:ext uri="{BB962C8B-B14F-4D97-AF65-F5344CB8AC3E}">
        <p14:creationId xmlns:p14="http://schemas.microsoft.com/office/powerpoint/2010/main" val="200336053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819524" y="344830"/>
            <a:ext cx="8012055" cy="528600"/>
          </a:xfrm>
          <a:prstGeom prst="rect">
            <a:avLst/>
          </a:prstGeom>
        </p:spPr>
        <p:txBody>
          <a:bodyPr spcFirstLastPara="1" wrap="square" lIns="91425" tIns="91425" rIns="91425" bIns="91425" anchor="t" anchorCtr="0">
            <a:noAutofit/>
          </a:bodyPr>
          <a:lstStyle/>
          <a:p>
            <a:pPr lvl="0"/>
            <a:r>
              <a:rPr lang="es-ES" sz="2400" dirty="0">
                <a:latin typeface="+mj-lt"/>
              </a:rPr>
              <a:t>TRADICIONALMENTE OCUPADA – DISEÑO DE TIERRAS INDIVIDUALES</a:t>
            </a:r>
            <a:endParaRPr lang="es-ES" sz="2400" b="1" dirty="0">
              <a:solidFill>
                <a:schemeClr val="dk1"/>
              </a:solidFill>
              <a:latin typeface="+mj-lt"/>
            </a:endParaRPr>
          </a:p>
        </p:txBody>
      </p:sp>
      <p:sp>
        <p:nvSpPr>
          <p:cNvPr id="234" name="Google Shape;234;p37"/>
          <p:cNvSpPr txBox="1">
            <a:spLocks noGrp="1"/>
          </p:cNvSpPr>
          <p:nvPr>
            <p:ph type="body" idx="1"/>
          </p:nvPr>
        </p:nvSpPr>
        <p:spPr>
          <a:xfrm>
            <a:off x="61877" y="1186325"/>
            <a:ext cx="7394077" cy="3364119"/>
          </a:xfrm>
          <a:prstGeom prst="rect">
            <a:avLst/>
          </a:prstGeom>
        </p:spPr>
        <p:txBody>
          <a:bodyPr spcFirstLastPara="1" wrap="square" lIns="91425" tIns="91425" rIns="91425" bIns="91425" anchor="t" anchorCtr="0">
            <a:noAutofit/>
          </a:bodyPr>
          <a:lstStyle/>
          <a:p>
            <a:pPr algn="just">
              <a:lnSpc>
                <a:spcPct val="150000"/>
              </a:lnSpc>
            </a:pPr>
            <a:r>
              <a:rPr lang="es-AR" sz="1100" dirty="0">
                <a:latin typeface="+mj-lt"/>
              </a:rPr>
              <a:t>EN ANÁLISIS: Realización de estudios antropológicos, históricos, terrestres, cartográficos y ambientales, que sustentan la identificación y demarcación de tierras indígenas.</a:t>
            </a:r>
            <a:endParaRPr lang="pt-BR" sz="1100" dirty="0">
              <a:latin typeface="+mj-lt"/>
            </a:endParaRPr>
          </a:p>
          <a:p>
            <a:pPr algn="just">
              <a:lnSpc>
                <a:spcPct val="150000"/>
              </a:lnSpc>
            </a:pPr>
            <a:r>
              <a:rPr lang="es-AR" sz="1100" dirty="0">
                <a:latin typeface="+mj-lt"/>
              </a:rPr>
              <a:t> DELIMITADO: Considera que los estudios fueron aprobados por el presidente de </a:t>
            </a:r>
            <a:r>
              <a:rPr lang="es-AR" sz="1100" dirty="0" err="1">
                <a:latin typeface="+mj-lt"/>
              </a:rPr>
              <a:t>Funai</a:t>
            </a:r>
            <a:r>
              <a:rPr lang="es-AR" sz="1100" dirty="0">
                <a:latin typeface="+mj-lt"/>
              </a:rPr>
              <a:t>, con su conclusión publicada en el Boletín Oficial y el Estado, y están bajo análisis administrativo o contradictorio por parte del Ministerio de Justicia para la decisión sobre la liberación de la pronunciación declarativa de la propiedad indígena tradicional.</a:t>
            </a:r>
            <a:endParaRPr lang="pt-BR" sz="1100" dirty="0">
              <a:latin typeface="+mj-lt"/>
            </a:endParaRPr>
          </a:p>
          <a:p>
            <a:pPr algn="just">
              <a:lnSpc>
                <a:spcPct val="150000"/>
              </a:lnSpc>
            </a:pPr>
            <a:r>
              <a:rPr lang="es-AR" sz="1100" dirty="0">
                <a:latin typeface="+mj-lt"/>
              </a:rPr>
              <a:t> DECLARADO: Tierras que obtuvieron la expedición de la sentencia declaratoria por el Ministro de Justicia y están autorizadas a ser delimitadas físicamente, con la materialización de los puntos de referencia y georreferenciación. </a:t>
            </a:r>
            <a:endParaRPr lang="pt-BR" sz="1100" dirty="0">
              <a:latin typeface="+mj-lt"/>
            </a:endParaRPr>
          </a:p>
          <a:p>
            <a:pPr algn="just">
              <a:lnSpc>
                <a:spcPct val="150000"/>
              </a:lnSpc>
            </a:pPr>
            <a:r>
              <a:rPr lang="es-AR" sz="1100" dirty="0">
                <a:latin typeface="+mj-lt"/>
              </a:rPr>
              <a:t>APROBADO: Tierras que tienen sus límites materializados y georreferenciados, para los cuales la delimitación administrativa fue aprobada por decreto presidencial. </a:t>
            </a:r>
            <a:endParaRPr lang="pt-BR" sz="1100" dirty="0">
              <a:latin typeface="+mj-lt"/>
            </a:endParaRPr>
          </a:p>
          <a:p>
            <a:pPr algn="just">
              <a:lnSpc>
                <a:spcPct val="150000"/>
              </a:lnSpc>
            </a:pPr>
            <a:r>
              <a:rPr lang="es-AR" sz="1100" dirty="0">
                <a:latin typeface="+mj-lt"/>
              </a:rPr>
              <a:t>REGULARIZAR: Tierras que, después del decreto de ratificación, se han registrado en la Oficina en nombre de la Unión y la Secretaría del Patrimonio de la Unión. </a:t>
            </a:r>
            <a:endParaRPr lang="pt-BR" sz="1100" dirty="0">
              <a:latin typeface="+mj-lt"/>
            </a:endParaRPr>
          </a:p>
          <a:p>
            <a:pPr algn="just">
              <a:lnSpc>
                <a:spcPct val="150000"/>
              </a:lnSpc>
            </a:pPr>
            <a:r>
              <a:rPr lang="es-AR" sz="1100" dirty="0">
                <a:latin typeface="+mj-lt"/>
              </a:rPr>
              <a:t>ÁREAS DESCALIFICADAS: Áreas restringidas, con restricción de uso y la afluencia de terceros para proteger a los pueblos indígenas aislados</a:t>
            </a:r>
            <a:r>
              <a:rPr lang="es-AR" sz="1200" dirty="0">
                <a:latin typeface="+mj-lt"/>
              </a:rPr>
              <a:t>.</a:t>
            </a:r>
            <a:endParaRPr lang="pt-BR" sz="1200" dirty="0">
              <a:latin typeface="+mj-lt"/>
            </a:endParaRPr>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pic>
        <p:nvPicPr>
          <p:cNvPr id="5" name="Imagem 4" descr="Uma imagem contendo Texto&#10;&#10;Descrição gerada automaticamente">
            <a:extLst>
              <a:ext uri="{FF2B5EF4-FFF2-40B4-BE49-F238E27FC236}">
                <a16:creationId xmlns:a16="http://schemas.microsoft.com/office/drawing/2014/main" id="{495AC410-956A-4BF3-9798-4D53E1910276}"/>
              </a:ext>
            </a:extLst>
          </p:cNvPr>
          <p:cNvPicPr>
            <a:picLocks noChangeAspect="1"/>
          </p:cNvPicPr>
          <p:nvPr/>
        </p:nvPicPr>
        <p:blipFill>
          <a:blip r:embed="rId3"/>
          <a:stretch>
            <a:fillRect/>
          </a:stretch>
        </p:blipFill>
        <p:spPr>
          <a:xfrm>
            <a:off x="8243341" y="1133679"/>
            <a:ext cx="594463" cy="528600"/>
          </a:xfrm>
          <a:prstGeom prst="rect">
            <a:avLst/>
          </a:prstGeom>
        </p:spPr>
      </p:pic>
      <p:pic>
        <p:nvPicPr>
          <p:cNvPr id="6" name="Imagem 5" descr="Uma imagem contendo Ícone&#10;&#10;Descrição gerada automaticamente">
            <a:extLst>
              <a:ext uri="{FF2B5EF4-FFF2-40B4-BE49-F238E27FC236}">
                <a16:creationId xmlns:a16="http://schemas.microsoft.com/office/drawing/2014/main" id="{EAAA407B-268E-43B9-8635-E63786FD39D9}"/>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8214463" y="465277"/>
            <a:ext cx="893774" cy="408153"/>
          </a:xfrm>
          <a:prstGeom prst="rect">
            <a:avLst/>
          </a:prstGeom>
        </p:spPr>
      </p:pic>
      <p:pic>
        <p:nvPicPr>
          <p:cNvPr id="7" name="Imagem 6" descr="Uma imagem contendo Texto&#10;&#10;Descrição gerada automaticamente">
            <a:extLst>
              <a:ext uri="{FF2B5EF4-FFF2-40B4-BE49-F238E27FC236}">
                <a16:creationId xmlns:a16="http://schemas.microsoft.com/office/drawing/2014/main" id="{5C15C31B-742D-40CC-A7F5-C974D8DB7BBC}"/>
              </a:ext>
            </a:extLst>
          </p:cNvPr>
          <p:cNvPicPr>
            <a:picLocks noChangeAspect="1"/>
          </p:cNvPicPr>
          <p:nvPr/>
        </p:nvPicPr>
        <p:blipFill>
          <a:blip r:embed="rId6">
            <a:duotone>
              <a:prstClr val="black"/>
              <a:srgbClr val="300070">
                <a:tint val="45000"/>
                <a:satMod val="400000"/>
              </a:srgbClr>
            </a:duotone>
            <a:extLst>
              <a:ext uri="{BEBA8EAE-BF5A-486C-A8C5-ECC9F3942E4B}">
                <a14:imgProps xmlns:a14="http://schemas.microsoft.com/office/drawing/2010/main">
                  <a14:imgLayer r:embed="rId7">
                    <a14:imgEffect>
                      <a14:artisticGlowEdges/>
                    </a14:imgEffect>
                  </a14:imgLayer>
                </a14:imgProps>
              </a:ext>
            </a:extLst>
          </a:blip>
          <a:stretch>
            <a:fillRect/>
          </a:stretch>
        </p:blipFill>
        <p:spPr>
          <a:xfrm>
            <a:off x="8176480" y="1922528"/>
            <a:ext cx="893774" cy="299697"/>
          </a:xfrm>
          <a:prstGeom prst="rect">
            <a:avLst/>
          </a:prstGeom>
        </p:spPr>
      </p:pic>
    </p:spTree>
    <p:extLst>
      <p:ext uri="{BB962C8B-B14F-4D97-AF65-F5344CB8AC3E}">
        <p14:creationId xmlns:p14="http://schemas.microsoft.com/office/powerpoint/2010/main" val="93677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inimalist Grayscale Pitch Deck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3399</Words>
  <Application>Microsoft Office PowerPoint</Application>
  <PresentationFormat>Apresentação na tela (16:9)</PresentationFormat>
  <Paragraphs>128</Paragraphs>
  <Slides>31</Slides>
  <Notes>28</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31</vt:i4>
      </vt:variant>
    </vt:vector>
  </HeadingPairs>
  <TitlesOfParts>
    <vt:vector size="39" baseType="lpstr">
      <vt:lpstr>Arial</vt:lpstr>
      <vt:lpstr>Julius Sans One</vt:lpstr>
      <vt:lpstr>Questrial</vt:lpstr>
      <vt:lpstr>Calibri</vt:lpstr>
      <vt:lpstr>Didact Gothic</vt:lpstr>
      <vt:lpstr>Abadi</vt:lpstr>
      <vt:lpstr>Arial Black</vt:lpstr>
      <vt:lpstr>Minimalist Grayscale Pitch Deck by Slidesgo</vt:lpstr>
      <vt:lpstr>LA PROTECCIÓN REGISTRAL DE LAS TIERRAS INDÍGENAS Y SU PATRIMONIO NATURAL Y CULTURAL </vt:lpstr>
      <vt:lpstr>INTRODUCCIÓN</vt:lpstr>
      <vt:lpstr>OCUPACIÓN DE TIERRAS EN BRASIL</vt:lpstr>
      <vt:lpstr>SITUACIÓN ACTUAL DE LAS TIERRAS INDÍGENAS EN BRASIL</vt:lpstr>
      <vt:lpstr>TIERRAS TRADICIONALES OCUPADAS POR INDIOS </vt:lpstr>
      <vt:lpstr>LOCALIZACIÓN GEOGRÁFICA  DE TANGARÁ DA SERRA - MT</vt:lpstr>
      <vt:lpstr>CREACIÓN Y HOMOLOGACIÓN </vt:lpstr>
      <vt:lpstr>CONCEPTOS: TENER RESERVAS INDÍGENAS </vt:lpstr>
      <vt:lpstr>TRADICIONALMENTE OCUPADA – DISEÑO DE TIERRAS INDIVIDUALES</vt:lpstr>
      <vt:lpstr>¿QUÉ ES LA PROPIEDAD?  </vt:lpstr>
      <vt:lpstr>POSESIÓN, PROPIEDAD Y DOMÍNIO DE LAS TIERRAS EN BRASIL</vt:lpstr>
      <vt:lpstr>TIERRAS INDÍGENAS Y REGISTRO DI IMMOBILE </vt:lpstr>
      <vt:lpstr>CONCEPTO - PROPIEDAD REGISTRO INMOBILIARIO </vt:lpstr>
      <vt:lpstr> PROPUESTA DE ENMIENDA CONSTITUCIONAL - 215/2000</vt:lpstr>
      <vt:lpstr> ORIGEN DE LA PROPRIED EN LA COLONIA  </vt:lpstr>
      <vt:lpstr>REGISTRO DE PROPRIEDA DOMÍNIO</vt:lpstr>
      <vt:lpstr>CONFLICTOS INDIGENAS</vt:lpstr>
      <vt:lpstr>LOS INDIOS DE LA AMAZONIA BRASILEÑA</vt:lpstr>
      <vt:lpstr> LEGISLACIÓN PROPIEDAD - DERECHOS REALES </vt:lpstr>
      <vt:lpstr>CONSOLIDACIÓN DE REGISTROS  INMOBILIARIOS </vt:lpstr>
      <vt:lpstr> MUNICIPIO DE CAMPO NOVO DO PARECIS/MT - ALDEAS INDÍGENAS  </vt:lpstr>
      <vt:lpstr>LEY CONSTITUCIONAL DEL INDIO ART. 231- CF/88</vt:lpstr>
      <vt:lpstr> AGENDA 2030 </vt:lpstr>
      <vt:lpstr>VIGILANCIA DEL PODER JUDICIAL</vt:lpstr>
      <vt:lpstr>PROYECTO EN TRAMITACIÓN EN EL CONGRESO NACIONAL - 2021</vt:lpstr>
      <vt:lpstr>Apresentação do PowerPoint</vt:lpstr>
      <vt:lpstr>Apresentação do PowerPoint</vt:lpstr>
      <vt:lpstr>CAMPO NOVO DO PARECIS-MT VIII FESTIVAL DE CULTURA E JOGOS INDÍGENAS</vt:lpstr>
      <vt:lpstr>REFERENCIAS BIBLIOGRÁFICAS</vt:lpstr>
      <vt:lpstr>JOSÉ DE ARIMATÉIA BARBOSA</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terras indigiasn</dc:title>
  <dc:creator>USER</dc:creator>
  <cp:lastModifiedBy>Jose de Arimateia Barbosa</cp:lastModifiedBy>
  <cp:revision>17</cp:revision>
  <dcterms:modified xsi:type="dcterms:W3CDTF">2021-08-26T13:25:17Z</dcterms:modified>
</cp:coreProperties>
</file>