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3"/>
  </p:notesMasterIdLst>
  <p:sldIdLst>
    <p:sldId id="256" r:id="rId2"/>
    <p:sldId id="257" r:id="rId3"/>
    <p:sldId id="258" r:id="rId4"/>
    <p:sldId id="502" r:id="rId5"/>
    <p:sldId id="545" r:id="rId6"/>
    <p:sldId id="266" r:id="rId7"/>
    <p:sldId id="519" r:id="rId8"/>
    <p:sldId id="526" r:id="rId9"/>
    <p:sldId id="521" r:id="rId10"/>
    <p:sldId id="523" r:id="rId11"/>
    <p:sldId id="525" r:id="rId12"/>
    <p:sldId id="546" r:id="rId13"/>
    <p:sldId id="548" r:id="rId14"/>
    <p:sldId id="549" r:id="rId15"/>
    <p:sldId id="538" r:id="rId16"/>
    <p:sldId id="547" r:id="rId17"/>
    <p:sldId id="551" r:id="rId18"/>
    <p:sldId id="550" r:id="rId19"/>
    <p:sldId id="493" r:id="rId20"/>
    <p:sldId id="524" r:id="rId21"/>
    <p:sldId id="45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de Arimateia Barbosa" initials="JdAB" lastIdx="1" clrIdx="0">
    <p:extLst>
      <p:ext uri="{19B8F6BF-5375-455C-9EA6-DF929625EA0E}">
        <p15:presenceInfo xmlns:p15="http://schemas.microsoft.com/office/powerpoint/2012/main" userId="af46bbd5b83793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7979168788607E-2"/>
          <c:y val="7.2101422901102899E-2"/>
          <c:w val="0.96944202083121145"/>
          <c:h val="0.77285333333333295"/>
        </c:manualLayout>
      </c:layout>
      <c:barChart>
        <c:barDir val="col"/>
        <c:grouping val="clustered"/>
        <c:varyColors val="0"/>
        <c:ser>
          <c:idx val="0"/>
          <c:order val="0"/>
          <c:tx>
            <c:strRef>
              <c:f>Sheet1!$B$1</c:f>
              <c:strCache>
                <c:ptCount val="1"/>
                <c:pt idx="0">
                  <c:v>DIGITAIS – 35,31%</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0" vertOverflow="ellipsis" vert="horz" wrap="square" lIns="38100" tIns="19050" rIns="38100" bIns="19050" anchor="ctr" anchorCtr="1"/>
              <a:lstStyle/>
              <a:p>
                <a:pPr>
                  <a:defRPr lang="pt-BR" sz="9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1">
                  <c:v>JANEIRO</c:v>
                </c:pt>
                <c:pt idx="2">
                  <c:v>FEVEREIRO</c:v>
                </c:pt>
              </c:strCache>
            </c:strRef>
          </c:cat>
          <c:val>
            <c:numRef>
              <c:f>Sheet1!$B$2:$B$5</c:f>
              <c:numCache>
                <c:formatCode>General</c:formatCode>
                <c:ptCount val="4"/>
                <c:pt idx="1">
                  <c:v>162</c:v>
                </c:pt>
                <c:pt idx="2">
                  <c:v>171</c:v>
                </c:pt>
              </c:numCache>
            </c:numRef>
          </c:val>
          <c:extLst>
            <c:ext xmlns:c16="http://schemas.microsoft.com/office/drawing/2014/chart" uri="{C3380CC4-5D6E-409C-BE32-E72D297353CC}">
              <c16:uniqueId val="{00000000-38F2-4611-9203-4B139AC772D4}"/>
            </c:ext>
          </c:extLst>
        </c:ser>
        <c:ser>
          <c:idx val="1"/>
          <c:order val="1"/>
          <c:tx>
            <c:strRef>
              <c:f>Sheet1!$C$1</c:f>
              <c:strCache>
                <c:ptCount val="1"/>
                <c:pt idx="0">
                  <c:v>FÍSICOS – 64,69%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0" vertOverflow="ellipsis" vert="horz" wrap="square" lIns="38100" tIns="19050" rIns="38100" bIns="19050" anchor="ctr" anchorCtr="1"/>
              <a:lstStyle/>
              <a:p>
                <a:pPr>
                  <a:defRPr lang="pt-BR" sz="9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1">
                  <c:v>JANEIRO</c:v>
                </c:pt>
                <c:pt idx="2">
                  <c:v>FEVEREIRO</c:v>
                </c:pt>
              </c:strCache>
            </c:strRef>
          </c:cat>
          <c:val>
            <c:numRef>
              <c:f>Sheet1!$C$2:$C$5</c:f>
              <c:numCache>
                <c:formatCode>General</c:formatCode>
                <c:ptCount val="4"/>
                <c:pt idx="1">
                  <c:v>282</c:v>
                </c:pt>
                <c:pt idx="2">
                  <c:v>328</c:v>
                </c:pt>
              </c:numCache>
            </c:numRef>
          </c:val>
          <c:extLst>
            <c:ext xmlns:c16="http://schemas.microsoft.com/office/drawing/2014/chart" uri="{C3380CC4-5D6E-409C-BE32-E72D297353CC}">
              <c16:uniqueId val="{00000001-38F2-4611-9203-4B139AC772D4}"/>
            </c:ext>
          </c:extLst>
        </c:ser>
        <c:ser>
          <c:idx val="2"/>
          <c:order val="2"/>
          <c:tx>
            <c:strRef>
              <c:f>Sheet1!$D$1</c:f>
              <c:strCache>
                <c:ptCount val="1"/>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0" vertOverflow="ellipsis" vert="horz" wrap="square" lIns="38100" tIns="19050" rIns="38100" bIns="19050" anchor="ctr" anchorCtr="1"/>
              <a:lstStyle/>
              <a:p>
                <a:pPr>
                  <a:defRPr lang="pt-BR" sz="9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1">
                  <c:v>JANEIRO</c:v>
                </c:pt>
                <c:pt idx="2">
                  <c:v>FEVEREIRO</c:v>
                </c:pt>
              </c:strCache>
            </c:strRef>
          </c:cat>
          <c:val>
            <c:numRef>
              <c:f>Sheet1!$D$2:$D$5</c:f>
              <c:numCache>
                <c:formatCode>General</c:formatCode>
                <c:ptCount val="4"/>
              </c:numCache>
            </c:numRef>
          </c:val>
          <c:extLst>
            <c:ext xmlns:c16="http://schemas.microsoft.com/office/drawing/2014/chart" uri="{C3380CC4-5D6E-409C-BE32-E72D297353CC}">
              <c16:uniqueId val="{00000002-38F2-4611-9203-4B139AC772D4}"/>
            </c:ext>
          </c:extLst>
        </c:ser>
        <c:dLbls>
          <c:showLegendKey val="0"/>
          <c:showVal val="1"/>
          <c:showCatName val="0"/>
          <c:showSerName val="0"/>
          <c:showPercent val="0"/>
          <c:showBubbleSize val="0"/>
        </c:dLbls>
        <c:gapWidth val="100"/>
        <c:overlap val="-24"/>
        <c:axId val="395075654"/>
        <c:axId val="550333935"/>
      </c:barChart>
      <c:catAx>
        <c:axId val="39507565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pt-BR" sz="1600" b="1" i="0" u="none" strike="noStrike" kern="1200" cap="none" spc="0" normalizeH="0" baseline="0">
                <a:solidFill>
                  <a:schemeClr val="tx1"/>
                </a:solidFill>
                <a:uFill>
                  <a:solidFill>
                    <a:schemeClr val="tx1">
                      <a:lumMod val="50000"/>
                      <a:lumOff val="50000"/>
                    </a:schemeClr>
                  </a:solidFill>
                </a:uFill>
                <a:latin typeface="+mn-lt"/>
                <a:ea typeface="+mn-ea"/>
                <a:cs typeface="+mn-cs"/>
              </a:defRPr>
            </a:pPr>
            <a:endParaRPr lang="pt-BR"/>
          </a:p>
        </c:txPr>
        <c:crossAx val="550333935"/>
        <c:crosses val="autoZero"/>
        <c:auto val="1"/>
        <c:lblAlgn val="ctr"/>
        <c:lblOffset val="100"/>
        <c:noMultiLvlLbl val="0"/>
      </c:catAx>
      <c:valAx>
        <c:axId val="550333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pt-BR" sz="900" b="0" i="0" u="none" strike="noStrike" kern="1200" baseline="0">
                <a:solidFill>
                  <a:schemeClr val="tx1">
                    <a:lumMod val="50000"/>
                    <a:lumOff val="50000"/>
                  </a:schemeClr>
                </a:solidFill>
                <a:latin typeface="+mn-lt"/>
                <a:ea typeface="+mn-ea"/>
                <a:cs typeface="+mn-cs"/>
              </a:defRPr>
            </a:pPr>
            <a:endParaRPr lang="pt-BR"/>
          </a:p>
        </c:txPr>
        <c:crossAx val="395075654"/>
        <c:crosses val="autoZero"/>
        <c:crossBetween val="between"/>
      </c:valAx>
      <c:spPr>
        <a:solidFill>
          <a:schemeClr val="bg1">
            <a:lumMod val="85000"/>
          </a:schemeClr>
        </a:solidFill>
        <a:ln w="28575" cmpd="sng">
          <a:solidFill>
            <a:schemeClr val="tx1"/>
          </a:solidFill>
          <a:prstDash val="solid"/>
        </a:ln>
        <a:effectLst/>
      </c:spPr>
    </c:plotArea>
    <c:legend>
      <c:legendPos val="b"/>
      <c:legendEntry>
        <c:idx val="0"/>
        <c:txPr>
          <a:bodyPr rot="0" spcFirstLastPara="0" vertOverflow="ellipsis" vert="horz" wrap="square" anchor="ctr" anchorCtr="1"/>
          <a:lstStyle/>
          <a:p>
            <a:pPr>
              <a:defRPr lang="pt-BR" sz="2400" b="1" i="0" u="none" strike="noStrike" kern="1200" cap="none" spc="0" normalizeH="0" baseline="0">
                <a:ln w="12700" cmpd="sng">
                  <a:noFill/>
                  <a:prstDash val="solid"/>
                </a:ln>
                <a:solidFill>
                  <a:schemeClr val="tx1"/>
                </a:solidFill>
                <a:uFill>
                  <a:solidFill>
                    <a:schemeClr val="tx1"/>
                  </a:solidFill>
                </a:uFill>
                <a:latin typeface="+mn-lt"/>
                <a:ea typeface="+mn-ea"/>
                <a:cs typeface="+mn-cs"/>
              </a:defRPr>
            </a:pPr>
            <a:endParaRPr lang="pt-BR"/>
          </a:p>
        </c:txPr>
      </c:legendEntry>
      <c:legendEntry>
        <c:idx val="1"/>
        <c:txPr>
          <a:bodyPr rot="0" spcFirstLastPara="0" vertOverflow="ellipsis" vert="horz" wrap="square" anchor="ctr" anchorCtr="1"/>
          <a:lstStyle/>
          <a:p>
            <a:pPr>
              <a:defRPr lang="pt-BR" sz="2400" b="1" i="0" u="none" strike="noStrike" kern="1200" cap="none" spc="0" normalizeH="0" baseline="0">
                <a:ln w="12700" cmpd="sng">
                  <a:noFill/>
                  <a:prstDash val="solid"/>
                </a:ln>
                <a:solidFill>
                  <a:schemeClr val="tx1"/>
                </a:solidFill>
                <a:uFill>
                  <a:solidFill>
                    <a:schemeClr val="tx1"/>
                  </a:solidFill>
                </a:uFill>
                <a:latin typeface="+mn-lt"/>
                <a:ea typeface="+mn-ea"/>
                <a:cs typeface="+mn-cs"/>
              </a:defRPr>
            </a:pPr>
            <a:endParaRPr lang="pt-BR"/>
          </a:p>
        </c:txPr>
      </c:legendEntry>
      <c:legendEntry>
        <c:idx val="2"/>
        <c:delete val="1"/>
      </c:legendEntry>
      <c:layout>
        <c:manualLayout>
          <c:xMode val="edge"/>
          <c:yMode val="edge"/>
          <c:x val="0.146712276700874"/>
          <c:y val="0.90137241218888098"/>
          <c:w val="0.76194096034460901"/>
          <c:h val="9.5138404280065106E-2"/>
        </c:manualLayout>
      </c:layout>
      <c:overlay val="0"/>
      <c:spPr>
        <a:noFill/>
        <a:ln>
          <a:noFill/>
        </a:ln>
        <a:effectLst/>
      </c:spPr>
      <c:txPr>
        <a:bodyPr rot="0" spcFirstLastPara="0" vertOverflow="ellipsis" vert="horz" wrap="square" anchor="ctr" anchorCtr="1"/>
        <a:lstStyle/>
        <a:p>
          <a:pPr>
            <a:defRPr lang="pt-BR" sz="2400" b="0" i="0" u="none" strike="noStrike" kern="1200" cap="none" spc="0" normalizeH="0" baseline="0">
              <a:ln w="12700" cmpd="sng">
                <a:noFill/>
                <a:prstDash val="solid"/>
              </a:ln>
              <a:solidFill>
                <a:schemeClr val="tx1"/>
              </a:solidFill>
              <a:uFill>
                <a:solidFill>
                  <a:schemeClr val="tx1"/>
                </a:solidFill>
              </a:uFill>
              <a:latin typeface="+mn-lt"/>
              <a:ea typeface="+mn-ea"/>
              <a:cs typeface="+mn-cs"/>
            </a:defRPr>
          </a:pPr>
          <a:endParaRPr lang="pt-BR"/>
        </a:p>
      </c:txPr>
    </c:legend>
    <c:plotVisOnly val="1"/>
    <c:dispBlanksAs val="gap"/>
    <c:showDLblsOverMax val="0"/>
  </c:chart>
  <c:spPr>
    <a:noFill/>
    <a:ln>
      <a:noFill/>
    </a:ln>
    <a:effectLst/>
  </c:spPr>
  <c:txPr>
    <a:bodyPr/>
    <a:lstStyle/>
    <a:p>
      <a:pPr>
        <a:defRPr lang="pt-B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3-14T16:43:49.025" idx="1">
    <p:pos x="7680" y="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47280-88DE-45EF-8A76-45A50570EC56}" type="datetimeFigureOut">
              <a:rPr lang="pt-BR" smtClean="0"/>
              <a:t>21/03/2022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7F622-B958-41A4-8B97-FF417A838429}" type="slidenum">
              <a:rPr lang="pt-BR" smtClean="0"/>
              <a:t>‹nº›</a:t>
            </a:fld>
            <a:endParaRPr lang="pt-BR"/>
          </a:p>
        </p:txBody>
      </p:sp>
    </p:spTree>
    <p:extLst>
      <p:ext uri="{BB962C8B-B14F-4D97-AF65-F5344CB8AC3E}">
        <p14:creationId xmlns:p14="http://schemas.microsoft.com/office/powerpoint/2010/main" val="378852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SNOWDEN/ Ted </a:t>
            </a:r>
            <a:r>
              <a:rPr lang="pt-BR" baseline="0" dirty="0" err="1"/>
              <a:t>Hall.Tradução</a:t>
            </a:r>
            <a:r>
              <a:rPr lang="pt-BR" baseline="0" dirty="0"/>
              <a:t> </a:t>
            </a:r>
            <a:r>
              <a:rPr lang="pt-BR" baseline="0" dirty="0" err="1"/>
              <a:t>Waldéa</a:t>
            </a:r>
            <a:r>
              <a:rPr lang="pt-BR" baseline="0" dirty="0"/>
              <a:t> Barcellos. SP. Ed.WMF. Martins Fontes. 2015, pag.174/175</a:t>
            </a:r>
            <a:r>
              <a:rPr lang="pt-BR" dirty="0"/>
              <a:t>  </a:t>
            </a:r>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15</a:t>
            </a:fld>
            <a:endParaRPr lang="pt-BR"/>
          </a:p>
        </p:txBody>
      </p:sp>
    </p:spTree>
    <p:extLst>
      <p:ext uri="{BB962C8B-B14F-4D97-AF65-F5344CB8AC3E}">
        <p14:creationId xmlns:p14="http://schemas.microsoft.com/office/powerpoint/2010/main" val="283933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19</a:t>
            </a:fld>
            <a:endParaRPr lang="pt-BR" dirty="0"/>
          </a:p>
        </p:txBody>
      </p:sp>
    </p:spTree>
    <p:extLst>
      <p:ext uri="{BB962C8B-B14F-4D97-AF65-F5344CB8AC3E}">
        <p14:creationId xmlns:p14="http://schemas.microsoft.com/office/powerpoint/2010/main" val="1466380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B64F2A0-6D96-4348-BA76-DF969C9212E2}" type="slidenum">
              <a:rPr lang="pt-BR" smtClean="0"/>
              <a:t>21</a:t>
            </a:fld>
            <a:endParaRPr lang="pt-BR" dirty="0"/>
          </a:p>
        </p:txBody>
      </p:sp>
    </p:spTree>
    <p:extLst>
      <p:ext uri="{BB962C8B-B14F-4D97-AF65-F5344CB8AC3E}">
        <p14:creationId xmlns:p14="http://schemas.microsoft.com/office/powerpoint/2010/main" val="132509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06502E1-6DD4-4AFD-815B-02845D8804C3}" type="datetimeFigureOut">
              <a:rPr lang="pt-BR" smtClean="0"/>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54B77A-6884-4181-A874-24F8808E36A3}"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17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06502E1-6DD4-4AFD-815B-02845D8804C3}" type="datetimeFigureOut">
              <a:rPr lang="pt-BR" smtClean="0"/>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69725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06502E1-6DD4-4AFD-815B-02845D8804C3}" type="datetimeFigureOut">
              <a:rPr lang="pt-BR" smtClean="0"/>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206785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06502E1-6DD4-4AFD-815B-02845D8804C3}" type="datetimeFigureOut">
              <a:rPr lang="pt-BR" smtClean="0"/>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66436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06502E1-6DD4-4AFD-815B-02845D8804C3}" type="datetimeFigureOut">
              <a:rPr lang="pt-BR" smtClean="0"/>
              <a:t>21/03/2022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54B77A-6884-4181-A874-24F8808E36A3}"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8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06502E1-6DD4-4AFD-815B-02845D8804C3}" type="datetimeFigureOut">
              <a:rPr lang="pt-BR" smtClean="0"/>
              <a:t>21/03/2022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1599357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06502E1-6DD4-4AFD-815B-02845D8804C3}" type="datetimeFigureOut">
              <a:rPr lang="pt-BR" smtClean="0"/>
              <a:t>21/03/2022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360785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06502E1-6DD4-4AFD-815B-02845D8804C3}" type="datetimeFigureOut">
              <a:rPr lang="pt-BR" smtClean="0"/>
              <a:t>21/03/2022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313918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502E1-6DD4-4AFD-815B-02845D8804C3}" type="datetimeFigureOut">
              <a:rPr lang="pt-BR" smtClean="0"/>
              <a:t>21/03/2022</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10587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502E1-6DD4-4AFD-815B-02845D8804C3}" type="datetimeFigureOut">
              <a:rPr lang="pt-BR" smtClean="0"/>
              <a:t>21/03/2022</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54B77A-6884-4181-A874-24F8808E36A3}" type="slidenum">
              <a:rPr lang="pt-BR" smtClean="0"/>
              <a:t>‹nº›</a:t>
            </a:fld>
            <a:endParaRPr lang="pt-BR"/>
          </a:p>
        </p:txBody>
      </p:sp>
    </p:spTree>
    <p:extLst>
      <p:ext uri="{BB962C8B-B14F-4D97-AF65-F5344CB8AC3E}">
        <p14:creationId xmlns:p14="http://schemas.microsoft.com/office/powerpoint/2010/main" val="126838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06502E1-6DD4-4AFD-815B-02845D8804C3}" type="datetimeFigureOut">
              <a:rPr lang="pt-BR" smtClean="0"/>
              <a:t>21/03/2022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954B77A-6884-4181-A874-24F8808E36A3}" type="slidenum">
              <a:rPr lang="pt-BR" smtClean="0"/>
              <a:t>‹nº›</a:t>
            </a:fld>
            <a:endParaRPr lang="pt-BR"/>
          </a:p>
        </p:txBody>
      </p:sp>
    </p:spTree>
    <p:extLst>
      <p:ext uri="{BB962C8B-B14F-4D97-AF65-F5344CB8AC3E}">
        <p14:creationId xmlns:p14="http://schemas.microsoft.com/office/powerpoint/2010/main" val="27217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502E1-6DD4-4AFD-815B-02845D8804C3}" type="datetimeFigureOut">
              <a:rPr lang="pt-BR" smtClean="0"/>
              <a:t>21/03/2022</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954B77A-6884-4181-A874-24F8808E36A3}"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2864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hyperlink" Target="https://corregedoria-old.tjmt.jus.br/arquivo/b76e5071-f87f-44a0-8973-1bde97a9dcbf/codigo-de-normas-da-cgj-foro-extra-prov-42-2020-at-prov-13-2021-cgj-pdf"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ZXxGKKTFjvY?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anoreg.org.br/site/wp-content/uploads/2021/12/Anoreg_BR-Cart%C3%B3rios-em-N%C3%BAmeros-2021-3%C2%AA-Edi%C3%A7%C3%A3o.pdf" TargetMode="External"/><Relationship Id="rId2" Type="http://schemas.openxmlformats.org/officeDocument/2006/relationships/hyperlink" Target="http://www.rtdbrasil.org.b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osearimateiabarbosa@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egistrodeimoveis.org.br/quem-somos" TargetMode="External"/><Relationship Id="rId2" Type="http://schemas.openxmlformats.org/officeDocument/2006/relationships/hyperlink" Target="http://www.planalto.gov.br/ccivil_03/Constituicao/Constituicao.htm" TargetMode="External"/><Relationship Id="rId1" Type="http://schemas.openxmlformats.org/officeDocument/2006/relationships/slideLayout" Target="../slideLayouts/slideLayout2.xml"/><Relationship Id="rId4" Type="http://schemas.openxmlformats.org/officeDocument/2006/relationships/hyperlink" Target="http://www.colegioregistralrs.or.br/associad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t.wikipedia.org/wiki/Quil%C3%B3metro_quadrado"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m 5" descr="Uma imagem contendo verde, jogador, camisa&#10;&#10;Descrição gerada automaticamente">
            <a:extLst>
              <a:ext uri="{FF2B5EF4-FFF2-40B4-BE49-F238E27FC236}">
                <a16:creationId xmlns:a16="http://schemas.microsoft.com/office/drawing/2014/main" id="{A94E1F81-F97F-4F81-9F43-1DAC47286DCE}"/>
              </a:ext>
            </a:extLst>
          </p:cNvPr>
          <p:cNvPicPr>
            <a:picLocks noChangeAspect="1"/>
          </p:cNvPicPr>
          <p:nvPr/>
        </p:nvPicPr>
        <p:blipFill rotWithShape="1">
          <a:blip r:embed="rId2">
            <a:extLst>
              <a:ext uri="{28A0092B-C50C-407E-A947-70E740481C1C}">
                <a14:useLocalDpi xmlns:a14="http://schemas.microsoft.com/office/drawing/2010/main" val="0"/>
              </a:ext>
            </a:extLst>
          </a:blip>
          <a:srcRect l="6108" r="15657" b="1"/>
          <a:stretch/>
        </p:blipFill>
        <p:spPr>
          <a:xfrm>
            <a:off x="16" y="10"/>
            <a:ext cx="7556889" cy="6857990"/>
          </a:xfrm>
          <a:prstGeom prst="rect">
            <a:avLst/>
          </a:prstGeom>
        </p:spPr>
      </p:pic>
      <p:sp>
        <p:nvSpPr>
          <p:cNvPr id="20" name="Rectangle 19">
            <a:extLst>
              <a:ext uri="{FF2B5EF4-FFF2-40B4-BE49-F238E27FC236}">
                <a16:creationId xmlns:a16="http://schemas.microsoft.com/office/drawing/2014/main" id="{A6926FD7-D1FB-484D-8B76-75E7737D0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rgbClr val="2B585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F4D43C5-FC56-49B5-8431-D4215292DF28}"/>
              </a:ext>
            </a:extLst>
          </p:cNvPr>
          <p:cNvSpPr>
            <a:spLocks noGrp="1"/>
          </p:cNvSpPr>
          <p:nvPr>
            <p:ph type="ctrTitle"/>
          </p:nvPr>
        </p:nvSpPr>
        <p:spPr>
          <a:xfrm>
            <a:off x="7796852" y="356730"/>
            <a:ext cx="4218002" cy="2926080"/>
          </a:xfrm>
        </p:spPr>
        <p:txBody>
          <a:bodyPr>
            <a:normAutofit/>
          </a:bodyPr>
          <a:lstStyle/>
          <a:p>
            <a:pPr algn="ctr"/>
            <a:r>
              <a:rPr lang="pt-BR" sz="4100" b="1" dirty="0">
                <a:solidFill>
                  <a:srgbClr val="FFFFFF"/>
                </a:solidFill>
                <a:latin typeface="+mn-lt"/>
              </a:rPr>
              <a:t>PROCESO DE DIGITALIZACIÓN DE TÍTULOS ARCHIVADOS FÍSICOS</a:t>
            </a:r>
          </a:p>
        </p:txBody>
      </p:sp>
      <p:sp>
        <p:nvSpPr>
          <p:cNvPr id="3" name="Subtítulo 2">
            <a:extLst>
              <a:ext uri="{FF2B5EF4-FFF2-40B4-BE49-F238E27FC236}">
                <a16:creationId xmlns:a16="http://schemas.microsoft.com/office/drawing/2014/main" id="{B94E85C5-85DD-483A-8524-FC801802A0E8}"/>
              </a:ext>
            </a:extLst>
          </p:cNvPr>
          <p:cNvSpPr>
            <a:spLocks noGrp="1"/>
          </p:cNvSpPr>
          <p:nvPr>
            <p:ph type="subTitle" idx="1"/>
          </p:nvPr>
        </p:nvSpPr>
        <p:spPr>
          <a:xfrm>
            <a:off x="7556905" y="3101377"/>
            <a:ext cx="4275812" cy="1076325"/>
          </a:xfrm>
        </p:spPr>
        <p:txBody>
          <a:bodyPr>
            <a:normAutofit/>
          </a:bodyPr>
          <a:lstStyle/>
          <a:p>
            <a:endParaRPr lang="pt-BR" sz="1500" b="1" dirty="0">
              <a:solidFill>
                <a:srgbClr val="FFFFFF"/>
              </a:solidFill>
            </a:endParaRPr>
          </a:p>
          <a:p>
            <a:pPr algn="ctr"/>
            <a:r>
              <a:rPr lang="pt-BR" sz="1400" b="1" dirty="0">
                <a:solidFill>
                  <a:srgbClr val="FFFFFF"/>
                </a:solidFill>
                <a:latin typeface="+mn-lt"/>
              </a:rPr>
              <a:t>	José de Arimatéia Barbosa     	</a:t>
            </a:r>
            <a:r>
              <a:rPr lang="pt-BR" sz="1100" b="1" dirty="0">
                <a:solidFill>
                  <a:srgbClr val="FFFFFF"/>
                </a:solidFill>
                <a:latin typeface="+mn-lt"/>
              </a:rPr>
              <a:t>Vice-Presidente do IRIB</a:t>
            </a:r>
          </a:p>
          <a:p>
            <a:endParaRPr lang="pt-BR" sz="1500" dirty="0">
              <a:solidFill>
                <a:srgbClr val="FFFFFF"/>
              </a:solidFill>
            </a:endParaRPr>
          </a:p>
        </p:txBody>
      </p:sp>
      <p:sp>
        <p:nvSpPr>
          <p:cNvPr id="22" name="Rectangle 21">
            <a:extLst>
              <a:ext uri="{FF2B5EF4-FFF2-40B4-BE49-F238E27FC236}">
                <a16:creationId xmlns:a16="http://schemas.microsoft.com/office/drawing/2014/main" id="{E677C16E-2618-4438-AD3B-B5E72FEAB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rgbClr val="BCC308"/>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áfico 16">
            <a:extLst>
              <a:ext uri="{FF2B5EF4-FFF2-40B4-BE49-F238E27FC236}">
                <a16:creationId xmlns:a16="http://schemas.microsoft.com/office/drawing/2014/main" id="{28CA050A-4C78-4224-8EA8-E53C1CB059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82" y="6027457"/>
            <a:ext cx="1018261" cy="557503"/>
          </a:xfrm>
          <a:prstGeom prst="rect">
            <a:avLst/>
          </a:prstGeom>
        </p:spPr>
      </p:pic>
      <p:pic>
        <p:nvPicPr>
          <p:cNvPr id="10" name="Imagem 9" descr="Uma imagem contendo Texto&#10;&#10;Descrição gerada automaticamente">
            <a:extLst>
              <a:ext uri="{FF2B5EF4-FFF2-40B4-BE49-F238E27FC236}">
                <a16:creationId xmlns:a16="http://schemas.microsoft.com/office/drawing/2014/main" id="{71B1959A-9168-4578-9359-FB10607BFD2F}"/>
              </a:ext>
            </a:extLst>
          </p:cNvPr>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7816221" y="6066440"/>
            <a:ext cx="652881" cy="635471"/>
          </a:xfrm>
          <a:prstGeom prst="rect">
            <a:avLst/>
          </a:prstGeom>
        </p:spPr>
      </p:pic>
    </p:spTree>
    <p:extLst>
      <p:ext uri="{BB962C8B-B14F-4D97-AF65-F5344CB8AC3E}">
        <p14:creationId xmlns:p14="http://schemas.microsoft.com/office/powerpoint/2010/main" val="1934122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48B47FDD-4DFE-4CB7-812D-00F7B3CD1613}"/>
              </a:ext>
            </a:extLst>
          </p:cNvPr>
          <p:cNvSpPr/>
          <p:nvPr/>
        </p:nvSpPr>
        <p:spPr>
          <a:xfrm>
            <a:off x="516702" y="91878"/>
            <a:ext cx="11343426" cy="584775"/>
          </a:xfrm>
          <a:prstGeom prst="rect">
            <a:avLst/>
          </a:prstGeom>
        </p:spPr>
        <p:txBody>
          <a:bodyPr wrap="none">
            <a:spAutoFit/>
          </a:bodyPr>
          <a:lstStyle/>
          <a:p>
            <a:r>
              <a:rPr lang="pt-BR" sz="3200" dirty="0">
                <a:ea typeface="+mn-lt"/>
                <a:cs typeface="+mn-lt"/>
              </a:rPr>
              <a:t>SERVICIOS EN DESAROLLO:  PROYETO GUARDIA Y CONSERVACIÓN</a:t>
            </a:r>
            <a:endParaRPr lang="en-US" sz="3200" dirty="0">
              <a:ea typeface="+mn-lt"/>
              <a:cs typeface="+mn-lt"/>
            </a:endParaRPr>
          </a:p>
        </p:txBody>
      </p:sp>
      <p:pic>
        <p:nvPicPr>
          <p:cNvPr id="64" name="Imagem 63">
            <a:extLst>
              <a:ext uri="{FF2B5EF4-FFF2-40B4-BE49-F238E27FC236}">
                <a16:creationId xmlns:a16="http://schemas.microsoft.com/office/drawing/2014/main" id="{A3BB6C21-EDF2-4266-A49B-186BBBF50A5E}"/>
              </a:ext>
            </a:extLst>
          </p:cNvPr>
          <p:cNvPicPr>
            <a:picLocks noChangeAspect="1"/>
          </p:cNvPicPr>
          <p:nvPr/>
        </p:nvPicPr>
        <p:blipFill>
          <a:blip r:embed="rId2" cstate="print"/>
          <a:stretch>
            <a:fillRect/>
          </a:stretch>
        </p:blipFill>
        <p:spPr bwMode="auto">
          <a:xfrm>
            <a:off x="7373993" y="1782259"/>
            <a:ext cx="2105257" cy="1400421"/>
          </a:xfrm>
          <a:prstGeom prst="rect">
            <a:avLst/>
          </a:prstGeom>
        </p:spPr>
        <p:style>
          <a:lnRef idx="0">
            <a:schemeClr val="accent4"/>
          </a:lnRef>
          <a:fillRef idx="3">
            <a:schemeClr val="accent4"/>
          </a:fillRef>
          <a:effectRef idx="3">
            <a:schemeClr val="accent4"/>
          </a:effectRef>
          <a:fontRef idx="minor">
            <a:schemeClr val="lt1"/>
          </a:fontRef>
        </p:style>
      </p:pic>
      <p:sp>
        <p:nvSpPr>
          <p:cNvPr id="65" name="CaixaDeTexto 64">
            <a:extLst>
              <a:ext uri="{FF2B5EF4-FFF2-40B4-BE49-F238E27FC236}">
                <a16:creationId xmlns:a16="http://schemas.microsoft.com/office/drawing/2014/main" id="{A7FB753A-A0C4-4E8F-9D07-9741FB70CEAF}"/>
              </a:ext>
            </a:extLst>
          </p:cNvPr>
          <p:cNvSpPr txBox="1"/>
          <p:nvPr/>
        </p:nvSpPr>
        <p:spPr bwMode="auto">
          <a:xfrm>
            <a:off x="7394687" y="799692"/>
            <a:ext cx="2080623" cy="830997"/>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1600" b="1" dirty="0">
                <a:solidFill>
                  <a:schemeClr val="tx1"/>
                </a:solidFill>
                <a:cs typeface="Arial" panose="020B0604020202020204" pitchFamily="34" charset="0"/>
              </a:rPr>
              <a:t>CEI-MT
</a:t>
            </a:r>
            <a:r>
              <a:rPr lang="pt-BR" sz="1600" b="1" dirty="0" err="1">
                <a:solidFill>
                  <a:schemeClr val="tx1"/>
                </a:solidFill>
                <a:cs typeface="Arial" panose="020B0604020202020204" pitchFamily="34" charset="0"/>
              </a:rPr>
              <a:t>Almacena</a:t>
            </a:r>
            <a:r>
              <a:rPr lang="pt-BR" sz="1600" b="1" dirty="0">
                <a:solidFill>
                  <a:schemeClr val="tx1"/>
                </a:solidFill>
                <a:cs typeface="Arial" panose="020B0604020202020204" pitchFamily="34" charset="0"/>
              </a:rPr>
              <a:t> documentos</a:t>
            </a:r>
          </a:p>
        </p:txBody>
      </p:sp>
      <p:sp>
        <p:nvSpPr>
          <p:cNvPr id="66" name="CaixaDeTexto 65">
            <a:extLst>
              <a:ext uri="{FF2B5EF4-FFF2-40B4-BE49-F238E27FC236}">
                <a16:creationId xmlns:a16="http://schemas.microsoft.com/office/drawing/2014/main" id="{4177D0B1-7815-4F4A-B71F-1A740B8932A6}"/>
              </a:ext>
            </a:extLst>
          </p:cNvPr>
          <p:cNvSpPr txBox="1"/>
          <p:nvPr/>
        </p:nvSpPr>
        <p:spPr bwMode="auto">
          <a:xfrm>
            <a:off x="9778195" y="967696"/>
            <a:ext cx="2080623" cy="584775"/>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1600" b="1" dirty="0">
                <a:solidFill>
                  <a:schemeClr val="tx1"/>
                </a:solidFill>
                <a:cs typeface="Arial" panose="020B0604020202020204" pitchFamily="34" charset="0"/>
              </a:rPr>
              <a:t>Empresa
Consultar na CEI-MT</a:t>
            </a:r>
          </a:p>
        </p:txBody>
      </p:sp>
      <p:pic>
        <p:nvPicPr>
          <p:cNvPr id="67" name="Picture 10" descr="Resultado de imagem para ged empresas">
            <a:extLst>
              <a:ext uri="{FF2B5EF4-FFF2-40B4-BE49-F238E27FC236}">
                <a16:creationId xmlns:a16="http://schemas.microsoft.com/office/drawing/2014/main" id="{EAD6AF6D-AB82-4B71-ADEB-4B8CA0DC6AAF}"/>
              </a:ext>
            </a:extLst>
          </p:cNvPr>
          <p:cNvPicPr>
            <a:picLocks noChangeAspect="1" noChangeArrowheads="1"/>
          </p:cNvPicPr>
          <p:nvPr/>
        </p:nvPicPr>
        <p:blipFill>
          <a:blip r:embed="rId3" cstate="print"/>
          <a:srcRect/>
          <a:stretch>
            <a:fillRect/>
          </a:stretch>
        </p:blipFill>
        <p:spPr bwMode="auto">
          <a:xfrm>
            <a:off x="9719976" y="1792216"/>
            <a:ext cx="2079930" cy="1383575"/>
          </a:xfrm>
          <a:prstGeom prst="rect">
            <a:avLst/>
          </a:prstGeom>
        </p:spPr>
        <p:style>
          <a:lnRef idx="0">
            <a:schemeClr val="accent4"/>
          </a:lnRef>
          <a:fillRef idx="3">
            <a:schemeClr val="accent4"/>
          </a:fillRef>
          <a:effectRef idx="3">
            <a:schemeClr val="accent4"/>
          </a:effectRef>
          <a:fontRef idx="minor">
            <a:schemeClr val="lt1"/>
          </a:fontRef>
        </p:style>
      </p:pic>
      <p:sp>
        <p:nvSpPr>
          <p:cNvPr id="73" name="CaixaDeTexto 72">
            <a:extLst>
              <a:ext uri="{FF2B5EF4-FFF2-40B4-BE49-F238E27FC236}">
                <a16:creationId xmlns:a16="http://schemas.microsoft.com/office/drawing/2014/main" id="{B0D15D21-49EC-481B-9553-4DF910D0BF9E}"/>
              </a:ext>
            </a:extLst>
          </p:cNvPr>
          <p:cNvSpPr txBox="1"/>
          <p:nvPr/>
        </p:nvSpPr>
        <p:spPr bwMode="auto">
          <a:xfrm>
            <a:off x="5038986" y="806996"/>
            <a:ext cx="2078543" cy="830997"/>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1600" b="1" dirty="0">
                <a:solidFill>
                  <a:schemeClr val="tx1"/>
                </a:solidFill>
                <a:cs typeface="Arial" panose="020B0604020202020204" pitchFamily="34" charset="0"/>
              </a:rPr>
              <a:t>Registro
Registro Electrónico
</a:t>
            </a:r>
          </a:p>
        </p:txBody>
      </p:sp>
      <p:pic>
        <p:nvPicPr>
          <p:cNvPr id="74" name="Picture 4" descr="Resultado de imagem para seguranca de documentos">
            <a:extLst>
              <a:ext uri="{FF2B5EF4-FFF2-40B4-BE49-F238E27FC236}">
                <a16:creationId xmlns:a16="http://schemas.microsoft.com/office/drawing/2014/main" id="{982C5B80-24E9-4438-BF79-4EA8997C083E}"/>
              </a:ext>
            </a:extLst>
          </p:cNvPr>
          <p:cNvPicPr>
            <a:picLocks noChangeAspect="1" noChangeArrowheads="1"/>
          </p:cNvPicPr>
          <p:nvPr/>
        </p:nvPicPr>
        <p:blipFill>
          <a:blip r:embed="rId4" cstate="print"/>
          <a:srcRect/>
          <a:stretch>
            <a:fillRect/>
          </a:stretch>
        </p:blipFill>
        <p:spPr bwMode="auto">
          <a:xfrm>
            <a:off x="5043554" y="1792216"/>
            <a:ext cx="2079933" cy="1383576"/>
          </a:xfrm>
          <a:prstGeom prst="rect">
            <a:avLst/>
          </a:prstGeom>
          <a:solidFill>
            <a:srgbClr val="FFFFFF"/>
          </a:solidFill>
        </p:spPr>
        <p:style>
          <a:lnRef idx="0">
            <a:schemeClr val="accent4"/>
          </a:lnRef>
          <a:fillRef idx="3">
            <a:schemeClr val="accent4"/>
          </a:fillRef>
          <a:effectRef idx="3">
            <a:schemeClr val="accent4"/>
          </a:effectRef>
          <a:fontRef idx="minor">
            <a:schemeClr val="lt1"/>
          </a:fontRef>
        </p:style>
      </p:pic>
      <p:pic>
        <p:nvPicPr>
          <p:cNvPr id="75" name="Imagem 74">
            <a:extLst>
              <a:ext uri="{FF2B5EF4-FFF2-40B4-BE49-F238E27FC236}">
                <a16:creationId xmlns:a16="http://schemas.microsoft.com/office/drawing/2014/main" id="{1E86415B-EB99-40C8-A484-D461B9429815}"/>
              </a:ext>
            </a:extLst>
          </p:cNvPr>
          <p:cNvPicPr>
            <a:picLocks noChangeAspect="1"/>
          </p:cNvPicPr>
          <p:nvPr/>
        </p:nvPicPr>
        <p:blipFill>
          <a:blip r:embed="rId5" cstate="print"/>
          <a:stretch>
            <a:fillRect/>
          </a:stretch>
        </p:blipFill>
        <p:spPr bwMode="auto">
          <a:xfrm>
            <a:off x="2665547" y="1761032"/>
            <a:ext cx="2105504" cy="1383575"/>
          </a:xfrm>
          <a:prstGeom prst="rect">
            <a:avLst/>
          </a:prstGeom>
        </p:spPr>
        <p:style>
          <a:lnRef idx="0">
            <a:schemeClr val="accent4"/>
          </a:lnRef>
          <a:fillRef idx="3">
            <a:schemeClr val="accent4"/>
          </a:fillRef>
          <a:effectRef idx="3">
            <a:schemeClr val="accent4"/>
          </a:effectRef>
          <a:fontRef idx="minor">
            <a:schemeClr val="lt1"/>
          </a:fontRef>
        </p:style>
      </p:pic>
      <p:sp>
        <p:nvSpPr>
          <p:cNvPr id="76" name="CaixaDeTexto 75">
            <a:extLst>
              <a:ext uri="{FF2B5EF4-FFF2-40B4-BE49-F238E27FC236}">
                <a16:creationId xmlns:a16="http://schemas.microsoft.com/office/drawing/2014/main" id="{26FB23F0-790E-4BE2-B25C-D486AF6739BE}"/>
              </a:ext>
            </a:extLst>
          </p:cNvPr>
          <p:cNvSpPr txBox="1"/>
          <p:nvPr/>
        </p:nvSpPr>
        <p:spPr bwMode="auto">
          <a:xfrm>
            <a:off x="2691051" y="799693"/>
            <a:ext cx="2103510" cy="830997"/>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1600" b="1" dirty="0">
                <a:solidFill>
                  <a:schemeClr val="tx1"/>
                </a:solidFill>
                <a:cs typeface="Arial" panose="020B0604020202020204" pitchFamily="34" charset="0"/>
              </a:rPr>
              <a:t>Empresa - </a:t>
            </a:r>
            <a:r>
              <a:rPr lang="pt-BR" sz="1600" b="1" dirty="0" err="1">
                <a:solidFill>
                  <a:schemeClr val="tx1"/>
                </a:solidFill>
                <a:cs typeface="Arial" panose="020B0604020202020204" pitchFamily="34" charset="0"/>
              </a:rPr>
              <a:t>Notario</a:t>
            </a:r>
            <a:r>
              <a:rPr lang="pt-BR" sz="1600" b="1" dirty="0">
                <a:solidFill>
                  <a:schemeClr val="tx1"/>
                </a:solidFill>
                <a:cs typeface="Arial" panose="020B0604020202020204" pitchFamily="34" charset="0"/>
              </a:rPr>
              <a:t>
</a:t>
            </a:r>
            <a:r>
              <a:rPr lang="pt-BR" sz="1600" b="1" dirty="0" err="1">
                <a:solidFill>
                  <a:schemeClr val="tx1"/>
                </a:solidFill>
                <a:cs typeface="Arial" panose="020B0604020202020204" pitchFamily="34" charset="0"/>
              </a:rPr>
              <a:t>Escaneo</a:t>
            </a:r>
            <a:r>
              <a:rPr lang="pt-BR" sz="1600" b="1" dirty="0">
                <a:solidFill>
                  <a:schemeClr val="tx1"/>
                </a:solidFill>
                <a:cs typeface="Arial" panose="020B0604020202020204" pitchFamily="34" charset="0"/>
              </a:rPr>
              <a:t> de documentos</a:t>
            </a:r>
          </a:p>
        </p:txBody>
      </p:sp>
      <p:sp>
        <p:nvSpPr>
          <p:cNvPr id="77" name="CaixaDeTexto 76">
            <a:extLst>
              <a:ext uri="{FF2B5EF4-FFF2-40B4-BE49-F238E27FC236}">
                <a16:creationId xmlns:a16="http://schemas.microsoft.com/office/drawing/2014/main" id="{498FF88D-5F66-493F-9EF0-57AE817521B7}"/>
              </a:ext>
            </a:extLst>
          </p:cNvPr>
          <p:cNvSpPr txBox="1"/>
          <p:nvPr/>
        </p:nvSpPr>
        <p:spPr bwMode="auto">
          <a:xfrm>
            <a:off x="359713" y="806996"/>
            <a:ext cx="2105591" cy="830997"/>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ES" sz="1600" b="1" dirty="0">
                <a:solidFill>
                  <a:schemeClr val="tx1"/>
                </a:solidFill>
                <a:cs typeface="Arial" panose="020B0604020202020204" pitchFamily="34" charset="0"/>
              </a:rPr>
              <a:t>Empresa
Identificación de la necesidad</a:t>
            </a:r>
            <a:endParaRPr lang="pt-BR" sz="1600" b="1" dirty="0">
              <a:solidFill>
                <a:schemeClr val="tx1"/>
              </a:solidFill>
              <a:cs typeface="Arial" panose="020B0604020202020204" pitchFamily="34" charset="0"/>
            </a:endParaRPr>
          </a:p>
        </p:txBody>
      </p:sp>
      <p:pic>
        <p:nvPicPr>
          <p:cNvPr id="78" name="Picture 12" descr="Resultado de imagem para arquivo de documentos">
            <a:extLst>
              <a:ext uri="{FF2B5EF4-FFF2-40B4-BE49-F238E27FC236}">
                <a16:creationId xmlns:a16="http://schemas.microsoft.com/office/drawing/2014/main" id="{BD2A8220-1CEA-4306-B5C8-168C131B508D}"/>
              </a:ext>
            </a:extLst>
          </p:cNvPr>
          <p:cNvPicPr>
            <a:picLocks noChangeAspect="1" noChangeArrowheads="1"/>
          </p:cNvPicPr>
          <p:nvPr/>
        </p:nvPicPr>
        <p:blipFill>
          <a:blip r:embed="rId6" cstate="print"/>
          <a:srcRect/>
          <a:stretch>
            <a:fillRect/>
          </a:stretch>
        </p:blipFill>
        <p:spPr bwMode="auto">
          <a:xfrm>
            <a:off x="335107" y="1765702"/>
            <a:ext cx="2105504" cy="1383575"/>
          </a:xfrm>
          <a:prstGeom prst="rect">
            <a:avLst/>
          </a:prstGeom>
        </p:spPr>
        <p:style>
          <a:lnRef idx="0">
            <a:schemeClr val="accent4"/>
          </a:lnRef>
          <a:fillRef idx="3">
            <a:schemeClr val="accent4"/>
          </a:fillRef>
          <a:effectRef idx="3">
            <a:schemeClr val="accent4"/>
          </a:effectRef>
          <a:fontRef idx="minor">
            <a:schemeClr val="lt1"/>
          </a:fontRef>
        </p:style>
      </p:pic>
      <p:sp>
        <p:nvSpPr>
          <p:cNvPr id="79" name="CaixaDeTexto 78">
            <a:extLst>
              <a:ext uri="{FF2B5EF4-FFF2-40B4-BE49-F238E27FC236}">
                <a16:creationId xmlns:a16="http://schemas.microsoft.com/office/drawing/2014/main" id="{5A072D6E-369D-46C3-9829-572DE57FCE19}"/>
              </a:ext>
            </a:extLst>
          </p:cNvPr>
          <p:cNvSpPr txBox="1"/>
          <p:nvPr/>
        </p:nvSpPr>
        <p:spPr>
          <a:xfrm>
            <a:off x="393417" y="3276986"/>
            <a:ext cx="1716174" cy="828484"/>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lgn="just">
              <a:buFont typeface="Arial" panose="020B0604020202020204" pitchFamily="34" charset="0"/>
              <a:buChar char="•"/>
              <a:defRPr/>
            </a:pPr>
            <a:r>
              <a:rPr lang="pt-BR" sz="1600" dirty="0" err="1"/>
              <a:t>Identificación</a:t>
            </a:r>
            <a:r>
              <a:rPr lang="pt-BR" sz="1600" dirty="0"/>
              <a:t>;
</a:t>
            </a:r>
            <a:r>
              <a:rPr lang="pt-BR" sz="1600" dirty="0" err="1"/>
              <a:t>Organización</a:t>
            </a:r>
            <a:r>
              <a:rPr lang="pt-BR" sz="1600" dirty="0"/>
              <a:t>;
</a:t>
            </a:r>
            <a:r>
              <a:rPr lang="pt-BR" sz="1600" dirty="0" err="1"/>
              <a:t>Administración</a:t>
            </a:r>
            <a:r>
              <a:rPr lang="pt-BR" sz="1600" dirty="0"/>
              <a:t>.</a:t>
            </a:r>
          </a:p>
        </p:txBody>
      </p:sp>
      <p:sp>
        <p:nvSpPr>
          <p:cNvPr id="80" name="CaixaDeTexto 79">
            <a:extLst>
              <a:ext uri="{FF2B5EF4-FFF2-40B4-BE49-F238E27FC236}">
                <a16:creationId xmlns:a16="http://schemas.microsoft.com/office/drawing/2014/main" id="{A99AFE67-8649-4EF9-BC80-FFBEB6965125}"/>
              </a:ext>
            </a:extLst>
          </p:cNvPr>
          <p:cNvSpPr txBox="1"/>
          <p:nvPr/>
        </p:nvSpPr>
        <p:spPr>
          <a:xfrm>
            <a:off x="4885731" y="3259068"/>
            <a:ext cx="2508956" cy="1815882"/>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buFont typeface="Arial" panose="020B0604020202020204" pitchFamily="34" charset="0"/>
              <a:buChar char="•"/>
              <a:defRPr/>
            </a:pPr>
            <a:r>
              <a:rPr lang="es-ES" sz="1600" dirty="0"/>
              <a:t>Indexación;
Emolumentos;
Registro;
Conservación.
Garantía de eliminación de documentos;
Búsqueda y certificado</a:t>
            </a:r>
            <a:r>
              <a:rPr lang="pt-BR" sz="1600" dirty="0"/>
              <a:t>.</a:t>
            </a:r>
          </a:p>
        </p:txBody>
      </p:sp>
      <p:sp>
        <p:nvSpPr>
          <p:cNvPr id="81" name="CaixaDeTexto 80">
            <a:extLst>
              <a:ext uri="{FF2B5EF4-FFF2-40B4-BE49-F238E27FC236}">
                <a16:creationId xmlns:a16="http://schemas.microsoft.com/office/drawing/2014/main" id="{4547C6ED-D65D-4729-999F-5DE27EE75BB2}"/>
              </a:ext>
            </a:extLst>
          </p:cNvPr>
          <p:cNvSpPr txBox="1"/>
          <p:nvPr/>
        </p:nvSpPr>
        <p:spPr>
          <a:xfrm>
            <a:off x="2721634" y="3274950"/>
            <a:ext cx="1878941" cy="830997"/>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buFont typeface="Arial" panose="020B0604020202020204" pitchFamily="34" charset="0"/>
              <a:buChar char="•"/>
              <a:defRPr/>
            </a:pPr>
            <a:r>
              <a:rPr lang="pt-BR" sz="1600" dirty="0" err="1">
                <a:cs typeface="Arial" panose="020B0604020202020204" pitchFamily="34" charset="0"/>
              </a:rPr>
              <a:t>Normalización</a:t>
            </a:r>
            <a:r>
              <a:rPr lang="pt-BR" sz="1600" dirty="0">
                <a:cs typeface="Arial" panose="020B0604020202020204" pitchFamily="34" charset="0"/>
              </a:rPr>
              <a:t>;
</a:t>
            </a:r>
            <a:r>
              <a:rPr lang="pt-BR" sz="1600" dirty="0" err="1">
                <a:cs typeface="Arial" panose="020B0604020202020204" pitchFamily="34" charset="0"/>
              </a:rPr>
              <a:t>Aprobación</a:t>
            </a:r>
            <a:r>
              <a:rPr lang="pt-BR" sz="1600" dirty="0">
                <a:cs typeface="Arial" panose="020B0604020202020204" pitchFamily="34" charset="0"/>
              </a:rPr>
              <a:t>;
</a:t>
            </a:r>
            <a:r>
              <a:rPr lang="pt-BR" sz="1600" dirty="0" err="1">
                <a:cs typeface="Arial" panose="020B0604020202020204" pitchFamily="34" charset="0"/>
              </a:rPr>
              <a:t>Leyendo</a:t>
            </a:r>
            <a:r>
              <a:rPr lang="pt-BR" sz="1600" dirty="0">
                <a:cs typeface="Arial" panose="020B0604020202020204" pitchFamily="34" charset="0"/>
              </a:rPr>
              <a:t> </a:t>
            </a:r>
            <a:r>
              <a:rPr lang="pt-BR" sz="1600" dirty="0" err="1">
                <a:cs typeface="Arial" panose="020B0604020202020204" pitchFamily="34" charset="0"/>
              </a:rPr>
              <a:t>garantía</a:t>
            </a:r>
            <a:r>
              <a:rPr lang="pt-BR" sz="1600" dirty="0">
                <a:cs typeface="Arial" panose="020B0604020202020204" pitchFamily="34" charset="0"/>
              </a:rPr>
              <a:t>.</a:t>
            </a:r>
            <a:endParaRPr lang="pt-BR" sz="1600" dirty="0"/>
          </a:p>
        </p:txBody>
      </p:sp>
      <p:sp>
        <p:nvSpPr>
          <p:cNvPr id="82" name="CaixaDeTexto 81">
            <a:extLst>
              <a:ext uri="{FF2B5EF4-FFF2-40B4-BE49-F238E27FC236}">
                <a16:creationId xmlns:a16="http://schemas.microsoft.com/office/drawing/2014/main" id="{98F52462-810F-48CE-A7F8-A797AF168518}"/>
              </a:ext>
            </a:extLst>
          </p:cNvPr>
          <p:cNvSpPr txBox="1"/>
          <p:nvPr/>
        </p:nvSpPr>
        <p:spPr>
          <a:xfrm>
            <a:off x="7741034" y="3333050"/>
            <a:ext cx="1423997" cy="1692771"/>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buFont typeface="Arial" panose="020B0604020202020204" pitchFamily="34" charset="0"/>
              <a:buChar char="•"/>
              <a:defRPr/>
            </a:pPr>
            <a:r>
              <a:rPr lang="pt-BR" sz="1600" dirty="0"/>
              <a:t>G.E.D. – </a:t>
            </a:r>
            <a:r>
              <a:rPr lang="pt-BR" sz="1200" dirty="0"/>
              <a:t>Guarda e Conservação de Documentos</a:t>
            </a:r>
            <a:r>
              <a:rPr lang="pt-BR" sz="1600" dirty="0"/>
              <a:t>
Consultas;
</a:t>
            </a:r>
            <a:r>
              <a:rPr lang="pt-BR" sz="1600" dirty="0" err="1"/>
              <a:t>Solicitud</a:t>
            </a:r>
            <a:r>
              <a:rPr lang="pt-BR" sz="1600" dirty="0"/>
              <a:t> de certificado.</a:t>
            </a:r>
          </a:p>
        </p:txBody>
      </p:sp>
      <p:sp>
        <p:nvSpPr>
          <p:cNvPr id="83" name="CaixaDeTexto 82">
            <a:extLst>
              <a:ext uri="{FF2B5EF4-FFF2-40B4-BE49-F238E27FC236}">
                <a16:creationId xmlns:a16="http://schemas.microsoft.com/office/drawing/2014/main" id="{1F5C26C1-A873-4EB4-BC67-0B25D72B2807}"/>
              </a:ext>
            </a:extLst>
          </p:cNvPr>
          <p:cNvSpPr txBox="1"/>
          <p:nvPr/>
        </p:nvSpPr>
        <p:spPr>
          <a:xfrm>
            <a:off x="9778196" y="3286884"/>
            <a:ext cx="2080623" cy="584775"/>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a:spAutoFit/>
          </a:bodyPr>
          <a:lstStyle/>
          <a:p>
            <a:pPr marL="214313" indent="-214313">
              <a:buFont typeface="Arial" panose="020B0604020202020204" pitchFamily="34" charset="0"/>
              <a:buChar char="•"/>
              <a:defRPr/>
            </a:pPr>
            <a:r>
              <a:rPr lang="es-ES" sz="1600" dirty="0"/>
              <a:t>Espacio físico.
Acceso por CEI-MT.</a:t>
            </a:r>
            <a:endParaRPr lang="pt-BR" sz="1600" dirty="0"/>
          </a:p>
        </p:txBody>
      </p:sp>
      <p:sp>
        <p:nvSpPr>
          <p:cNvPr id="84" name="CaixaDeTexto 50">
            <a:extLst>
              <a:ext uri="{FF2B5EF4-FFF2-40B4-BE49-F238E27FC236}">
                <a16:creationId xmlns:a16="http://schemas.microsoft.com/office/drawing/2014/main" id="{86DC8357-49AC-49E5-B5A9-B4D1DA5186FC}"/>
              </a:ext>
            </a:extLst>
          </p:cNvPr>
          <p:cNvSpPr>
            <a:spLocks noChangeArrowheads="1"/>
          </p:cNvSpPr>
          <p:nvPr/>
        </p:nvSpPr>
        <p:spPr bwMode="auto">
          <a:xfrm>
            <a:off x="719488" y="5210392"/>
            <a:ext cx="11490464" cy="622157"/>
          </a:xfrm>
          <a:prstGeom prst="rect">
            <a:avLst/>
          </a:prstGeom>
          <a:noFill/>
          <a:ln>
            <a:noFill/>
          </a:ln>
        </p:spPr>
        <p:txBody>
          <a:bodyPr wrap="square" lIns="67500" tIns="33750" rIns="67500" bIns="33750">
            <a:spAutoFit/>
          </a:bodyPr>
          <a:lstStyle/>
          <a:p>
            <a:pPr defTabSz="685800">
              <a:defRPr/>
            </a:pPr>
            <a:r>
              <a:rPr lang="es-ES" altLang="zh-CN" sz="1200"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t>1) COLECCIÓN        2) PREPARACIÓN        3) ESCANEO         4) INDEXACIÓN               5) CONFERENCIA            6) REGISTRO           7) PRESENTACIÓN A CI            8) CONSULTA               
</a:t>
            </a:r>
            <a:endParaRPr lang="pt-BR" altLang="zh-CN" sz="1050" dirty="0"/>
          </a:p>
        </p:txBody>
      </p:sp>
      <p:pic>
        <p:nvPicPr>
          <p:cNvPr id="85" name="Picture 25">
            <a:extLst>
              <a:ext uri="{FF2B5EF4-FFF2-40B4-BE49-F238E27FC236}">
                <a16:creationId xmlns:a16="http://schemas.microsoft.com/office/drawing/2014/main" id="{05855433-055C-474B-A185-1AF4B55289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4839" y="5425852"/>
            <a:ext cx="643348" cy="6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86" name="Picture 26">
            <a:extLst>
              <a:ext uri="{FF2B5EF4-FFF2-40B4-BE49-F238E27FC236}">
                <a16:creationId xmlns:a16="http://schemas.microsoft.com/office/drawing/2014/main" id="{0AA346D9-7C85-45CD-8004-6A81801520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3669" y="5466006"/>
            <a:ext cx="643348" cy="62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87" name="Picture 27">
            <a:extLst>
              <a:ext uri="{FF2B5EF4-FFF2-40B4-BE49-F238E27FC236}">
                <a16:creationId xmlns:a16="http://schemas.microsoft.com/office/drawing/2014/main" id="{995FD920-7EC6-41F3-A440-DE03279D41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27472" y="5482905"/>
            <a:ext cx="654301" cy="6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88" name="Picture 33">
            <a:extLst>
              <a:ext uri="{FF2B5EF4-FFF2-40B4-BE49-F238E27FC236}">
                <a16:creationId xmlns:a16="http://schemas.microsoft.com/office/drawing/2014/main" id="{8761CB1E-0952-4BD2-A6E8-6767C6FEE1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702" y="5584299"/>
            <a:ext cx="935406" cy="38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89" name="Seta: Divisa 88">
            <a:extLst>
              <a:ext uri="{FF2B5EF4-FFF2-40B4-BE49-F238E27FC236}">
                <a16:creationId xmlns:a16="http://schemas.microsoft.com/office/drawing/2014/main" id="{E475DEC3-6D21-4CE6-82D1-230BF2CFBB60}"/>
              </a:ext>
            </a:extLst>
          </p:cNvPr>
          <p:cNvSpPr/>
          <p:nvPr/>
        </p:nvSpPr>
        <p:spPr bwMode="auto">
          <a:xfrm>
            <a:off x="1578578"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pic>
        <p:nvPicPr>
          <p:cNvPr id="90" name="Picture 28">
            <a:extLst>
              <a:ext uri="{FF2B5EF4-FFF2-40B4-BE49-F238E27FC236}">
                <a16:creationId xmlns:a16="http://schemas.microsoft.com/office/drawing/2014/main" id="{C3D49FCE-3FFC-4E03-BBFB-47115761A8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83819" y="5473115"/>
            <a:ext cx="643348" cy="64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91" name="Imagem 45">
            <a:extLst>
              <a:ext uri="{FF2B5EF4-FFF2-40B4-BE49-F238E27FC236}">
                <a16:creationId xmlns:a16="http://schemas.microsoft.com/office/drawing/2014/main" id="{6D37F3AB-817F-410C-A12F-4AF05A303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81" r="15331"/>
          <a:stretch>
            <a:fillRect/>
          </a:stretch>
        </p:blipFill>
        <p:spPr bwMode="auto">
          <a:xfrm>
            <a:off x="8803071" y="5482905"/>
            <a:ext cx="739446" cy="62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9">
            <a:extLst>
              <a:ext uri="{FF2B5EF4-FFF2-40B4-BE49-F238E27FC236}">
                <a16:creationId xmlns:a16="http://schemas.microsoft.com/office/drawing/2014/main" id="{C6DE967B-6FAF-49E0-AB51-A2D6693863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79975" y="5474020"/>
            <a:ext cx="759931" cy="625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pic>
        <p:nvPicPr>
          <p:cNvPr id="93" name="Picture 29">
            <a:extLst>
              <a:ext uri="{FF2B5EF4-FFF2-40B4-BE49-F238E27FC236}">
                <a16:creationId xmlns:a16="http://schemas.microsoft.com/office/drawing/2014/main" id="{EAFE922C-E97F-48F2-9423-E83AA594B8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90299" y="5474020"/>
            <a:ext cx="760772" cy="639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
        <p:nvSpPr>
          <p:cNvPr id="94" name="Seta: Divisa 93">
            <a:extLst>
              <a:ext uri="{FF2B5EF4-FFF2-40B4-BE49-F238E27FC236}">
                <a16:creationId xmlns:a16="http://schemas.microsoft.com/office/drawing/2014/main" id="{65CF5D7F-F92E-4828-B2AB-DD460AD592F1}"/>
              </a:ext>
            </a:extLst>
          </p:cNvPr>
          <p:cNvSpPr/>
          <p:nvPr/>
        </p:nvSpPr>
        <p:spPr bwMode="auto">
          <a:xfrm>
            <a:off x="2874536"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
        <p:nvSpPr>
          <p:cNvPr id="95" name="Seta: Divisa 94">
            <a:extLst>
              <a:ext uri="{FF2B5EF4-FFF2-40B4-BE49-F238E27FC236}">
                <a16:creationId xmlns:a16="http://schemas.microsoft.com/office/drawing/2014/main" id="{6F114793-954F-4CBE-9D26-4735E4611D9F}"/>
              </a:ext>
            </a:extLst>
          </p:cNvPr>
          <p:cNvSpPr/>
          <p:nvPr/>
        </p:nvSpPr>
        <p:spPr bwMode="auto">
          <a:xfrm>
            <a:off x="4167558"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
        <p:nvSpPr>
          <p:cNvPr id="96" name="Seta: Divisa 95">
            <a:extLst>
              <a:ext uri="{FF2B5EF4-FFF2-40B4-BE49-F238E27FC236}">
                <a16:creationId xmlns:a16="http://schemas.microsoft.com/office/drawing/2014/main" id="{32CE5BC2-B252-4A39-AE33-4CA9EBAB7932}"/>
              </a:ext>
            </a:extLst>
          </p:cNvPr>
          <p:cNvSpPr/>
          <p:nvPr/>
        </p:nvSpPr>
        <p:spPr bwMode="auto">
          <a:xfrm>
            <a:off x="5473551"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
        <p:nvSpPr>
          <p:cNvPr id="97" name="Seta: Divisa 96">
            <a:extLst>
              <a:ext uri="{FF2B5EF4-FFF2-40B4-BE49-F238E27FC236}">
                <a16:creationId xmlns:a16="http://schemas.microsoft.com/office/drawing/2014/main" id="{104B2764-1EC8-4C3E-B0A2-88626E187182}"/>
              </a:ext>
            </a:extLst>
          </p:cNvPr>
          <p:cNvSpPr/>
          <p:nvPr/>
        </p:nvSpPr>
        <p:spPr bwMode="auto">
          <a:xfrm>
            <a:off x="6860679"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
        <p:nvSpPr>
          <p:cNvPr id="98" name="Seta: Divisa 97">
            <a:extLst>
              <a:ext uri="{FF2B5EF4-FFF2-40B4-BE49-F238E27FC236}">
                <a16:creationId xmlns:a16="http://schemas.microsoft.com/office/drawing/2014/main" id="{74F0A1F6-7FD7-4CE5-96F7-D1D291E30CEC}"/>
              </a:ext>
            </a:extLst>
          </p:cNvPr>
          <p:cNvSpPr/>
          <p:nvPr/>
        </p:nvSpPr>
        <p:spPr bwMode="auto">
          <a:xfrm>
            <a:off x="8365404" y="5704193"/>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
        <p:nvSpPr>
          <p:cNvPr id="99" name="Seta: Divisa 98">
            <a:extLst>
              <a:ext uri="{FF2B5EF4-FFF2-40B4-BE49-F238E27FC236}">
                <a16:creationId xmlns:a16="http://schemas.microsoft.com/office/drawing/2014/main" id="{647565EE-41C1-4005-A3D2-553836EE3853}"/>
              </a:ext>
            </a:extLst>
          </p:cNvPr>
          <p:cNvSpPr/>
          <p:nvPr/>
        </p:nvSpPr>
        <p:spPr bwMode="auto">
          <a:xfrm>
            <a:off x="9778195" y="5713078"/>
            <a:ext cx="328227" cy="179369"/>
          </a:xfrm>
          <a:prstGeom prst="chevron">
            <a:avLst>
              <a:gd name="adj" fmla="val 50000"/>
            </a:avLst>
          </a:prstGeom>
          <a:solidFill>
            <a:srgbClr val="4472C4"/>
          </a:solidFill>
          <a:ln w="12600">
            <a:solidFill>
              <a:srgbClr val="325490"/>
            </a:solidFill>
            <a:miter/>
          </a:ln>
        </p:spPr>
        <p:style>
          <a:lnRef idx="0">
            <a:scrgbClr r="0" g="0" b="0"/>
          </a:lnRef>
          <a:fillRef idx="0">
            <a:scrgbClr r="0" g="0" b="0"/>
          </a:fillRef>
          <a:effectRef idx="0">
            <a:scrgbClr r="0" g="0" b="0"/>
          </a:effectRef>
          <a:fontRef idx="minor"/>
        </p:style>
        <p:txBody>
          <a:bodyPr/>
          <a:lstStyle/>
          <a:p>
            <a:pPr>
              <a:defRPr/>
            </a:pPr>
            <a:endParaRPr lang="pt-BR" dirty="0"/>
          </a:p>
        </p:txBody>
      </p:sp>
    </p:spTree>
    <p:extLst>
      <p:ext uri="{BB962C8B-B14F-4D97-AF65-F5344CB8AC3E}">
        <p14:creationId xmlns:p14="http://schemas.microsoft.com/office/powerpoint/2010/main" val="3893292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6083500-70B4-4B4D-8E55-D4995E25AD14}"/>
              </a:ext>
            </a:extLst>
          </p:cNvPr>
          <p:cNvSpPr/>
          <p:nvPr/>
        </p:nvSpPr>
        <p:spPr>
          <a:xfrm>
            <a:off x="1779567" y="68857"/>
            <a:ext cx="8246746" cy="646331"/>
          </a:xfrm>
          <a:prstGeom prst="rect">
            <a:avLst/>
          </a:prstGeom>
        </p:spPr>
        <p:txBody>
          <a:bodyPr wrap="none">
            <a:spAutoFit/>
          </a:bodyPr>
          <a:lstStyle/>
          <a:p>
            <a:pPr algn="ctr"/>
            <a:r>
              <a:rPr lang="pt-BR" sz="3600" b="1" u="sng" dirty="0">
                <a:latin typeface="Times New Roman" panose="02020603050405020304" pitchFamily="18" charset="0"/>
                <a:cs typeface="Times New Roman" panose="02020603050405020304" pitchFamily="18" charset="0"/>
              </a:rPr>
              <a:t>NUEVO TIPO DE CONSULTA CEI-MT</a:t>
            </a:r>
          </a:p>
        </p:txBody>
      </p:sp>
      <p:sp>
        <p:nvSpPr>
          <p:cNvPr id="5" name="CaixaDeTexto 4">
            <a:extLst>
              <a:ext uri="{FF2B5EF4-FFF2-40B4-BE49-F238E27FC236}">
                <a16:creationId xmlns:a16="http://schemas.microsoft.com/office/drawing/2014/main" id="{618465BD-3775-4631-9556-A719EA38CFFD}"/>
              </a:ext>
            </a:extLst>
          </p:cNvPr>
          <p:cNvSpPr txBox="1"/>
          <p:nvPr/>
        </p:nvSpPr>
        <p:spPr bwMode="auto">
          <a:xfrm>
            <a:off x="1350547" y="1329946"/>
            <a:ext cx="2549382" cy="447392"/>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2000" b="1" dirty="0">
                <a:solidFill>
                  <a:schemeClr val="tx1"/>
                </a:solidFill>
                <a:cs typeface="Arial" panose="020B0604020202020204" pitchFamily="34" charset="0"/>
              </a:rPr>
              <a:t>     CEI-MT</a:t>
            </a:r>
          </a:p>
        </p:txBody>
      </p:sp>
      <p:sp>
        <p:nvSpPr>
          <p:cNvPr id="6" name="Seta: para a Direita 5">
            <a:extLst>
              <a:ext uri="{FF2B5EF4-FFF2-40B4-BE49-F238E27FC236}">
                <a16:creationId xmlns:a16="http://schemas.microsoft.com/office/drawing/2014/main" id="{C54D7572-B543-413E-B1B7-7B2BD43F8B37}"/>
              </a:ext>
            </a:extLst>
          </p:cNvPr>
          <p:cNvSpPr/>
          <p:nvPr/>
        </p:nvSpPr>
        <p:spPr>
          <a:xfrm>
            <a:off x="1350547" y="3644174"/>
            <a:ext cx="2549380" cy="252611"/>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7" name="CaixaDeTexto 6">
            <a:extLst>
              <a:ext uri="{FF2B5EF4-FFF2-40B4-BE49-F238E27FC236}">
                <a16:creationId xmlns:a16="http://schemas.microsoft.com/office/drawing/2014/main" id="{E915F44D-3C6A-4554-B49C-0426EE4E5214}"/>
              </a:ext>
            </a:extLst>
          </p:cNvPr>
          <p:cNvSpPr txBox="1"/>
          <p:nvPr/>
        </p:nvSpPr>
        <p:spPr>
          <a:xfrm>
            <a:off x="774809" y="4124295"/>
            <a:ext cx="3587642" cy="1200329"/>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lgn="just">
              <a:buFont typeface="Arial" panose="020B0604020202020204" pitchFamily="34" charset="0"/>
              <a:buChar char="•"/>
              <a:defRPr/>
            </a:pPr>
            <a:r>
              <a:rPr lang="es-ES" dirty="0">
                <a:latin typeface="Times New Roman" panose="02020603050405020304" pitchFamily="18" charset="0"/>
                <a:cs typeface="Times New Roman" panose="02020603050405020304" pitchFamily="18" charset="0"/>
              </a:rPr>
              <a:t>Documentos ya almacenados en el CIS-MT que se han realizado;
Electrónica;
</a:t>
            </a:r>
            <a:r>
              <a:rPr lang="es-ES" dirty="0" err="1">
                <a:latin typeface="Times New Roman" panose="02020603050405020304" pitchFamily="18" charset="0"/>
                <a:cs typeface="Times New Roman" panose="02020603050405020304" pitchFamily="18" charset="0"/>
              </a:rPr>
              <a:t>Datilografados</a:t>
            </a:r>
            <a:r>
              <a:rPr lang="es-ES" dirty="0">
                <a:latin typeface="Times New Roman" panose="02020603050405020304" pitchFamily="18" charset="0"/>
                <a:cs typeface="Times New Roman" panose="02020603050405020304" pitchFamily="18" charset="0"/>
              </a:rPr>
              <a:t>.</a:t>
            </a:r>
            <a:endParaRPr lang="pt-BR" dirty="0">
              <a:latin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6C4E907C-B728-433F-A3C9-0934947D3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45" y="195612"/>
            <a:ext cx="837728" cy="806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Resultado de imagem para cloud PDF">
            <a:extLst>
              <a:ext uri="{FF2B5EF4-FFF2-40B4-BE49-F238E27FC236}">
                <a16:creationId xmlns:a16="http://schemas.microsoft.com/office/drawing/2014/main" id="{D370809B-33AB-48EF-A82A-E95504FB7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130" y="1918236"/>
            <a:ext cx="1781540" cy="1697933"/>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a:extLst>
              <a:ext uri="{FF2B5EF4-FFF2-40B4-BE49-F238E27FC236}">
                <a16:creationId xmlns:a16="http://schemas.microsoft.com/office/drawing/2014/main" id="{7C1514D7-AF03-4ABB-A904-BEF6EBBC026C}"/>
              </a:ext>
            </a:extLst>
          </p:cNvPr>
          <p:cNvSpPr txBox="1"/>
          <p:nvPr/>
        </p:nvSpPr>
        <p:spPr bwMode="auto">
          <a:xfrm>
            <a:off x="4769694" y="1329946"/>
            <a:ext cx="2549382" cy="447392"/>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2000" b="1" dirty="0">
                <a:solidFill>
                  <a:schemeClr val="tx1"/>
                </a:solidFill>
                <a:cs typeface="Arial" panose="020B0604020202020204" pitchFamily="34" charset="0"/>
              </a:rPr>
              <a:t>OCR - IA</a:t>
            </a:r>
          </a:p>
        </p:txBody>
      </p:sp>
      <p:sp>
        <p:nvSpPr>
          <p:cNvPr id="11" name="Seta: para a Direita 10">
            <a:extLst>
              <a:ext uri="{FF2B5EF4-FFF2-40B4-BE49-F238E27FC236}">
                <a16:creationId xmlns:a16="http://schemas.microsoft.com/office/drawing/2014/main" id="{C69BEE3C-FCD7-4C58-AED9-B7A087F20011}"/>
              </a:ext>
            </a:extLst>
          </p:cNvPr>
          <p:cNvSpPr/>
          <p:nvPr/>
        </p:nvSpPr>
        <p:spPr>
          <a:xfrm>
            <a:off x="4928000" y="3606167"/>
            <a:ext cx="2549380" cy="252611"/>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dirty="0"/>
          </a:p>
        </p:txBody>
      </p:sp>
      <p:sp>
        <p:nvSpPr>
          <p:cNvPr id="12" name="CaixaDeTexto 11">
            <a:extLst>
              <a:ext uri="{FF2B5EF4-FFF2-40B4-BE49-F238E27FC236}">
                <a16:creationId xmlns:a16="http://schemas.microsoft.com/office/drawing/2014/main" id="{A66B9F79-1812-4FAF-BCF8-688FAFBB3AA7}"/>
              </a:ext>
            </a:extLst>
          </p:cNvPr>
          <p:cNvSpPr txBox="1"/>
          <p:nvPr/>
        </p:nvSpPr>
        <p:spPr>
          <a:xfrm>
            <a:off x="4555725" y="4124295"/>
            <a:ext cx="4446773" cy="1200329"/>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lgn="just">
              <a:buFont typeface="Arial" panose="020B0604020202020204" pitchFamily="34" charset="0"/>
              <a:buChar char="•"/>
              <a:defRPr/>
            </a:pPr>
            <a:r>
              <a:rPr lang="es-ES" dirty="0">
                <a:latin typeface="Times New Roman" panose="02020603050405020304" pitchFamily="18" charset="0"/>
                <a:cs typeface="Times New Roman" panose="02020603050405020304" pitchFamily="18" charset="0"/>
              </a:rPr>
              <a:t>Aplicación del reconocimiento óptico de caracteres (OCR);
Combinado con inteligencia artificial (IA);
Empezando por lo reciente hasta lo antiguo.</a:t>
            </a:r>
            <a:endParaRPr lang="pt-BR" dirty="0">
              <a:latin typeface="Times New Roman" panose="02020603050405020304" pitchFamily="18" charset="0"/>
              <a:cs typeface="Times New Roman" panose="02020603050405020304" pitchFamily="18" charset="0"/>
            </a:endParaRPr>
          </a:p>
        </p:txBody>
      </p:sp>
      <p:sp>
        <p:nvSpPr>
          <p:cNvPr id="13" name="CaixaDeTexto 12">
            <a:extLst>
              <a:ext uri="{FF2B5EF4-FFF2-40B4-BE49-F238E27FC236}">
                <a16:creationId xmlns:a16="http://schemas.microsoft.com/office/drawing/2014/main" id="{7ED18FF6-22AF-4318-B403-216AA7124BFB}"/>
              </a:ext>
            </a:extLst>
          </p:cNvPr>
          <p:cNvSpPr txBox="1"/>
          <p:nvPr/>
        </p:nvSpPr>
        <p:spPr bwMode="auto">
          <a:xfrm>
            <a:off x="9195773" y="1332335"/>
            <a:ext cx="2549382" cy="400110"/>
          </a:xfrm>
          <a:prstGeom prst="rect">
            <a:avLst/>
          </a:prstGeom>
          <a:ln w="3175">
            <a:solidFill>
              <a:srgbClr val="FFC00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pt-BR" sz="2000" b="1" dirty="0" err="1">
                <a:solidFill>
                  <a:schemeClr val="tx1"/>
                </a:solidFill>
                <a:cs typeface="Arial" panose="020B0604020202020204" pitchFamily="34" charset="0"/>
              </a:rPr>
              <a:t>Investigación</a:t>
            </a:r>
            <a:endParaRPr lang="pt-BR" sz="2000" b="1" dirty="0">
              <a:solidFill>
                <a:schemeClr val="tx1"/>
              </a:solidFill>
              <a:cs typeface="Arial" panose="020B0604020202020204" pitchFamily="34" charset="0"/>
            </a:endParaRPr>
          </a:p>
        </p:txBody>
      </p:sp>
      <p:sp>
        <p:nvSpPr>
          <p:cNvPr id="14" name="Seta: para a Direita 13">
            <a:extLst>
              <a:ext uri="{FF2B5EF4-FFF2-40B4-BE49-F238E27FC236}">
                <a16:creationId xmlns:a16="http://schemas.microsoft.com/office/drawing/2014/main" id="{DF44F05E-A8D1-4AA0-A03F-7F7BD4D25FDB}"/>
              </a:ext>
            </a:extLst>
          </p:cNvPr>
          <p:cNvSpPr/>
          <p:nvPr/>
        </p:nvSpPr>
        <p:spPr>
          <a:xfrm>
            <a:off x="9195773" y="3668324"/>
            <a:ext cx="2549380" cy="252611"/>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pt-BR"/>
          </a:p>
        </p:txBody>
      </p:sp>
      <p:sp>
        <p:nvSpPr>
          <p:cNvPr id="15" name="CaixaDeTexto 14">
            <a:extLst>
              <a:ext uri="{FF2B5EF4-FFF2-40B4-BE49-F238E27FC236}">
                <a16:creationId xmlns:a16="http://schemas.microsoft.com/office/drawing/2014/main" id="{9DA308D2-07D8-4BB8-A54E-1C5258E7740F}"/>
              </a:ext>
            </a:extLst>
          </p:cNvPr>
          <p:cNvSpPr txBox="1"/>
          <p:nvPr/>
        </p:nvSpPr>
        <p:spPr>
          <a:xfrm>
            <a:off x="9195773" y="4146197"/>
            <a:ext cx="2910502" cy="923330"/>
          </a:xfrm>
          <a:prstGeom prst="rect">
            <a:avLst/>
          </a:prstGeom>
          <a:ln w="3175">
            <a:solidFill>
              <a:srgbClr val="FFC00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14313" indent="-214313">
              <a:buFont typeface="Arial" panose="020B0604020202020204" pitchFamily="34" charset="0"/>
              <a:buChar char="•"/>
              <a:defRPr/>
            </a:pPr>
            <a:r>
              <a:rPr lang="es-ES" dirty="0">
                <a:latin typeface="Times New Roman" panose="02020603050405020304" pitchFamily="18" charset="0"/>
                <a:cs typeface="Times New Roman" panose="02020603050405020304" pitchFamily="18" charset="0"/>
              </a:rPr>
              <a:t>Versión de consulta tipo Google, dentro del CIS-MT, solo para miembros.</a:t>
            </a:r>
            <a:endParaRPr lang="pt-BR" dirty="0">
              <a:latin typeface="Times New Roman" panose="02020603050405020304" pitchFamily="18" charset="0"/>
              <a:cs typeface="Times New Roman" panose="02020603050405020304" pitchFamily="18" charset="0"/>
            </a:endParaRPr>
          </a:p>
        </p:txBody>
      </p:sp>
      <p:pic>
        <p:nvPicPr>
          <p:cNvPr id="16" name="Picture 18" descr="Resultado de imagem para consulta">
            <a:extLst>
              <a:ext uri="{FF2B5EF4-FFF2-40B4-BE49-F238E27FC236}">
                <a16:creationId xmlns:a16="http://schemas.microsoft.com/office/drawing/2014/main" id="{127A4D6A-6539-4634-9DFB-2EBC62416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773" y="1984916"/>
            <a:ext cx="2549380" cy="14581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Resultado de imagem para configuração">
            <a:extLst>
              <a:ext uri="{FF2B5EF4-FFF2-40B4-BE49-F238E27FC236}">
                <a16:creationId xmlns:a16="http://schemas.microsoft.com/office/drawing/2014/main" id="{04930FDD-0D50-4CB0-BB14-2C958E68D3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1599" y="2551540"/>
            <a:ext cx="504182" cy="365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descr="Resultado de imagem para pdf">
            <a:extLst>
              <a:ext uri="{FF2B5EF4-FFF2-40B4-BE49-F238E27FC236}">
                <a16:creationId xmlns:a16="http://schemas.microsoft.com/office/drawing/2014/main" id="{BFE4B1AE-F377-415A-B11F-1E05216B2B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51404" y="1978747"/>
            <a:ext cx="504182" cy="5116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6" descr="Resultado de imagem para jpg">
            <a:extLst>
              <a:ext uri="{FF2B5EF4-FFF2-40B4-BE49-F238E27FC236}">
                <a16:creationId xmlns:a16="http://schemas.microsoft.com/office/drawing/2014/main" id="{10AEC1B0-3391-4944-9935-2B18B5A6BC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1690" y="1996708"/>
            <a:ext cx="449887" cy="523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Resultado de imagem para arquivo txt">
            <a:extLst>
              <a:ext uri="{FF2B5EF4-FFF2-40B4-BE49-F238E27FC236}">
                <a16:creationId xmlns:a16="http://schemas.microsoft.com/office/drawing/2014/main" id="{F1D8A45B-0EA3-4213-92A6-356FF36A972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6554" y="2970178"/>
            <a:ext cx="475841" cy="48302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ector: Curvo 20">
            <a:extLst>
              <a:ext uri="{FF2B5EF4-FFF2-40B4-BE49-F238E27FC236}">
                <a16:creationId xmlns:a16="http://schemas.microsoft.com/office/drawing/2014/main" id="{414C5802-6195-4D6F-AE25-7B45CDA4ADBF}"/>
              </a:ext>
            </a:extLst>
          </p:cNvPr>
          <p:cNvCxnSpPr>
            <a:stCxn id="17" idx="0"/>
            <a:endCxn id="19" idx="1"/>
          </p:cNvCxnSpPr>
          <p:nvPr/>
        </p:nvCxnSpPr>
        <p:spPr>
          <a:xfrm rot="5400000" flipH="1" flipV="1">
            <a:off x="6056174" y="2226024"/>
            <a:ext cx="293032" cy="3580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Curvo 21">
            <a:extLst>
              <a:ext uri="{FF2B5EF4-FFF2-40B4-BE49-F238E27FC236}">
                <a16:creationId xmlns:a16="http://schemas.microsoft.com/office/drawing/2014/main" id="{79E3DCAF-A800-4C29-A6B0-C09689899121}"/>
              </a:ext>
            </a:extLst>
          </p:cNvPr>
          <p:cNvCxnSpPr>
            <a:stCxn id="19" idx="2"/>
            <a:endCxn id="17" idx="3"/>
          </p:cNvCxnSpPr>
          <p:nvPr/>
        </p:nvCxnSpPr>
        <p:spPr>
          <a:xfrm rot="5400000">
            <a:off x="6334110" y="2461980"/>
            <a:ext cx="214197" cy="3308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Curvo 22">
            <a:extLst>
              <a:ext uri="{FF2B5EF4-FFF2-40B4-BE49-F238E27FC236}">
                <a16:creationId xmlns:a16="http://schemas.microsoft.com/office/drawing/2014/main" id="{831A7663-5F49-4049-AE68-20F58170DC99}"/>
              </a:ext>
            </a:extLst>
          </p:cNvPr>
          <p:cNvCxnSpPr>
            <a:stCxn id="17" idx="1"/>
          </p:cNvCxnSpPr>
          <p:nvPr/>
        </p:nvCxnSpPr>
        <p:spPr>
          <a:xfrm rot="10800000" flipV="1">
            <a:off x="5359925" y="2734505"/>
            <a:ext cx="411675" cy="24473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Curvo 23">
            <a:extLst>
              <a:ext uri="{FF2B5EF4-FFF2-40B4-BE49-F238E27FC236}">
                <a16:creationId xmlns:a16="http://schemas.microsoft.com/office/drawing/2014/main" id="{8C1A4472-9CC2-4A81-BDB5-31C85B08953B}"/>
              </a:ext>
            </a:extLst>
          </p:cNvPr>
          <p:cNvCxnSpPr>
            <a:endCxn id="17" idx="2"/>
          </p:cNvCxnSpPr>
          <p:nvPr/>
        </p:nvCxnSpPr>
        <p:spPr>
          <a:xfrm flipV="1">
            <a:off x="5635626" y="2917470"/>
            <a:ext cx="388064" cy="31758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Curvo 24">
            <a:extLst>
              <a:ext uri="{FF2B5EF4-FFF2-40B4-BE49-F238E27FC236}">
                <a16:creationId xmlns:a16="http://schemas.microsoft.com/office/drawing/2014/main" id="{45A3C657-76F2-4159-832F-ED077399F2D6}"/>
              </a:ext>
            </a:extLst>
          </p:cNvPr>
          <p:cNvCxnSpPr>
            <a:cxnSpLocks/>
            <a:stCxn id="17" idx="2"/>
            <a:endCxn id="20" idx="1"/>
          </p:cNvCxnSpPr>
          <p:nvPr/>
        </p:nvCxnSpPr>
        <p:spPr>
          <a:xfrm rot="16200000" flipH="1">
            <a:off x="6108013" y="2833147"/>
            <a:ext cx="294219" cy="46286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3629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Diagrama&#10;&#10;Descrição gerada automaticamente">
            <a:extLst>
              <a:ext uri="{FF2B5EF4-FFF2-40B4-BE49-F238E27FC236}">
                <a16:creationId xmlns:a16="http://schemas.microsoft.com/office/drawing/2014/main" id="{B94DB6C5-8528-4FDE-8FD7-3A4079E02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CaixaDeTexto 9">
            <a:extLst>
              <a:ext uri="{FF2B5EF4-FFF2-40B4-BE49-F238E27FC236}">
                <a16:creationId xmlns:a16="http://schemas.microsoft.com/office/drawing/2014/main" id="{DB09D57D-751E-4366-A206-19422E5350EC}"/>
              </a:ext>
            </a:extLst>
          </p:cNvPr>
          <p:cNvSpPr txBox="1"/>
          <p:nvPr/>
        </p:nvSpPr>
        <p:spPr>
          <a:xfrm>
            <a:off x="276225" y="3248025"/>
            <a:ext cx="5419726" cy="584775"/>
          </a:xfrm>
          <a:prstGeom prst="rect">
            <a:avLst/>
          </a:prstGeom>
          <a:noFill/>
        </p:spPr>
        <p:txBody>
          <a:bodyPr wrap="square" rtlCol="0">
            <a:spAutoFit/>
          </a:bodyPr>
          <a:lstStyle/>
          <a:p>
            <a:r>
              <a:rPr lang="pt-BR" sz="800" b="1" dirty="0">
                <a:latin typeface="Arial" panose="020B0604020202020204" pitchFamily="34" charset="0"/>
                <a:cs typeface="Arial" panose="020B0604020202020204" pitchFamily="34" charset="0"/>
              </a:rPr>
              <a:t>ART.171 - </a:t>
            </a:r>
            <a:r>
              <a:rPr lang="es-ES" sz="800" dirty="0">
                <a:latin typeface="Arial" panose="020B0604020202020204" pitchFamily="34" charset="0"/>
                <a:cs typeface="Arial" panose="020B0604020202020204" pitchFamily="34" charset="0"/>
              </a:rPr>
              <a:t>PROVIMENTO 42/2020- CGJ/MT (MATERIALIZACIÓN Y DESMATERIALIZACIÓN)
</a:t>
            </a:r>
            <a:r>
              <a:rPr lang="pt-BR" sz="800" b="1" dirty="0">
                <a:latin typeface="Arial" panose="020B0604020202020204" pitchFamily="34" charset="0"/>
                <a:cs typeface="Arial" panose="020B0604020202020204" pitchFamily="34" charset="0"/>
              </a:rPr>
              <a:t>ART. 146 - </a:t>
            </a:r>
            <a:r>
              <a:rPr lang="pt-BR" sz="800" dirty="0">
                <a:latin typeface="Arial" panose="020B0604020202020204" pitchFamily="34" charset="0"/>
                <a:cs typeface="Arial" panose="020B0604020202020204" pitchFamily="34" charset="0"/>
              </a:rPr>
              <a:t>PROVIMENTO 42/2020- CGJ/MT (FIRMA DIGITAL)
</a:t>
            </a:r>
            <a:r>
              <a:rPr lang="pt-BR" sz="800" dirty="0">
                <a:latin typeface="Arial" panose="020B0604020202020204" pitchFamily="34" charset="0"/>
                <a:cs typeface="Arial" panose="020B0604020202020204" pitchFamily="34" charset="0"/>
                <a:hlinkClick r:id="rId3"/>
              </a:rPr>
              <a:t>https://corregedoria-old.tjmt.jus.br/arquivo/b76e5071-f87f-44a0-8973-1bde97a9dcbf/codigo-de-normas-da-cgj-foro-extra-prov-42-2020-at-prov-13-2021-cgj-pdf</a:t>
            </a:r>
            <a:endParaRPr lang="pt-BR"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21322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ço Reservado para Conteúdo 4" descr="Diagrama&#10;&#10;Descrição gerada automaticamente">
            <a:extLst>
              <a:ext uri="{FF2B5EF4-FFF2-40B4-BE49-F238E27FC236}">
                <a16:creationId xmlns:a16="http://schemas.microsoft.com/office/drawing/2014/main" id="{BCE1F6FE-6E2C-4715-92F6-504AEECA91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0962100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282D5-C4E1-4AB2-A9E5-772AC30527DA}"/>
              </a:ext>
            </a:extLst>
          </p:cNvPr>
          <p:cNvSpPr>
            <a:spLocks noGrp="1"/>
          </p:cNvSpPr>
          <p:nvPr>
            <p:ph type="title"/>
          </p:nvPr>
        </p:nvSpPr>
        <p:spPr>
          <a:xfrm>
            <a:off x="1648691" y="695219"/>
            <a:ext cx="10058400" cy="627797"/>
          </a:xfrm>
        </p:spPr>
        <p:txBody>
          <a:bodyPr>
            <a:normAutofit fontScale="90000"/>
          </a:bodyPr>
          <a:lstStyle/>
          <a:p>
            <a:r>
              <a:rPr lang="es-ES" sz="3600" b="1" spc="-1" dirty="0">
                <a:latin typeface="Arial" panose="020B0604020202020204"/>
              </a:rPr>
              <a:t>DOCUMENTOS RECIBIDOS: DIGITALES Y FÍSICOS</a:t>
            </a:r>
            <a:r>
              <a:rPr lang="es-ES" b="1" spc="-1" dirty="0">
                <a:latin typeface="Arial" panose="020B0604020202020204"/>
              </a:rPr>
              <a:t>
</a:t>
            </a:r>
            <a:endParaRPr lang="pt-BR" dirty="0"/>
          </a:p>
        </p:txBody>
      </p:sp>
      <p:graphicFrame>
        <p:nvGraphicFramePr>
          <p:cNvPr id="5" name="Gráfico 4">
            <a:extLst>
              <a:ext uri="{FF2B5EF4-FFF2-40B4-BE49-F238E27FC236}">
                <a16:creationId xmlns:a16="http://schemas.microsoft.com/office/drawing/2014/main" id="{4E14373A-3980-423A-9A07-92F59FE2360F}"/>
              </a:ext>
            </a:extLst>
          </p:cNvPr>
          <p:cNvGraphicFramePr/>
          <p:nvPr>
            <p:extLst>
              <p:ext uri="{D42A27DB-BD31-4B8C-83A1-F6EECF244321}">
                <p14:modId xmlns:p14="http://schemas.microsoft.com/office/powerpoint/2010/main" val="577111637"/>
              </p:ext>
            </p:extLst>
          </p:nvPr>
        </p:nvGraphicFramePr>
        <p:xfrm>
          <a:off x="1453400" y="695219"/>
          <a:ext cx="9778788" cy="5467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463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descr="C:\Users\Aspireone\Desktop\Material de apoio - Dubai\Texto e slide\SW11.jpg"/>
          <p:cNvPicPr/>
          <p:nvPr/>
        </p:nvPicPr>
        <p:blipFill rotWithShape="1">
          <a:blip r:embed="rId3">
            <a:extLst>
              <a:ext uri="{28A0092B-C50C-407E-A947-70E740481C1C}">
                <a14:useLocalDpi xmlns:a14="http://schemas.microsoft.com/office/drawing/2010/main" val="0"/>
              </a:ext>
            </a:extLst>
          </a:blip>
          <a:srcRect l="7276" t="2311" r="21036" b="15330"/>
          <a:stretch/>
        </p:blipFill>
        <p:spPr bwMode="auto">
          <a:xfrm rot="16200000">
            <a:off x="2667000" y="-2667000"/>
            <a:ext cx="6857999" cy="12192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99101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17389-C928-4569-9043-25F3A4EAA323}"/>
              </a:ext>
            </a:extLst>
          </p:cNvPr>
          <p:cNvSpPr>
            <a:spLocks noGrp="1"/>
          </p:cNvSpPr>
          <p:nvPr>
            <p:ph type="title"/>
          </p:nvPr>
        </p:nvSpPr>
        <p:spPr>
          <a:xfrm>
            <a:off x="1097279" y="286603"/>
            <a:ext cx="10361295" cy="1450757"/>
          </a:xfrm>
        </p:spPr>
        <p:txBody>
          <a:bodyPr>
            <a:normAutofit/>
          </a:bodyPr>
          <a:lstStyle/>
          <a:p>
            <a:pPr algn="ctr"/>
            <a:r>
              <a:rPr lang="pt-BR" sz="3600" dirty="0">
                <a:latin typeface="+mn-lt"/>
              </a:rPr>
              <a:t>REFLEXIONES EXTRAÍDAS DE LA LITERATURA MUNDIAL ESPECIALIZADA</a:t>
            </a:r>
          </a:p>
        </p:txBody>
      </p:sp>
      <p:sp>
        <p:nvSpPr>
          <p:cNvPr id="3" name="Espaço Reservado para Conteúdo 2">
            <a:extLst>
              <a:ext uri="{FF2B5EF4-FFF2-40B4-BE49-F238E27FC236}">
                <a16:creationId xmlns:a16="http://schemas.microsoft.com/office/drawing/2014/main" id="{3D0AF6AD-1A16-4131-9932-CADDBA50F1BA}"/>
              </a:ext>
            </a:extLst>
          </p:cNvPr>
          <p:cNvSpPr>
            <a:spLocks noGrp="1"/>
          </p:cNvSpPr>
          <p:nvPr>
            <p:ph idx="1"/>
          </p:nvPr>
        </p:nvSpPr>
        <p:spPr>
          <a:xfrm>
            <a:off x="1016316" y="1855259"/>
            <a:ext cx="10523220" cy="4023360"/>
          </a:xfrm>
        </p:spPr>
        <p:txBody>
          <a:bodyPr>
            <a:normAutofit/>
          </a:bodyPr>
          <a:lstStyle/>
          <a:p>
            <a:r>
              <a:rPr lang="es-ES" sz="2400" dirty="0"/>
              <a:t>República ayer, Reino hoy, Imperio, tales son las mutaciones fantásticas de la escena de las naciones.
La nación, ahora libre, puede ser esclavizada mañana.
En pleno derecho del pueblo, debe defenderse la </a:t>
            </a:r>
            <a:r>
              <a:rPr lang="es-ES" sz="2400" dirty="0" err="1"/>
              <a:t>Magestade</a:t>
            </a:r>
            <a:r>
              <a:rPr lang="es-ES" sz="2400" dirty="0"/>
              <a:t> de la ley en su contra, si de un momento a otro un usurpador declara su voluntad, sólo la ley. 
</a:t>
            </a:r>
            <a:endParaRPr lang="pt-BR" sz="2400" dirty="0"/>
          </a:p>
        </p:txBody>
      </p:sp>
    </p:spTree>
    <p:extLst>
      <p:ext uri="{BB962C8B-B14F-4D97-AF65-F5344CB8AC3E}">
        <p14:creationId xmlns:p14="http://schemas.microsoft.com/office/powerpoint/2010/main" val="32637545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9B9BC5-1EE6-4A64-8FE0-93DA2D984FF6}"/>
              </a:ext>
            </a:extLst>
          </p:cNvPr>
          <p:cNvSpPr>
            <a:spLocks noGrp="1"/>
          </p:cNvSpPr>
          <p:nvPr>
            <p:ph type="title"/>
          </p:nvPr>
        </p:nvSpPr>
        <p:spPr>
          <a:xfrm>
            <a:off x="1097280" y="286603"/>
            <a:ext cx="10058400" cy="563789"/>
          </a:xfrm>
        </p:spPr>
        <p:txBody>
          <a:bodyPr>
            <a:normAutofit fontScale="90000"/>
          </a:bodyPr>
          <a:lstStyle/>
          <a:p>
            <a:r>
              <a:rPr lang="pt-BR" dirty="0"/>
              <a:t>E-Protocolo Registro de </a:t>
            </a:r>
            <a:r>
              <a:rPr lang="pt-BR" dirty="0" err="1"/>
              <a:t>Inmobles</a:t>
            </a:r>
            <a:endParaRPr lang="pt-BR" dirty="0"/>
          </a:p>
        </p:txBody>
      </p:sp>
      <p:pic>
        <p:nvPicPr>
          <p:cNvPr id="6" name="Mídia Online 5" title="E-Protocolo - Registro de Imóveis">
            <a:hlinkClick r:id="" action="ppaction://media"/>
            <a:extLst>
              <a:ext uri="{FF2B5EF4-FFF2-40B4-BE49-F238E27FC236}">
                <a16:creationId xmlns:a16="http://schemas.microsoft.com/office/drawing/2014/main" id="{BF5E8D0F-69B5-4E93-9261-C80F0EEC8B9A}"/>
              </a:ext>
            </a:extLst>
          </p:cNvPr>
          <p:cNvPicPr>
            <a:picLocks noRot="1" noChangeAspect="1"/>
          </p:cNvPicPr>
          <p:nvPr>
            <a:videoFile r:link="rId1"/>
          </p:nvPr>
        </p:nvPicPr>
        <p:blipFill>
          <a:blip r:embed="rId3"/>
          <a:stretch>
            <a:fillRect/>
          </a:stretch>
        </p:blipFill>
        <p:spPr>
          <a:xfrm>
            <a:off x="2004244" y="1046484"/>
            <a:ext cx="8308598" cy="4694358"/>
          </a:xfrm>
          <a:prstGeom prst="rect">
            <a:avLst/>
          </a:prstGeom>
        </p:spPr>
      </p:pic>
    </p:spTree>
    <p:extLst>
      <p:ext uri="{BB962C8B-B14F-4D97-AF65-F5344CB8AC3E}">
        <p14:creationId xmlns:p14="http://schemas.microsoft.com/office/powerpoint/2010/main" val="293449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676A1-2300-4A9F-90B2-3EE525DAB9FB}"/>
              </a:ext>
            </a:extLst>
          </p:cNvPr>
          <p:cNvSpPr>
            <a:spLocks noGrp="1"/>
          </p:cNvSpPr>
          <p:nvPr>
            <p:ph type="title"/>
          </p:nvPr>
        </p:nvSpPr>
        <p:spPr>
          <a:xfrm>
            <a:off x="1066800" y="-180122"/>
            <a:ext cx="10058400" cy="1450757"/>
          </a:xfrm>
        </p:spPr>
        <p:txBody>
          <a:bodyPr>
            <a:normAutofit/>
          </a:bodyPr>
          <a:lstStyle/>
          <a:p>
            <a:pPr algn="ctr"/>
            <a:r>
              <a:rPr lang="pt-BR" dirty="0"/>
              <a:t>ENLACES ACCEDIDOS </a:t>
            </a:r>
          </a:p>
        </p:txBody>
      </p:sp>
      <p:sp>
        <p:nvSpPr>
          <p:cNvPr id="3" name="Espaço Reservado para Conteúdo 2">
            <a:extLst>
              <a:ext uri="{FF2B5EF4-FFF2-40B4-BE49-F238E27FC236}">
                <a16:creationId xmlns:a16="http://schemas.microsoft.com/office/drawing/2014/main" id="{D4CC5639-EBA1-4372-AC73-8287772F0EE3}"/>
              </a:ext>
            </a:extLst>
          </p:cNvPr>
          <p:cNvSpPr>
            <a:spLocks noGrp="1"/>
          </p:cNvSpPr>
          <p:nvPr>
            <p:ph idx="1"/>
          </p:nvPr>
        </p:nvSpPr>
        <p:spPr>
          <a:xfrm>
            <a:off x="1066800" y="1481816"/>
            <a:ext cx="10058400" cy="4505325"/>
          </a:xfrm>
        </p:spPr>
        <p:txBody>
          <a:bodyPr>
            <a:normAutofit fontScale="77500" lnSpcReduction="20000"/>
          </a:bodyPr>
          <a:lstStyle/>
          <a:p>
            <a:pPr>
              <a:buFont typeface="Wingdings" panose="05000000000000000000" pitchFamily="2" charset="2"/>
              <a:buChar char="ü"/>
            </a:pPr>
            <a:r>
              <a:rPr lang="pt-BR" sz="2400" b="1" dirty="0"/>
              <a:t>CARTÓRIO RUI BARBOSA: </a:t>
            </a:r>
            <a:r>
              <a:rPr lang="pt-BR" sz="2400" u="sng" dirty="0">
                <a:solidFill>
                  <a:schemeClr val="tx1"/>
                </a:solidFill>
              </a:rPr>
              <a:t>cartoriouibarbosa.com.br;</a:t>
            </a:r>
            <a:endParaRPr lang="pt-BR" sz="2400" b="1" dirty="0"/>
          </a:p>
          <a:p>
            <a:pPr>
              <a:buFont typeface="Wingdings" panose="05000000000000000000" pitchFamily="2" charset="2"/>
              <a:buChar char="ü"/>
            </a:pPr>
            <a:r>
              <a:rPr lang="pt-BR" sz="2400" b="1" dirty="0"/>
              <a:t>ANOREG: </a:t>
            </a:r>
            <a:r>
              <a:rPr lang="pt-BR" sz="2400" u="sng" dirty="0">
                <a:solidFill>
                  <a:schemeClr val="tx1"/>
                </a:solidFill>
              </a:rPr>
              <a:t>anoreg.org.br;</a:t>
            </a:r>
            <a:endParaRPr lang="pt-BR" sz="2400" b="1" dirty="0"/>
          </a:p>
          <a:p>
            <a:pPr>
              <a:buFont typeface="Wingdings" panose="05000000000000000000" pitchFamily="2" charset="2"/>
              <a:buChar char="ü"/>
            </a:pPr>
            <a:r>
              <a:rPr lang="pt-BR" sz="2400" b="1" dirty="0"/>
              <a:t>CEI:</a:t>
            </a:r>
            <a:r>
              <a:rPr lang="pt-BR" sz="2400" dirty="0"/>
              <a:t> </a:t>
            </a:r>
            <a:r>
              <a:rPr lang="pt-BR" sz="2400" u="sng" dirty="0"/>
              <a:t>app.</a:t>
            </a:r>
            <a:r>
              <a:rPr lang="pt-BR" sz="2400" u="sng" dirty="0">
                <a:solidFill>
                  <a:schemeClr val="tx1"/>
                </a:solidFill>
              </a:rPr>
              <a:t>anoregmt.org.br;</a:t>
            </a:r>
          </a:p>
          <a:p>
            <a:pPr>
              <a:buFont typeface="Wingdings" panose="05000000000000000000" pitchFamily="2" charset="2"/>
              <a:buChar char="ü"/>
            </a:pPr>
            <a:r>
              <a:rPr lang="pt-BR" sz="2400" b="1" dirty="0"/>
              <a:t>ONR (SAEC):</a:t>
            </a:r>
            <a:r>
              <a:rPr lang="pt-BR" sz="2400" dirty="0"/>
              <a:t> </a:t>
            </a:r>
            <a:r>
              <a:rPr lang="pt-BR" sz="2400" u="sng" dirty="0">
                <a:solidFill>
                  <a:schemeClr val="tx1"/>
                </a:solidFill>
              </a:rPr>
              <a:t>oficioeletronico.com.br;</a:t>
            </a:r>
          </a:p>
          <a:p>
            <a:pPr>
              <a:buFont typeface="Wingdings" panose="05000000000000000000" pitchFamily="2" charset="2"/>
              <a:buChar char="ü"/>
            </a:pPr>
            <a:r>
              <a:rPr lang="es-AR" sz="2400" b="1" dirty="0"/>
              <a:t>MALOTE DIGITAL:</a:t>
            </a:r>
            <a:r>
              <a:rPr lang="es-AR" sz="2400" dirty="0"/>
              <a:t> </a:t>
            </a:r>
            <a:r>
              <a:rPr lang="es-AR" sz="2400" u="sng" dirty="0">
                <a:solidFill>
                  <a:schemeClr val="tx1"/>
                </a:solidFill>
              </a:rPr>
              <a:t>malotedigital.tjmt.jus.br;</a:t>
            </a:r>
            <a:endParaRPr lang="pt-BR" sz="2400" u="sng" dirty="0">
              <a:solidFill>
                <a:schemeClr val="tx1"/>
              </a:solidFill>
            </a:endParaRPr>
          </a:p>
          <a:p>
            <a:pPr>
              <a:buFont typeface="Wingdings" panose="05000000000000000000" pitchFamily="2" charset="2"/>
              <a:buChar char="ü"/>
            </a:pPr>
            <a:r>
              <a:rPr lang="pt-BR" sz="2400" b="1" dirty="0"/>
              <a:t>CNIB:</a:t>
            </a:r>
            <a:r>
              <a:rPr lang="pt-BR" sz="2400" dirty="0"/>
              <a:t> </a:t>
            </a:r>
            <a:r>
              <a:rPr lang="pt-BR" sz="2400" u="sng" dirty="0">
                <a:solidFill>
                  <a:schemeClr val="tx1"/>
                </a:solidFill>
              </a:rPr>
              <a:t>indisponibilidade.org.br;</a:t>
            </a:r>
          </a:p>
          <a:p>
            <a:pPr>
              <a:buFont typeface="Wingdings" panose="05000000000000000000" pitchFamily="2" charset="2"/>
              <a:buChar char="ü"/>
            </a:pPr>
            <a:r>
              <a:rPr lang="pt-BR" sz="2400" b="1" dirty="0"/>
              <a:t>RTPJ:</a:t>
            </a:r>
            <a:r>
              <a:rPr lang="pt-BR" sz="2400" dirty="0"/>
              <a:t> </a:t>
            </a:r>
            <a:r>
              <a:rPr lang="pt-BR" sz="2400" dirty="0">
                <a:solidFill>
                  <a:schemeClr val="tx1"/>
                </a:solidFill>
                <a:hlinkClick r:id="rId2">
                  <a:extLst>
                    <a:ext uri="{A12FA001-AC4F-418D-AE19-62706E023703}">
                      <ahyp:hlinkClr xmlns:ahyp="http://schemas.microsoft.com/office/drawing/2018/hyperlinkcolor" val="tx"/>
                    </a:ext>
                  </a:extLst>
                </a:hlinkClick>
              </a:rPr>
              <a:t>www.rtdbrasil.org.br</a:t>
            </a:r>
            <a:r>
              <a:rPr lang="pt-BR" sz="2400" dirty="0">
                <a:solidFill>
                  <a:schemeClr val="tx1"/>
                </a:solidFill>
              </a:rPr>
              <a:t>;</a:t>
            </a:r>
          </a:p>
          <a:p>
            <a:pPr>
              <a:buFont typeface="Wingdings" panose="05000000000000000000" pitchFamily="2" charset="2"/>
              <a:buChar char="ü"/>
            </a:pPr>
            <a:r>
              <a:rPr lang="pt-BR" sz="2400" b="1" dirty="0"/>
              <a:t>GIF:</a:t>
            </a:r>
            <a:r>
              <a:rPr lang="pt-BR" sz="2400" dirty="0"/>
              <a:t> </a:t>
            </a:r>
            <a:r>
              <a:rPr lang="pt-BR" sz="2400" u="sng" dirty="0">
                <a:solidFill>
                  <a:schemeClr val="tx1"/>
                </a:solidFill>
              </a:rPr>
              <a:t>idp.tjmt.jus.br;</a:t>
            </a:r>
          </a:p>
          <a:p>
            <a:pPr>
              <a:buFont typeface="Wingdings" panose="05000000000000000000" pitchFamily="2" charset="2"/>
              <a:buChar char="ü"/>
            </a:pPr>
            <a:r>
              <a:rPr lang="pt-BR" sz="2400" b="1" dirty="0"/>
              <a:t>E-MAIL:</a:t>
            </a:r>
            <a:r>
              <a:rPr lang="pt-BR" sz="2400" dirty="0"/>
              <a:t> </a:t>
            </a:r>
            <a:r>
              <a:rPr lang="pt-BR" sz="2400" u="sng" dirty="0">
                <a:solidFill>
                  <a:schemeClr val="tx1"/>
                </a:solidFill>
              </a:rPr>
              <a:t>gmail.com.br;</a:t>
            </a:r>
          </a:p>
          <a:p>
            <a:pPr>
              <a:buFont typeface="Wingdings" panose="05000000000000000000" pitchFamily="2" charset="2"/>
              <a:buChar char="ü"/>
            </a:pPr>
            <a:r>
              <a:rPr lang="pt-BR" sz="2400" b="1" dirty="0"/>
              <a:t>PAV:</a:t>
            </a:r>
            <a:r>
              <a:rPr lang="pt-BR" sz="2400" dirty="0"/>
              <a:t> </a:t>
            </a:r>
            <a:r>
              <a:rPr lang="pt-BR" sz="2400" u="sng" dirty="0" err="1">
                <a:solidFill>
                  <a:schemeClr val="tx1"/>
                </a:solidFill>
              </a:rPr>
              <a:t>pav.tjmt.jus</a:t>
            </a:r>
            <a:r>
              <a:rPr lang="pt-BR" sz="2400" u="sng" dirty="0">
                <a:solidFill>
                  <a:schemeClr val="tx1"/>
                </a:solidFill>
              </a:rPr>
              <a:t>;</a:t>
            </a:r>
          </a:p>
          <a:p>
            <a:pPr>
              <a:buFont typeface="Wingdings" panose="05000000000000000000" pitchFamily="2" charset="2"/>
              <a:buChar char="ü"/>
            </a:pPr>
            <a:r>
              <a:rPr lang="pt-BR" sz="2400" b="1" dirty="0">
                <a:solidFill>
                  <a:schemeClr val="tx1"/>
                </a:solidFill>
              </a:rPr>
              <a:t>IRIB: </a:t>
            </a:r>
            <a:r>
              <a:rPr lang="pt-BR" sz="2400" u="sng" dirty="0">
                <a:solidFill>
                  <a:schemeClr val="tx1"/>
                </a:solidFill>
              </a:rPr>
              <a:t>irib.org.br</a:t>
            </a:r>
          </a:p>
          <a:p>
            <a:pPr>
              <a:buFont typeface="Wingdings" panose="05000000000000000000" pitchFamily="2" charset="2"/>
              <a:buChar char="ü"/>
            </a:pPr>
            <a:r>
              <a:rPr lang="pt-BR" sz="2400" b="1" u="sng" dirty="0">
                <a:solidFill>
                  <a:srgbClr val="0070C0"/>
                </a:solidFill>
                <a:hlinkClick r:id="rId3"/>
              </a:rPr>
              <a:t>Cartórios em números.</a:t>
            </a:r>
            <a:endParaRPr lang="pt-BR" sz="2400" b="1" u="sng" dirty="0">
              <a:solidFill>
                <a:srgbClr val="0070C0"/>
              </a:solidFill>
            </a:endParaRPr>
          </a:p>
        </p:txBody>
      </p:sp>
    </p:spTree>
    <p:extLst>
      <p:ext uri="{BB962C8B-B14F-4D97-AF65-F5344CB8AC3E}">
        <p14:creationId xmlns:p14="http://schemas.microsoft.com/office/powerpoint/2010/main" val="23442896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29905" y="1029128"/>
            <a:ext cx="11132190" cy="6056851"/>
          </a:xfrm>
        </p:spPr>
        <p:txBody>
          <a:bodyPr>
            <a:normAutofit/>
          </a:bodyPr>
          <a:lstStyle/>
          <a:p>
            <a:pPr algn="just" fontAlgn="base"/>
            <a:endParaRPr lang="pt-BR" sz="700" b="1" dirty="0">
              <a:solidFill>
                <a:schemeClr val="tx1"/>
              </a:solidFill>
              <a:effectLst>
                <a:outerShdw blurRad="50800" dist="38100" dir="18900000" algn="bl" rotWithShape="0">
                  <a:prstClr val="black">
                    <a:alpha val="40000"/>
                  </a:prstClr>
                </a:outerShdw>
              </a:effectLst>
            </a:endParaRPr>
          </a:p>
          <a:p>
            <a:pPr algn="just" fontAlgn="base"/>
            <a:endParaRPr lang="pt-BR" sz="700" b="1" dirty="0">
              <a:solidFill>
                <a:schemeClr val="tx1"/>
              </a:solidFill>
              <a:effectLst>
                <a:outerShdw blurRad="50800" dist="38100" dir="18900000" algn="bl" rotWithShape="0">
                  <a:prstClr val="black">
                    <a:alpha val="40000"/>
                  </a:prstClr>
                </a:outerShdw>
              </a:effectLst>
            </a:endParaRPr>
          </a:p>
          <a:p>
            <a:pPr algn="just" fontAlgn="base"/>
            <a:endParaRPr lang="pt-BR" sz="700" b="1" dirty="0">
              <a:solidFill>
                <a:schemeClr val="tx1"/>
              </a:solidFill>
              <a:effectLst>
                <a:outerShdw blurRad="50800" dist="38100" dir="18900000" algn="bl" rotWithShape="0">
                  <a:prstClr val="black">
                    <a:alpha val="40000"/>
                  </a:prstClr>
                </a:outerShdw>
              </a:effectLst>
            </a:endParaRPr>
          </a:p>
          <a:p>
            <a:pPr marL="0" indent="0" algn="just">
              <a:buNone/>
            </a:pPr>
            <a:endParaRPr lang="pt-BR" sz="1100" b="1" dirty="0">
              <a:solidFill>
                <a:schemeClr val="tx1"/>
              </a:solidFill>
              <a:effectLst>
                <a:outerShdw blurRad="50800" dist="38100" dir="18900000" algn="bl" rotWithShape="0">
                  <a:prstClr val="black">
                    <a:alpha val="40000"/>
                  </a:prstClr>
                </a:outerShdw>
              </a:effectLst>
              <a:latin typeface="Arial"/>
              <a:cs typeface="Arial"/>
            </a:endParaRPr>
          </a:p>
          <a:p>
            <a:pPr marL="0" indent="0" algn="ctr">
              <a:buNone/>
            </a:pPr>
            <a:r>
              <a:rPr lang="pt-BR" sz="6000" b="1" dirty="0">
                <a:effectLst>
                  <a:outerShdw blurRad="50800" dist="38100" dir="18900000" algn="bl" rotWithShape="0">
                    <a:prstClr val="black">
                      <a:alpha val="40000"/>
                    </a:prstClr>
                  </a:outerShdw>
                </a:effectLst>
                <a:cs typeface="Arial"/>
              </a:rPr>
              <a:t>¡MUCHAS GRACIAS!</a:t>
            </a:r>
          </a:p>
          <a:p>
            <a:pPr marL="0" indent="0" algn="ctr">
              <a:buNone/>
            </a:pPr>
            <a:endParaRPr lang="pt-BR" sz="1600" b="1" dirty="0">
              <a:solidFill>
                <a:schemeClr val="tx1"/>
              </a:solidFill>
              <a:effectLst>
                <a:outerShdw blurRad="50800" dist="38100" dir="18900000" algn="bl" rotWithShape="0">
                  <a:prstClr val="black">
                    <a:alpha val="40000"/>
                  </a:prstClr>
                </a:outerShdw>
              </a:effectLst>
              <a:latin typeface="Arial"/>
              <a:cs typeface="Arial"/>
            </a:endParaRPr>
          </a:p>
          <a:p>
            <a:pPr marL="0" indent="0" algn="ctr">
              <a:buNone/>
            </a:pPr>
            <a:r>
              <a:rPr lang="en-US" dirty="0">
                <a:solidFill>
                  <a:schemeClr val="tx1"/>
                </a:solidFill>
                <a:latin typeface="Arial"/>
                <a:cs typeface="Arial"/>
                <a:hlinkClick r:id="rId3">
                  <a:extLst>
                    <a:ext uri="{A12FA001-AC4F-418D-AE19-62706E023703}">
                      <ahyp:hlinkClr xmlns:ahyp="http://schemas.microsoft.com/office/drawing/2018/hyperlinkcolor" val="tx"/>
                    </a:ext>
                  </a:extLst>
                </a:hlinkClick>
              </a:rPr>
              <a:t>josearimateiabarbosa@gmail.com</a:t>
            </a:r>
            <a:endParaRPr lang="en-US" dirty="0">
              <a:solidFill>
                <a:schemeClr val="tx1"/>
              </a:solidFill>
              <a:latin typeface="Arial"/>
              <a:cs typeface="Arial"/>
            </a:endParaRPr>
          </a:p>
          <a:p>
            <a:pPr marL="0" indent="0" algn="ctr">
              <a:buNone/>
            </a:pPr>
            <a:r>
              <a:rPr lang="en-US" dirty="0">
                <a:solidFill>
                  <a:schemeClr val="tx1"/>
                </a:solidFill>
                <a:latin typeface="Arial"/>
                <a:cs typeface="Arial"/>
              </a:rPr>
              <a:t>WhatsApp: + 55 65 9 8468-1649</a:t>
            </a:r>
          </a:p>
          <a:p>
            <a:pPr marL="0" indent="0" algn="ctr">
              <a:buNone/>
            </a:pPr>
            <a:r>
              <a:rPr lang="en-US" dirty="0">
                <a:solidFill>
                  <a:schemeClr val="tx1"/>
                </a:solidFill>
                <a:latin typeface="Arial"/>
                <a:cs typeface="Arial"/>
              </a:rPr>
              <a:t>WhatsApp: + 55 65 9 8468-2329</a:t>
            </a:r>
          </a:p>
          <a:p>
            <a:pPr marL="0" indent="0" algn="ctr">
              <a:buNone/>
            </a:pPr>
            <a:r>
              <a:rPr lang="en-US" b="1" dirty="0">
                <a:solidFill>
                  <a:schemeClr val="tx1"/>
                </a:solidFill>
                <a:effectLst>
                  <a:outerShdw blurRad="50800" dist="38100" dir="18900000" algn="bl" rotWithShape="0">
                    <a:prstClr val="black">
                      <a:alpha val="40000"/>
                    </a:prstClr>
                  </a:outerShdw>
                </a:effectLst>
                <a:latin typeface="Arial"/>
                <a:cs typeface="Arial"/>
              </a:rPr>
              <a:t>www.cartorioruibarbosa.com.br</a:t>
            </a:r>
            <a:endParaRPr lang="pt-BR" b="1" dirty="0">
              <a:solidFill>
                <a:schemeClr val="tx1"/>
              </a:solidFill>
              <a:effectLst>
                <a:outerShdw blurRad="50800" dist="38100" dir="18900000" algn="bl" rotWithShape="0">
                  <a:prstClr val="black">
                    <a:alpha val="40000"/>
                  </a:prstClr>
                </a:outerShdw>
              </a:effectLst>
              <a:latin typeface="Arial"/>
              <a:cs typeface="Arial"/>
            </a:endParaRPr>
          </a:p>
        </p:txBody>
      </p:sp>
      <p:pic>
        <p:nvPicPr>
          <p:cNvPr id="5" name="Espaço Reservado para Conteúdo 4" descr="Uma imagem contendo Texto&#10;&#10;Descrição gerada automaticamente">
            <a:extLst>
              <a:ext uri="{FF2B5EF4-FFF2-40B4-BE49-F238E27FC236}">
                <a16:creationId xmlns:a16="http://schemas.microsoft.com/office/drawing/2014/main" id="{64CA88A9-73DD-4881-B1F1-CA8308FAB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3098" y="6042638"/>
            <a:ext cx="719054" cy="699879"/>
          </a:xfrm>
          <a:prstGeom prst="rect">
            <a:avLst/>
          </a:prstGeom>
        </p:spPr>
      </p:pic>
    </p:spTree>
    <p:extLst>
      <p:ext uri="{BB962C8B-B14F-4D97-AF65-F5344CB8AC3E}">
        <p14:creationId xmlns:p14="http://schemas.microsoft.com/office/powerpoint/2010/main" val="3864430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2E8CA9D-A0C3-4D68-BF9F-001B9814A94E}"/>
              </a:ext>
            </a:extLst>
          </p:cNvPr>
          <p:cNvSpPr>
            <a:spLocks noGrp="1"/>
          </p:cNvSpPr>
          <p:nvPr>
            <p:ph type="title"/>
          </p:nvPr>
        </p:nvSpPr>
        <p:spPr>
          <a:xfrm>
            <a:off x="266314" y="1729627"/>
            <a:ext cx="6608620" cy="3230562"/>
          </a:xfrm>
        </p:spPr>
        <p:txBody>
          <a:bodyPr vert="horz" lIns="91440" tIns="45720" rIns="91440" bIns="45720" rtlCol="0" anchor="b">
            <a:normAutofit/>
          </a:bodyPr>
          <a:lstStyle/>
          <a:p>
            <a:r>
              <a:rPr lang="en-US" b="1" dirty="0">
                <a:solidFill>
                  <a:schemeClr val="tx1"/>
                </a:solidFill>
              </a:rPr>
              <a:t>Primer Taller Técnico Registral de IBEROREG</a:t>
            </a:r>
            <a:br>
              <a:rPr lang="en-US" b="1" dirty="0">
                <a:solidFill>
                  <a:schemeClr val="tx1"/>
                </a:solidFill>
              </a:rPr>
            </a:br>
            <a:r>
              <a:rPr lang="en-US" b="1" dirty="0">
                <a:solidFill>
                  <a:schemeClr val="tx1"/>
                </a:solidFill>
              </a:rPr>
              <a:t>Lima - PERÚ</a:t>
            </a:r>
            <a:br>
              <a:rPr lang="en-US" b="1" dirty="0">
                <a:solidFill>
                  <a:schemeClr val="tx1"/>
                </a:solidFill>
              </a:rPr>
            </a:br>
            <a:r>
              <a:rPr lang="en-US" b="1" dirty="0">
                <a:solidFill>
                  <a:schemeClr val="tx1"/>
                </a:solidFill>
              </a:rPr>
              <a:t>24 y 25 de </a:t>
            </a:r>
            <a:r>
              <a:rPr lang="en-US" b="1" dirty="0" err="1">
                <a:solidFill>
                  <a:schemeClr val="tx1"/>
                </a:solidFill>
              </a:rPr>
              <a:t>Marzo</a:t>
            </a:r>
            <a:r>
              <a:rPr lang="en-US" b="1" dirty="0">
                <a:solidFill>
                  <a:schemeClr val="tx1"/>
                </a:solidFill>
              </a:rPr>
              <a:t> de 2022</a:t>
            </a:r>
            <a:endParaRPr lang="en-US" b="1" kern="1200" dirty="0">
              <a:solidFill>
                <a:schemeClr val="tx1"/>
              </a:solidFill>
              <a:latin typeface="+mj-lt"/>
              <a:ea typeface="+mj-ea"/>
              <a:cs typeface="+mj-cs"/>
            </a:endParaRPr>
          </a:p>
        </p:txBody>
      </p:sp>
      <p:pic>
        <p:nvPicPr>
          <p:cNvPr id="6" name="Gráfico 5">
            <a:extLst>
              <a:ext uri="{FF2B5EF4-FFF2-40B4-BE49-F238E27FC236}">
                <a16:creationId xmlns:a16="http://schemas.microsoft.com/office/drawing/2014/main" id="{966A762F-4430-400A-A38A-928FF1CA3E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26200" y="2402051"/>
            <a:ext cx="5600192" cy="3066138"/>
          </a:xfrm>
          <a:prstGeom prst="rect">
            <a:avLst/>
          </a:prstGeom>
        </p:spPr>
      </p:pic>
    </p:spTree>
    <p:extLst>
      <p:ext uri="{BB962C8B-B14F-4D97-AF65-F5344CB8AC3E}">
        <p14:creationId xmlns:p14="http://schemas.microsoft.com/office/powerpoint/2010/main" val="12783849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DD122-E9CA-445C-8FDA-6B352160A2E0}"/>
              </a:ext>
            </a:extLst>
          </p:cNvPr>
          <p:cNvSpPr>
            <a:spLocks noGrp="1"/>
          </p:cNvSpPr>
          <p:nvPr>
            <p:ph type="title"/>
          </p:nvPr>
        </p:nvSpPr>
        <p:spPr>
          <a:xfrm>
            <a:off x="1066800" y="238736"/>
            <a:ext cx="10058400" cy="1006679"/>
          </a:xfrm>
        </p:spPr>
        <p:txBody>
          <a:bodyPr>
            <a:normAutofit fontScale="90000"/>
          </a:bodyPr>
          <a:lstStyle/>
          <a:p>
            <a:pPr algn="ctr"/>
            <a:r>
              <a:rPr lang="es-ES" sz="3600" b="1" dirty="0"/>
              <a:t>REFERENCIAS BIBLIOGRÁFICAS Y ENLACES CONSULTADOS.
</a:t>
            </a:r>
            <a:endParaRPr lang="pt-BR" sz="3600" b="1" dirty="0"/>
          </a:p>
        </p:txBody>
      </p:sp>
      <p:sp>
        <p:nvSpPr>
          <p:cNvPr id="3" name="Espaço Reservado para Conteúdo 2">
            <a:extLst>
              <a:ext uri="{FF2B5EF4-FFF2-40B4-BE49-F238E27FC236}">
                <a16:creationId xmlns:a16="http://schemas.microsoft.com/office/drawing/2014/main" id="{C624B9E7-C461-4ADB-ADE2-60B531150110}"/>
              </a:ext>
            </a:extLst>
          </p:cNvPr>
          <p:cNvSpPr>
            <a:spLocks noGrp="1"/>
          </p:cNvSpPr>
          <p:nvPr>
            <p:ph idx="1"/>
          </p:nvPr>
        </p:nvSpPr>
        <p:spPr>
          <a:xfrm>
            <a:off x="360727" y="981512"/>
            <a:ext cx="10983548" cy="5553512"/>
          </a:xfrm>
        </p:spPr>
        <p:txBody>
          <a:bodyPr>
            <a:normAutofit fontScale="92500" lnSpcReduction="10000"/>
          </a:bodyPr>
          <a:lstStyle/>
          <a:p>
            <a:pPr algn="just"/>
            <a:r>
              <a:rPr lang="pt-BR" sz="1900" b="1" i="1" dirty="0"/>
              <a:t>[1]www.irib.org.br</a:t>
            </a:r>
            <a:r>
              <a:rPr lang="pt-BR" sz="1900" dirty="0"/>
              <a:t>.</a:t>
            </a:r>
          </a:p>
          <a:p>
            <a:pPr algn="just"/>
            <a:r>
              <a:rPr lang="pt-BR" sz="1900" dirty="0"/>
              <a:t>BRASIL. Constituição (1988). Constituição da República Federativa do Brasil. Brasília, DF, 1988.</a:t>
            </a:r>
          </a:p>
          <a:p>
            <a:pPr algn="just"/>
            <a:r>
              <a:rPr lang="pt-BR" sz="1900" dirty="0"/>
              <a:t>BRASIL. Lei 6.015, de 31 de dezembro de 1973. Dispõe sobre os registros públicos, e dá outras providências. Brasília, DF, 1973.</a:t>
            </a:r>
          </a:p>
          <a:p>
            <a:pPr algn="just"/>
            <a:r>
              <a:rPr lang="pt-BR" sz="1900" dirty="0"/>
              <a:t>BRASIL. Lei 8.935, de 18 de novembro de 1994. Regulamenta o </a:t>
            </a:r>
            <a:r>
              <a:rPr lang="pt-BR" sz="1900" u="sng" dirty="0">
                <a:hlinkClick r:id="rId2"/>
              </a:rPr>
              <a:t>art. 236 da Constituição Federal</a:t>
            </a:r>
            <a:r>
              <a:rPr lang="pt-BR" sz="1900" dirty="0"/>
              <a:t>, dispondo sobre serviços notariais e de registro. (Lei dos cartórios).</a:t>
            </a:r>
          </a:p>
          <a:p>
            <a:pPr algn="just"/>
            <a:r>
              <a:rPr lang="pt-BR" sz="1900" dirty="0"/>
              <a:t>BRASIL. Constituição (1988). Constituição da República Federativa do Brasil. Brasília, DF, 1988.</a:t>
            </a:r>
          </a:p>
          <a:p>
            <a:pPr algn="just"/>
            <a:r>
              <a:rPr lang="pt-BR" sz="1900" dirty="0"/>
              <a:t> 6  Disponível em: </a:t>
            </a:r>
            <a:r>
              <a:rPr lang="pt-BR" sz="1900" u="sng" dirty="0">
                <a:hlinkClick r:id="rId3"/>
              </a:rPr>
              <a:t>&lt;https://www.registrodeimoveis.org.br/quem-somos&gt;.</a:t>
            </a:r>
            <a:r>
              <a:rPr lang="pt-BR" sz="1900" dirty="0"/>
              <a:t> Quem somos nós?. Acesso em: 13 </a:t>
            </a:r>
            <a:r>
              <a:rPr lang="pt-BR" sz="1900" dirty="0" err="1"/>
              <a:t>marzo</a:t>
            </a:r>
            <a:r>
              <a:rPr lang="pt-BR" sz="1900" dirty="0"/>
              <a:t> 2022.</a:t>
            </a:r>
          </a:p>
          <a:p>
            <a:pPr algn="just"/>
            <a:r>
              <a:rPr lang="pt-BR" sz="1900" dirty="0"/>
              <a:t>BRASIL. Lei 13.465, de 11 de julho de 2017. Dispõe sobre a regularização fundiária rural e urbana, sobre a liquidação de créditos concedidos aos assentados da reforma agrária e sobre a regularização fundiária no âmbito da Amazônia Legal; Brasília, DF, 2017.</a:t>
            </a:r>
          </a:p>
          <a:p>
            <a:pPr algn="just"/>
            <a:r>
              <a:rPr lang="pt-BR" sz="1900" dirty="0"/>
              <a:t>Disponível em: </a:t>
            </a:r>
            <a:r>
              <a:rPr lang="pt-BR" sz="1900" u="sng" dirty="0">
                <a:hlinkClick r:id="rId4"/>
              </a:rPr>
              <a:t>&lt;http://www.colegioregistralrs.or.br/associado&gt;.</a:t>
            </a:r>
            <a:r>
              <a:rPr lang="pt-BR" sz="1900" dirty="0"/>
              <a:t> Registro Público de Imóveis Eletrônico – Riscos e Desafios – Fernando </a:t>
            </a:r>
            <a:r>
              <a:rPr lang="pt-BR" sz="1900" dirty="0" err="1"/>
              <a:t>Méndez</a:t>
            </a:r>
            <a:r>
              <a:rPr lang="pt-BR" sz="1900" dirty="0"/>
              <a:t>  González, Des. Ricardo </a:t>
            </a:r>
            <a:r>
              <a:rPr lang="pt-BR" sz="1900" dirty="0" err="1"/>
              <a:t>Dipp</a:t>
            </a:r>
            <a:r>
              <a:rPr lang="pt-BR" sz="1900" dirty="0"/>
              <a:t> e Sérgio </a:t>
            </a:r>
            <a:r>
              <a:rPr lang="pt-BR" sz="1900" dirty="0" err="1"/>
              <a:t>Jacomino</a:t>
            </a:r>
            <a:r>
              <a:rPr lang="pt-BR" sz="1900" dirty="0"/>
              <a:t>.</a:t>
            </a:r>
          </a:p>
          <a:p>
            <a:pPr algn="just"/>
            <a:r>
              <a:rPr lang="pt-BR" sz="1900" dirty="0"/>
              <a:t>Disponível em: &lt; http:// cartórios.org/2013/06/27/</a:t>
            </a:r>
            <a:r>
              <a:rPr lang="pt-BR" sz="1900" dirty="0" err="1"/>
              <a:t>srei</a:t>
            </a:r>
            <a:r>
              <a:rPr lang="pt-BR" sz="1900" dirty="0"/>
              <a:t>-serviço-de-registro-</a:t>
            </a:r>
            <a:r>
              <a:rPr lang="pt-BR" sz="1900" dirty="0" err="1"/>
              <a:t>eletronico</a:t>
            </a:r>
            <a:r>
              <a:rPr lang="pt-BR" sz="1900" dirty="0"/>
              <a:t>-de-</a:t>
            </a:r>
            <a:r>
              <a:rPr lang="pt-BR" sz="1900" dirty="0" err="1"/>
              <a:t>imoveis</a:t>
            </a:r>
            <a:r>
              <a:rPr lang="pt-BR" sz="1900" dirty="0"/>
              <a:t>/&gt;. Central Registradores de Imóveis – </a:t>
            </a:r>
            <a:r>
              <a:rPr lang="pt-BR" sz="1900" dirty="0" err="1"/>
              <a:t>Flauzilino</a:t>
            </a:r>
            <a:r>
              <a:rPr lang="pt-BR" sz="1900" dirty="0"/>
              <a:t> Araújo dos Santos.</a:t>
            </a:r>
          </a:p>
          <a:p>
            <a:pPr marL="0" indent="0" algn="just">
              <a:buNone/>
            </a:pPr>
            <a:r>
              <a:rPr lang="pt-BR" sz="1900" dirty="0"/>
              <a:t>RALL, Ted. </a:t>
            </a:r>
            <a:r>
              <a:rPr lang="pt-BR" sz="1900" b="1" dirty="0"/>
              <a:t>Snowden: Um herói do nosso tempo</a:t>
            </a:r>
            <a:r>
              <a:rPr lang="pt-BR" sz="1900" dirty="0"/>
              <a:t>. WWF Martins Fontes, 2015 – ISBN 978-85-469-0002-2</a:t>
            </a:r>
          </a:p>
          <a:p>
            <a:endParaRPr lang="pt-BR" dirty="0"/>
          </a:p>
        </p:txBody>
      </p:sp>
    </p:spTree>
    <p:extLst>
      <p:ext uri="{BB962C8B-B14F-4D97-AF65-F5344CB8AC3E}">
        <p14:creationId xmlns:p14="http://schemas.microsoft.com/office/powerpoint/2010/main" val="1944704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94742" y="716516"/>
            <a:ext cx="4337108" cy="86409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lvl="0" algn="ctr" fontAlgn="base"/>
            <a:r>
              <a:rPr lang="pt-BR" sz="1600" b="1" dirty="0">
                <a:solidFill>
                  <a:schemeClr val="tx1"/>
                </a:solidFill>
                <a:effectLst/>
                <a:latin typeface="Arial" panose="020B0604020202020204" pitchFamily="34" charset="0"/>
                <a:cs typeface="Arial" panose="020B0604020202020204" pitchFamily="34" charset="0"/>
              </a:rPr>
              <a:t>José de Arimatéia Barbosa</a:t>
            </a:r>
            <a:br>
              <a:rPr lang="pt-BR" sz="1600" b="1" dirty="0">
                <a:solidFill>
                  <a:schemeClr val="tx1"/>
                </a:solidFill>
                <a:effectLst/>
                <a:latin typeface="Arial" panose="020B0604020202020204" pitchFamily="34" charset="0"/>
                <a:cs typeface="Arial" panose="020B0604020202020204" pitchFamily="34" charset="0"/>
              </a:rPr>
            </a:br>
            <a:r>
              <a:rPr lang="pt-BR" sz="1600" b="1" dirty="0">
                <a:solidFill>
                  <a:schemeClr val="tx1"/>
                </a:solidFill>
                <a:effectLst/>
                <a:latin typeface="Arial" panose="020B0604020202020204" pitchFamily="34" charset="0"/>
                <a:cs typeface="Arial" panose="020B0604020202020204" pitchFamily="34" charset="0"/>
              </a:rPr>
              <a:t>CV: http://lattes.cnpq.br/8904984415239183</a:t>
            </a:r>
          </a:p>
        </p:txBody>
      </p:sp>
      <p:sp>
        <p:nvSpPr>
          <p:cNvPr id="3" name="Espaço Reservado para Conteúdo 2"/>
          <p:cNvSpPr>
            <a:spLocks noGrp="1"/>
          </p:cNvSpPr>
          <p:nvPr>
            <p:ph idx="1"/>
          </p:nvPr>
        </p:nvSpPr>
        <p:spPr>
          <a:xfrm>
            <a:off x="6383831" y="1742651"/>
            <a:ext cx="5358930" cy="2753149"/>
          </a:xfrm>
        </p:spPr>
        <p:txBody>
          <a:bodyPr>
            <a:noAutofit/>
          </a:bodyPr>
          <a:lstStyle/>
          <a:p>
            <a:pPr algn="just" fontAlgn="base">
              <a:lnSpc>
                <a:spcPct val="100000"/>
              </a:lnSpc>
            </a:pPr>
            <a:r>
              <a:rPr lang="es-ES" sz="1400" dirty="0">
                <a:latin typeface="Arial" panose="020B0604020202020204" pitchFamily="34" charset="0"/>
                <a:cs typeface="Arial" panose="020B0604020202020204" pitchFamily="34" charset="0"/>
              </a:rPr>
              <a:t>Oficial de Registro de Bienes Inmuebles y Títulos y Documentos del Distrito de Campo Novo do </a:t>
            </a:r>
            <a:r>
              <a:rPr lang="es-ES" sz="1400" dirty="0" err="1">
                <a:latin typeface="Arial" panose="020B0604020202020204" pitchFamily="34" charset="0"/>
                <a:cs typeface="Arial" panose="020B0604020202020204" pitchFamily="34" charset="0"/>
              </a:rPr>
              <a:t>Parecis</a:t>
            </a:r>
            <a:r>
              <a:rPr lang="es-ES" sz="1400" dirty="0">
                <a:latin typeface="Arial" panose="020B0604020202020204" pitchFamily="34" charset="0"/>
                <a:cs typeface="Arial" panose="020B0604020202020204" pitchFamily="34" charset="0"/>
              </a:rPr>
              <a:t> - MT. Vice - Presidente del Instituto de Registradores Inmobiliarios de Brasil - IRIB. Ex - Presidente del Colegio de Notarios y Registradores de Mato Grosso - ANOREG/MT. Licenciado en Ciencias Jurídicas y Sociales. Postgrado en Derecho Público, Civil, Procesal Civil y Notarial y Registral; Doctor en Ciencias Jurídicas y Sociales por la Universidad del Museo Social Argentino – Buenos Aires, con pasantía postdoctoral en Derecho De la Propiedad Europeo y Latinoamericano, por la </a:t>
            </a:r>
            <a:r>
              <a:rPr lang="es-ES" sz="1400" dirty="0" err="1">
                <a:latin typeface="Arial" panose="020B0604020202020204" pitchFamily="34" charset="0"/>
                <a:cs typeface="Arial" panose="020B0604020202020204" pitchFamily="34" charset="0"/>
              </a:rPr>
              <a:t>Università</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Degli</a:t>
            </a:r>
            <a:r>
              <a:rPr lang="es-ES" sz="1400" dirty="0">
                <a:latin typeface="Arial" panose="020B0604020202020204" pitchFamily="34" charset="0"/>
                <a:cs typeface="Arial" panose="020B0604020202020204" pitchFamily="34" charset="0"/>
              </a:rPr>
              <a:t> </a:t>
            </a:r>
            <a:r>
              <a:rPr lang="es-ES" sz="1400" dirty="0" err="1">
                <a:latin typeface="Arial" panose="020B0604020202020204" pitchFamily="34" charset="0"/>
                <a:cs typeface="Arial" panose="020B0604020202020204" pitchFamily="34" charset="0"/>
              </a:rPr>
              <a:t>Studi</a:t>
            </a:r>
            <a:r>
              <a:rPr lang="es-ES" sz="1400" dirty="0">
                <a:latin typeface="Arial" panose="020B0604020202020204" pitchFamily="34" charset="0"/>
                <a:cs typeface="Arial" panose="020B0604020202020204" pitchFamily="34" charset="0"/>
              </a:rPr>
              <a:t> di Messina – Italia y en el programa postdoctoral en Derecho de las Cosas; Derecho Notarial y Derecho Registral, impartido por CENOR - Centro de Estudios Notariales y Registrantes de la Facultad de Derecho de </a:t>
            </a:r>
            <a:r>
              <a:rPr lang="es-ES" sz="1400" dirty="0" err="1">
                <a:latin typeface="Arial" panose="020B0604020202020204" pitchFamily="34" charset="0"/>
                <a:cs typeface="Arial" panose="020B0604020202020204" pitchFamily="34" charset="0"/>
              </a:rPr>
              <a:t>Coimbra</a:t>
            </a:r>
            <a:r>
              <a:rPr lang="es-ES" sz="1400" dirty="0">
                <a:latin typeface="Arial" panose="020B0604020202020204" pitchFamily="34" charset="0"/>
                <a:cs typeface="Arial" panose="020B0604020202020204" pitchFamily="34" charset="0"/>
              </a:rPr>
              <a:t> - Portugal; </a:t>
            </a:r>
            <a:endParaRPr lang="pt-BR" sz="1400" dirty="0">
              <a:solidFill>
                <a:schemeClr val="tx1"/>
              </a:solidFill>
              <a:effectLst/>
              <a:latin typeface="Arial" panose="020B0604020202020204" pitchFamily="34" charset="0"/>
              <a:cs typeface="Arial" panose="020B0604020202020204" pitchFamily="34" charset="0"/>
            </a:endParaRPr>
          </a:p>
        </p:txBody>
      </p:sp>
      <p:pic>
        <p:nvPicPr>
          <p:cNvPr id="5" name="Imagem 4" descr="Homem de terno e gravata&#10;&#10;Descrição gerada automaticamente">
            <a:extLst>
              <a:ext uri="{FF2B5EF4-FFF2-40B4-BE49-F238E27FC236}">
                <a16:creationId xmlns:a16="http://schemas.microsoft.com/office/drawing/2014/main" id="{CBB4F917-92E3-472C-8CEA-E8442FF8C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61" y="0"/>
            <a:ext cx="6862256" cy="672380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0723391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1">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Espaço Reservado para Conteúdo 3">
            <a:extLst>
              <a:ext uri="{FF2B5EF4-FFF2-40B4-BE49-F238E27FC236}">
                <a16:creationId xmlns:a16="http://schemas.microsoft.com/office/drawing/2014/main" id="{169FAA50-0024-4241-A788-7DF84A479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1221" y="642046"/>
            <a:ext cx="5219870" cy="5050225"/>
          </a:xfrm>
          <a:prstGeom prst="rect">
            <a:avLst/>
          </a:prstGeom>
        </p:spPr>
      </p:pic>
      <p:pic>
        <p:nvPicPr>
          <p:cNvPr id="4" name="Imagem 3">
            <a:extLst>
              <a:ext uri="{FF2B5EF4-FFF2-40B4-BE49-F238E27FC236}">
                <a16:creationId xmlns:a16="http://schemas.microsoft.com/office/drawing/2014/main" id="{4400C5D0-4338-4EA3-9860-0F1D01769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729" y="779295"/>
            <a:ext cx="5291666" cy="4775728"/>
          </a:xfrm>
          <a:prstGeom prst="rect">
            <a:avLst/>
          </a:prstGeom>
        </p:spPr>
      </p:pic>
      <p:sp>
        <p:nvSpPr>
          <p:cNvPr id="29" name="Rectangle 23">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5">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6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agem 16" descr="Mapa&#10;&#10;Descrição gerada automaticamente">
            <a:extLst>
              <a:ext uri="{FF2B5EF4-FFF2-40B4-BE49-F238E27FC236}">
                <a16:creationId xmlns:a16="http://schemas.microsoft.com/office/drawing/2014/main" id="{508E2C6D-D9F3-4F5D-932C-B09C8EF8D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9217" y="459676"/>
            <a:ext cx="4541074" cy="5821890"/>
          </a:xfrm>
          <a:prstGeom prst="rect">
            <a:avLst/>
          </a:prstGeom>
        </p:spPr>
      </p:pic>
    </p:spTree>
    <p:extLst>
      <p:ext uri="{BB962C8B-B14F-4D97-AF65-F5344CB8AC3E}">
        <p14:creationId xmlns:p14="http://schemas.microsoft.com/office/powerpoint/2010/main" val="22070081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p:nvPr/>
        </p:nvPicPr>
        <p:blipFill rotWithShape="1">
          <a:blip r:embed="rId2"/>
          <a:srcRect l="40305" t="31345" r="7069" b="32579"/>
          <a:stretch/>
        </p:blipFill>
        <p:spPr bwMode="auto">
          <a:xfrm>
            <a:off x="7807087" y="1402192"/>
            <a:ext cx="4198647" cy="202680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Título 1"/>
          <p:cNvSpPr>
            <a:spLocks noGrp="1"/>
          </p:cNvSpPr>
          <p:nvPr>
            <p:ph type="title"/>
          </p:nvPr>
        </p:nvSpPr>
        <p:spPr>
          <a:xfrm>
            <a:off x="-102408" y="3044625"/>
            <a:ext cx="3448098" cy="677630"/>
          </a:xfrm>
        </p:spPr>
        <p:txBody>
          <a:bodyPr>
            <a:normAutofit/>
          </a:bodyPr>
          <a:lstStyle/>
          <a:p>
            <a:pPr algn="ctr"/>
            <a:r>
              <a:rPr lang="pt-BR" sz="1400" b="1" dirty="0">
                <a:solidFill>
                  <a:schemeClr val="tx1"/>
                </a:solidFill>
                <a:latin typeface="+mn-lt"/>
              </a:rPr>
              <a:t>BRASIL</a:t>
            </a:r>
            <a:br>
              <a:rPr lang="pt-BR" sz="1400" dirty="0">
                <a:solidFill>
                  <a:schemeClr val="tx1"/>
                </a:solidFill>
                <a:latin typeface="+mn-lt"/>
              </a:rPr>
            </a:br>
            <a:r>
              <a:rPr lang="pt-BR" sz="1400" dirty="0">
                <a:solidFill>
                  <a:schemeClr val="tx1"/>
                </a:solidFill>
                <a:latin typeface="+mn-lt"/>
              </a:rPr>
              <a:t>8 515 767,049 </a:t>
            </a:r>
            <a:r>
              <a:rPr lang="pt-BR" sz="1400" dirty="0">
                <a:solidFill>
                  <a:schemeClr val="tx1"/>
                </a:solidFill>
                <a:latin typeface="+mn-lt"/>
                <a:hlinkClick r:id="rId3" tooltip="Quilómetro quadrado">
                  <a:extLst>
                    <a:ext uri="{A12FA001-AC4F-418D-AE19-62706E023703}">
                      <ahyp:hlinkClr xmlns:ahyp="http://schemas.microsoft.com/office/drawing/2018/hyperlinkcolor" val="tx"/>
                    </a:ext>
                  </a:extLst>
                </a:hlinkClick>
              </a:rPr>
              <a:t>km²</a:t>
            </a:r>
            <a:br>
              <a:rPr lang="pt-BR" sz="1400" dirty="0">
                <a:solidFill>
                  <a:schemeClr val="tx1"/>
                </a:solidFill>
                <a:latin typeface="+mn-lt"/>
              </a:rPr>
            </a:br>
            <a:endParaRPr lang="pt-BR" sz="1400" dirty="0">
              <a:solidFill>
                <a:schemeClr val="tx1"/>
              </a:solidFill>
              <a:latin typeface="+mn-lt"/>
            </a:endParaRPr>
          </a:p>
        </p:txBody>
      </p:sp>
      <p:sp>
        <p:nvSpPr>
          <p:cNvPr id="6" name="Espaço Reservado para Conteúdo 5"/>
          <p:cNvSpPr>
            <a:spLocks noGrp="1"/>
          </p:cNvSpPr>
          <p:nvPr>
            <p:ph idx="1"/>
          </p:nvPr>
        </p:nvSpPr>
        <p:spPr>
          <a:xfrm>
            <a:off x="8765012" y="3554224"/>
            <a:ext cx="2789469" cy="677630"/>
          </a:xfrm>
        </p:spPr>
        <p:txBody>
          <a:bodyPr>
            <a:normAutofit/>
          </a:bodyPr>
          <a:lstStyle/>
          <a:p>
            <a:pPr marL="0" indent="0" algn="ctr">
              <a:lnSpc>
                <a:spcPct val="100000"/>
              </a:lnSpc>
              <a:spcBef>
                <a:spcPts val="800"/>
              </a:spcBef>
              <a:buNone/>
            </a:pPr>
            <a:r>
              <a:rPr lang="pt-BR" sz="1400" b="1" dirty="0">
                <a:solidFill>
                  <a:schemeClr val="tx1"/>
                </a:solidFill>
              </a:rPr>
              <a:t>São Paulo</a:t>
            </a:r>
          </a:p>
          <a:p>
            <a:pPr marL="0" indent="0" algn="ctr">
              <a:lnSpc>
                <a:spcPct val="100000"/>
              </a:lnSpc>
              <a:spcBef>
                <a:spcPts val="800"/>
              </a:spcBef>
              <a:buNone/>
            </a:pPr>
            <a:r>
              <a:rPr lang="pt-BR" sz="1400" dirty="0">
                <a:solidFill>
                  <a:schemeClr val="tx1"/>
                </a:solidFill>
              </a:rPr>
              <a:t>248 222,362 </a:t>
            </a:r>
            <a:r>
              <a:rPr lang="pt-BR" sz="1400" dirty="0">
                <a:solidFill>
                  <a:schemeClr val="tx1"/>
                </a:solidFill>
                <a:hlinkClick r:id="rId3" tooltip="Quilómetro quadrado">
                  <a:extLst>
                    <a:ext uri="{A12FA001-AC4F-418D-AE19-62706E023703}">
                      <ahyp:hlinkClr xmlns:ahyp="http://schemas.microsoft.com/office/drawing/2018/hyperlinkcolor" val="tx"/>
                    </a:ext>
                  </a:extLst>
                </a:hlinkClick>
              </a:rPr>
              <a:t>km²</a:t>
            </a:r>
            <a:endParaRPr lang="pt-BR" sz="1400" dirty="0">
              <a:solidFill>
                <a:schemeClr val="tx1"/>
              </a:solidFill>
            </a:endParaRPr>
          </a:p>
        </p:txBody>
      </p:sp>
      <p:pic>
        <p:nvPicPr>
          <p:cNvPr id="12" name="Imagem 11"/>
          <p:cNvPicPr/>
          <p:nvPr/>
        </p:nvPicPr>
        <p:blipFill rotWithShape="1">
          <a:blip r:embed="rId4"/>
          <a:srcRect l="49284" t="30609" r="11089" b="41259"/>
          <a:stretch/>
        </p:blipFill>
        <p:spPr bwMode="auto">
          <a:xfrm>
            <a:off x="3590468" y="357143"/>
            <a:ext cx="3862703" cy="210421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4" name="Imagem 13"/>
          <p:cNvPicPr/>
          <p:nvPr/>
        </p:nvPicPr>
        <p:blipFill rotWithShape="1">
          <a:blip r:embed="rId5"/>
          <a:srcRect l="47441" t="27115" r="25264" b="26853"/>
          <a:stretch/>
        </p:blipFill>
        <p:spPr bwMode="auto">
          <a:xfrm>
            <a:off x="61643" y="0"/>
            <a:ext cx="2981972" cy="288767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Retângulo 3"/>
          <p:cNvSpPr/>
          <p:nvPr/>
        </p:nvSpPr>
        <p:spPr>
          <a:xfrm>
            <a:off x="4816607" y="2536448"/>
            <a:ext cx="1694260" cy="892552"/>
          </a:xfrm>
          <a:prstGeom prst="rect">
            <a:avLst/>
          </a:prstGeom>
        </p:spPr>
        <p:txBody>
          <a:bodyPr wrap="square">
            <a:spAutoFit/>
          </a:bodyPr>
          <a:lstStyle/>
          <a:p>
            <a:r>
              <a:rPr lang="pt-BR" sz="1400" b="1" dirty="0"/>
              <a:t>Mato Grosso</a:t>
            </a:r>
            <a:br>
              <a:rPr lang="pt-BR" sz="1400" dirty="0"/>
            </a:br>
            <a:r>
              <a:rPr lang="pt-BR" sz="1400" dirty="0"/>
              <a:t>903 378,292  </a:t>
            </a:r>
            <a:r>
              <a:rPr lang="pt-BR" sz="1400" dirty="0">
                <a:hlinkClick r:id="rId3" tooltip="Quilómetro quadrado">
                  <a:extLst>
                    <a:ext uri="{A12FA001-AC4F-418D-AE19-62706E023703}">
                      <ahyp:hlinkClr xmlns:ahyp="http://schemas.microsoft.com/office/drawing/2018/hyperlinkcolor" val="tx"/>
                    </a:ext>
                  </a:extLst>
                </a:hlinkClick>
              </a:rPr>
              <a:t>km²</a:t>
            </a:r>
            <a:br>
              <a:rPr lang="pt-BR" sz="4267" dirty="0"/>
            </a:br>
            <a:endParaRPr lang="pt-BR" sz="2400" dirty="0"/>
          </a:p>
        </p:txBody>
      </p:sp>
      <p:pic>
        <p:nvPicPr>
          <p:cNvPr id="15" name="Imagem 14">
            <a:extLst>
              <a:ext uri="{FF2B5EF4-FFF2-40B4-BE49-F238E27FC236}">
                <a16:creationId xmlns:a16="http://schemas.microsoft.com/office/drawing/2014/main" id="{BD8D25DD-1BF6-466D-9226-5FA444D0283D}"/>
              </a:ext>
            </a:extLst>
          </p:cNvPr>
          <p:cNvPicPr/>
          <p:nvPr/>
        </p:nvPicPr>
        <p:blipFill rotWithShape="1">
          <a:blip r:embed="rId6">
            <a:extLst>
              <a:ext uri="{28A0092B-C50C-407E-A947-70E740481C1C}">
                <a14:useLocalDpi xmlns:a14="http://schemas.microsoft.com/office/drawing/2010/main" val="0"/>
              </a:ext>
            </a:extLst>
          </a:blip>
          <a:srcRect l="4618" t="15487" r="1616" b="21256"/>
          <a:stretch/>
        </p:blipFill>
        <p:spPr bwMode="auto">
          <a:xfrm>
            <a:off x="3522648" y="3722255"/>
            <a:ext cx="5833788" cy="2457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3" name="Retângulo 2">
            <a:extLst>
              <a:ext uri="{FF2B5EF4-FFF2-40B4-BE49-F238E27FC236}">
                <a16:creationId xmlns:a16="http://schemas.microsoft.com/office/drawing/2014/main" id="{DD313C4E-4074-4B55-B67B-B3EEDA84F4D2}"/>
              </a:ext>
            </a:extLst>
          </p:cNvPr>
          <p:cNvSpPr/>
          <p:nvPr/>
        </p:nvSpPr>
        <p:spPr>
          <a:xfrm>
            <a:off x="2360667" y="4711033"/>
            <a:ext cx="1142335" cy="523220"/>
          </a:xfrm>
          <a:prstGeom prst="rect">
            <a:avLst/>
          </a:prstGeom>
        </p:spPr>
        <p:txBody>
          <a:bodyPr wrap="square">
            <a:spAutoFit/>
          </a:bodyPr>
          <a:lstStyle/>
          <a:p>
            <a:r>
              <a:rPr lang="pt-BR" sz="1400" b="1" dirty="0"/>
              <a:t>PORTUGAL</a:t>
            </a:r>
          </a:p>
          <a:p>
            <a:r>
              <a:rPr lang="pt-BR" sz="1400" dirty="0"/>
              <a:t>92 090 </a:t>
            </a:r>
            <a:r>
              <a:rPr lang="pt-BR" sz="1400" dirty="0">
                <a:hlinkClick r:id="rId3" tooltip="Quilómetro quadrado">
                  <a:extLst>
                    <a:ext uri="{A12FA001-AC4F-418D-AE19-62706E023703}">
                      <ahyp:hlinkClr xmlns:ahyp="http://schemas.microsoft.com/office/drawing/2018/hyperlinkcolor" val="tx"/>
                    </a:ext>
                  </a:extLst>
                </a:hlinkClick>
              </a:rPr>
              <a:t>km²</a:t>
            </a:r>
            <a:endParaRPr lang="pt-BR" sz="1400" dirty="0"/>
          </a:p>
        </p:txBody>
      </p:sp>
    </p:spTree>
    <p:extLst>
      <p:ext uri="{BB962C8B-B14F-4D97-AF65-F5344CB8AC3E}">
        <p14:creationId xmlns:p14="http://schemas.microsoft.com/office/powerpoint/2010/main" val="654364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4DD7AB-D571-4FA7-B9E1-8E4919BF19B3}"/>
              </a:ext>
            </a:extLst>
          </p:cNvPr>
          <p:cNvSpPr>
            <a:spLocks noGrp="1"/>
          </p:cNvSpPr>
          <p:nvPr>
            <p:ph type="title"/>
          </p:nvPr>
        </p:nvSpPr>
        <p:spPr>
          <a:xfrm>
            <a:off x="499533" y="1256769"/>
            <a:ext cx="11489267" cy="1325563"/>
          </a:xfrm>
        </p:spPr>
        <p:txBody>
          <a:bodyPr>
            <a:normAutofit fontScale="90000"/>
          </a:bodyPr>
          <a:lstStyle/>
          <a:p>
            <a:pPr algn="ctr"/>
            <a:r>
              <a:rPr lang="es-ES" sz="4000" b="1" u="sng" dirty="0"/>
              <a:t>MODERNIZACIÓN DEL SISTEMA DE REGISTRO DE LA PROPIEDAD</a:t>
            </a:r>
            <a:br>
              <a:rPr lang="es-ES" sz="4000" b="1" u="sng" dirty="0"/>
            </a:br>
            <a:r>
              <a:rPr lang="es-ES" sz="4000" b="1" u="sng" dirty="0"/>
              <a:t>
</a:t>
            </a:r>
            <a:endParaRPr lang="pt-BR" dirty="0"/>
          </a:p>
        </p:txBody>
      </p:sp>
      <p:sp>
        <p:nvSpPr>
          <p:cNvPr id="3" name="Espaço Reservado para Conteúdo 2">
            <a:extLst>
              <a:ext uri="{FF2B5EF4-FFF2-40B4-BE49-F238E27FC236}">
                <a16:creationId xmlns:a16="http://schemas.microsoft.com/office/drawing/2014/main" id="{3AD9A42B-52D8-4F80-B15F-D76EA35B276C}"/>
              </a:ext>
            </a:extLst>
          </p:cNvPr>
          <p:cNvSpPr>
            <a:spLocks noGrp="1"/>
          </p:cNvSpPr>
          <p:nvPr>
            <p:ph idx="1"/>
          </p:nvPr>
        </p:nvSpPr>
        <p:spPr>
          <a:xfrm>
            <a:off x="313267" y="1724818"/>
            <a:ext cx="11565466" cy="4066382"/>
          </a:xfrm>
        </p:spPr>
        <p:txBody>
          <a:bodyPr>
            <a:noAutofit/>
          </a:bodyPr>
          <a:lstStyle/>
          <a:p>
            <a:pPr algn="just">
              <a:lnSpc>
                <a:spcPct val="150000"/>
              </a:lnSpc>
            </a:pPr>
            <a:r>
              <a:rPr lang="es-ES" dirty="0"/>
              <a:t>Se verifica que todo el sistema registral y notarial se encuentra en constantes avances tecnológicos, y en el Registro de Bienes Raíces destaca el Sistema de Registro Electrónico, editado por MP - 759/2016, convertido en Ley 13.465/17.
El artículo 76 de este diplomado establece que el Sistema Electrónico de Registro Inmobiliario - SREI será implementado y operado, a nivel nacional, por el Operador Nacional del Sistema Electrónico de Registro Inmobiliario - ONR. Además, establece todo el procedimiento y el procedimiento que debe adoptarse para la implementación de dicho mecanismo, como resulta.
Art. 76 – El Sistema Electrónico de Registro Inmobiliario - SREI será implementado y operado, a nivel nacional, por el Operador Nacional del Sistema Electrónico de Registro Inmobiliario - ONR.</a:t>
            </a:r>
            <a:endParaRPr lang="pt-BR" dirty="0"/>
          </a:p>
        </p:txBody>
      </p:sp>
    </p:spTree>
    <p:extLst>
      <p:ext uri="{BB962C8B-B14F-4D97-AF65-F5344CB8AC3E}">
        <p14:creationId xmlns:p14="http://schemas.microsoft.com/office/powerpoint/2010/main" val="12909977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4600" y="-889691"/>
            <a:ext cx="10058400" cy="1609344"/>
          </a:xfrm>
        </p:spPr>
        <p:txBody>
          <a:bodyPr/>
          <a:lstStyle/>
          <a:p>
            <a:pPr algn="ctr"/>
            <a:r>
              <a:rPr lang="pt-BR" b="1" dirty="0"/>
              <a:t>REGISTRO DE IMOBLES DEL BRASIL </a:t>
            </a:r>
          </a:p>
        </p:txBody>
      </p:sp>
      <p:pic>
        <p:nvPicPr>
          <p:cNvPr id="4" name="Imagem 3"/>
          <p:cNvPicPr/>
          <p:nvPr/>
        </p:nvPicPr>
        <p:blipFill rotWithShape="1">
          <a:blip r:embed="rId2"/>
          <a:srcRect l="8290" t="10980" r="8633" b="9328"/>
          <a:stretch/>
        </p:blipFill>
        <p:spPr bwMode="auto">
          <a:xfrm>
            <a:off x="0" y="719653"/>
            <a:ext cx="12192000" cy="61383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1387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407F9-0AC2-4912-99F9-25BE3D1925B7}"/>
              </a:ext>
            </a:extLst>
          </p:cNvPr>
          <p:cNvSpPr>
            <a:spLocks noGrp="1"/>
          </p:cNvSpPr>
          <p:nvPr>
            <p:ph type="title"/>
          </p:nvPr>
        </p:nvSpPr>
        <p:spPr>
          <a:xfrm>
            <a:off x="2259330" y="394977"/>
            <a:ext cx="8637270" cy="1450757"/>
          </a:xfrm>
        </p:spPr>
        <p:txBody>
          <a:bodyPr/>
          <a:lstStyle/>
          <a:p>
            <a:r>
              <a:rPr lang="pt-BR" b="1" dirty="0"/>
              <a:t>INTEROPERABILIDAD- SAEC/CEIs ?</a:t>
            </a:r>
          </a:p>
        </p:txBody>
      </p:sp>
      <p:sp>
        <p:nvSpPr>
          <p:cNvPr id="3" name="Espaço Reservado para Conteúdo 2">
            <a:extLst>
              <a:ext uri="{FF2B5EF4-FFF2-40B4-BE49-F238E27FC236}">
                <a16:creationId xmlns:a16="http://schemas.microsoft.com/office/drawing/2014/main" id="{0438F64C-B9C4-438A-91C7-13BB290A2CC2}"/>
              </a:ext>
            </a:extLst>
          </p:cNvPr>
          <p:cNvSpPr>
            <a:spLocks noGrp="1"/>
          </p:cNvSpPr>
          <p:nvPr>
            <p:ph idx="1"/>
          </p:nvPr>
        </p:nvSpPr>
        <p:spPr>
          <a:xfrm>
            <a:off x="829733" y="1845733"/>
            <a:ext cx="10781241" cy="4617289"/>
          </a:xfrm>
        </p:spPr>
        <p:txBody>
          <a:bodyPr>
            <a:normAutofit fontScale="92500" lnSpcReduction="20000"/>
          </a:bodyPr>
          <a:lstStyle/>
          <a:p>
            <a:pPr algn="just">
              <a:lnSpc>
                <a:spcPct val="150000"/>
              </a:lnSpc>
              <a:buFont typeface="Wingdings" panose="05000000000000000000" pitchFamily="2" charset="2"/>
              <a:buChar char="Ø"/>
            </a:pPr>
            <a:r>
              <a:rPr lang="es-ES" dirty="0">
                <a:ea typeface="Times New Roman" panose="02020603050405020304" pitchFamily="18" charset="0"/>
                <a:cs typeface="Times New Roman" panose="02020603050405020304" pitchFamily="18" charset="0"/>
              </a:rPr>
              <a:t> La disposición 124 de la CNJ, el último día 12 de febrero de 2022 se fijó como fecha límite fatal para la universalización del acceso de todas las unidades del servicio de registro de bienes raíces en Brasil, al Sistema Electrónico de Registro de Bienes Raíces (SREI), operado por el Operador Nacional del Registro Electrónico de Bienes Raíces - ONR, bajo la regulación del Ministerio Interno Nacional de Justicia. </a:t>
            </a:r>
          </a:p>
          <a:p>
            <a:pPr algn="just">
              <a:lnSpc>
                <a:spcPct val="150000"/>
              </a:lnSpc>
              <a:buFont typeface="Wingdings" panose="05000000000000000000" pitchFamily="2" charset="2"/>
              <a:buChar char="Ø"/>
            </a:pPr>
            <a:r>
              <a:rPr lang="pt-BR" dirty="0"/>
              <a:t> SAEC - Serviço de Atendimento Eletrônico Compartilhado</a:t>
            </a:r>
            <a:r>
              <a:rPr lang="es-ES" dirty="0">
                <a:ea typeface="Times New Roman" panose="02020603050405020304" pitchFamily="18" charset="0"/>
                <a:cs typeface="Times New Roman" panose="02020603050405020304" pitchFamily="18" charset="0"/>
              </a:rPr>
              <a:t>
 Las dificultades técnicas por parte de la ONR impiden la creación de estándares mínimos que aseguren la interoperabilidad entre el CIS/</a:t>
            </a:r>
            <a:r>
              <a:rPr lang="es-ES" dirty="0" err="1">
                <a:ea typeface="Times New Roman" panose="02020603050405020304" pitchFamily="18" charset="0"/>
                <a:cs typeface="Times New Roman" panose="02020603050405020304" pitchFamily="18" charset="0"/>
              </a:rPr>
              <a:t>Arisp</a:t>
            </a:r>
            <a:r>
              <a:rPr lang="es-ES" dirty="0">
                <a:ea typeface="Times New Roman" panose="02020603050405020304" pitchFamily="18" charset="0"/>
                <a:cs typeface="Times New Roman" panose="02020603050405020304" pitchFamily="18" charset="0"/>
              </a:rPr>
              <a:t> – asignado al SREI y los sistemas de las plantas electrónicas existentes en las otras 26 unidades federativa.
 Falta de apoyo técnico a ciudades y regiones deficientes del país con infraestructura reducida para recibir el estándar idealizado por una sola federación. </a:t>
            </a:r>
            <a:endParaRPr lang="pt-BR" dirty="0"/>
          </a:p>
        </p:txBody>
      </p:sp>
    </p:spTree>
    <p:extLst>
      <p:ext uri="{BB962C8B-B14F-4D97-AF65-F5344CB8AC3E}">
        <p14:creationId xmlns:p14="http://schemas.microsoft.com/office/powerpoint/2010/main" val="73027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CE7C3-7195-42C6-8D76-0A263407E04F}"/>
              </a:ext>
            </a:extLst>
          </p:cNvPr>
          <p:cNvSpPr>
            <a:spLocks noGrp="1"/>
          </p:cNvSpPr>
          <p:nvPr>
            <p:ph type="title"/>
          </p:nvPr>
        </p:nvSpPr>
        <p:spPr>
          <a:xfrm>
            <a:off x="1734429" y="298881"/>
            <a:ext cx="9155853" cy="1101930"/>
          </a:xfrm>
        </p:spPr>
        <p:txBody>
          <a:bodyPr>
            <a:normAutofit fontScale="90000"/>
          </a:bodyPr>
          <a:lstStyle/>
          <a:p>
            <a:pPr algn="ctr"/>
            <a:r>
              <a:rPr lang="es-ES" sz="4000" b="1" dirty="0"/>
              <a:t>MULTIPLICIDAD DE INSTITUCIONES DE REPRESENTATIVIDAD DE LA CLASE</a:t>
            </a:r>
            <a:endParaRPr lang="pt-BR" sz="4000" b="1" dirty="0"/>
          </a:p>
        </p:txBody>
      </p:sp>
      <p:sp>
        <p:nvSpPr>
          <p:cNvPr id="3" name="Espaço Reservado para Conteúdo 2">
            <a:extLst>
              <a:ext uri="{FF2B5EF4-FFF2-40B4-BE49-F238E27FC236}">
                <a16:creationId xmlns:a16="http://schemas.microsoft.com/office/drawing/2014/main" id="{9364D28D-D872-44D9-B5A6-1218AB7543B8}"/>
              </a:ext>
            </a:extLst>
          </p:cNvPr>
          <p:cNvSpPr>
            <a:spLocks noGrp="1"/>
          </p:cNvSpPr>
          <p:nvPr>
            <p:ph idx="1"/>
          </p:nvPr>
        </p:nvSpPr>
        <p:spPr>
          <a:xfrm>
            <a:off x="913795" y="2076450"/>
            <a:ext cx="4996675" cy="3714749"/>
          </a:xfrm>
        </p:spPr>
        <p:txBody>
          <a:bodyPr>
            <a:normAutofit/>
          </a:bodyPr>
          <a:lstStyle/>
          <a:p>
            <a:r>
              <a:rPr lang="pt-BR"/>
              <a:t>Associação dos Notários e Registradores de Mato Grosso – ANOREG-MT</a:t>
            </a:r>
          </a:p>
          <a:p>
            <a:endParaRPr lang="pt-BR"/>
          </a:p>
          <a:p>
            <a:r>
              <a:rPr lang="pt-BR"/>
              <a:t>Associação </a:t>
            </a:r>
            <a:r>
              <a:rPr lang="pt-BR" dirty="0"/>
              <a:t>dos Notários e Registradores do Brasil – ANOREG-BR </a:t>
            </a:r>
          </a:p>
          <a:p>
            <a:endParaRPr lang="pt-BR" dirty="0"/>
          </a:p>
          <a:p>
            <a:r>
              <a:rPr lang="pt-BR" dirty="0"/>
              <a:t>Instituto de Registro Imobiliário do Brasil - IRIB</a:t>
            </a:r>
          </a:p>
          <a:p>
            <a:endParaRPr lang="pt-BR" dirty="0"/>
          </a:p>
          <a:p>
            <a:r>
              <a:rPr lang="pt-BR" dirty="0"/>
              <a:t>Colégio Notarial do Brasil - CNB</a:t>
            </a:r>
          </a:p>
        </p:txBody>
      </p:sp>
      <p:sp>
        <p:nvSpPr>
          <p:cNvPr id="4" name="Espaço Reservado para Conteúdo 2">
            <a:extLst>
              <a:ext uri="{FF2B5EF4-FFF2-40B4-BE49-F238E27FC236}">
                <a16:creationId xmlns:a16="http://schemas.microsoft.com/office/drawing/2014/main" id="{5E8D01B8-6643-4B28-896A-73885A63B468}"/>
              </a:ext>
            </a:extLst>
          </p:cNvPr>
          <p:cNvSpPr txBox="1">
            <a:spLocks/>
          </p:cNvSpPr>
          <p:nvPr/>
        </p:nvSpPr>
        <p:spPr>
          <a:xfrm>
            <a:off x="7523974" y="2040016"/>
            <a:ext cx="4683364" cy="4497944"/>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228600" indent="-228600" defTabSz="914400">
              <a:lnSpc>
                <a:spcPct val="130000"/>
              </a:lnSpc>
              <a:spcBef>
                <a:spcPts val="1000"/>
              </a:spcBef>
              <a:buFont typeface="Arial" panose="020B0604020202020204" pitchFamily="34" charset="0"/>
              <a:buChar char="•"/>
            </a:pPr>
            <a:r>
              <a:rPr lang="pt-BR" sz="1700" dirty="0">
                <a:solidFill>
                  <a:schemeClr val="tx1"/>
                </a:solidFill>
                <a:effectLst>
                  <a:outerShdw blurRad="50800" dist="38100" dir="2700000" algn="tl" rotWithShape="0">
                    <a:srgbClr val="000000">
                      <a:alpha val="48000"/>
                    </a:srgbClr>
                  </a:outerShdw>
                </a:effectLst>
              </a:rPr>
              <a:t>Associação dos Registradores de Pessoas </a:t>
            </a:r>
            <a:r>
              <a:rPr lang="pt-BR" sz="1200" dirty="0">
                <a:solidFill>
                  <a:schemeClr val="tx1"/>
                </a:solidFill>
                <a:effectLst>
                  <a:outerShdw blurRad="50800" dist="38100" dir="2700000" algn="tl" rotWithShape="0">
                    <a:srgbClr val="000000">
                      <a:alpha val="48000"/>
                    </a:srgbClr>
                  </a:outerShdw>
                </a:effectLst>
              </a:rPr>
              <a:t>Naturais do Brasil – ARPEN</a:t>
            </a:r>
          </a:p>
          <a:p>
            <a:pPr marL="228600" indent="-228600" defTabSz="914400">
              <a:lnSpc>
                <a:spcPct val="130000"/>
              </a:lnSpc>
              <a:spcBef>
                <a:spcPts val="1000"/>
              </a:spcBef>
              <a:buFont typeface="Arial" panose="020B0604020202020204" pitchFamily="34" charset="0"/>
              <a:buChar char="•"/>
            </a:pPr>
            <a:r>
              <a:rPr lang="pt-BR" sz="1700" dirty="0">
                <a:solidFill>
                  <a:schemeClr val="tx1"/>
                </a:solidFill>
                <a:effectLst>
                  <a:outerShdw blurRad="50800" dist="38100" dir="2700000" algn="tl" rotWithShape="0">
                    <a:srgbClr val="000000">
                      <a:alpha val="48000"/>
                    </a:srgbClr>
                  </a:outerShdw>
                </a:effectLst>
              </a:rPr>
              <a:t>Instituto de Protesto do Brasil – IEPTB-BR</a:t>
            </a:r>
          </a:p>
          <a:p>
            <a:pPr marL="228600" indent="-228600" defTabSz="914400">
              <a:lnSpc>
                <a:spcPct val="130000"/>
              </a:lnSpc>
              <a:spcBef>
                <a:spcPts val="1000"/>
              </a:spcBef>
              <a:buFont typeface="Arial" panose="020B0604020202020204" pitchFamily="34" charset="0"/>
              <a:buChar char="•"/>
            </a:pPr>
            <a:r>
              <a:rPr lang="pt-BR" sz="1700" dirty="0">
                <a:solidFill>
                  <a:schemeClr val="tx1"/>
                </a:solidFill>
                <a:effectLst>
                  <a:outerShdw blurRad="50800" dist="38100" dir="2700000" algn="tl" rotWithShape="0">
                    <a:srgbClr val="000000">
                      <a:alpha val="48000"/>
                    </a:srgbClr>
                  </a:outerShdw>
                </a:effectLst>
              </a:rPr>
              <a:t>Sindicado dos Notários e Registradores de Mato Grosso – SINOREG-MT</a:t>
            </a:r>
          </a:p>
          <a:p>
            <a:pPr marL="228600" indent="-228600" defTabSz="914400">
              <a:lnSpc>
                <a:spcPct val="130000"/>
              </a:lnSpc>
              <a:spcBef>
                <a:spcPts val="1000"/>
              </a:spcBef>
              <a:buFont typeface="Arial" panose="020B0604020202020204" pitchFamily="34" charset="0"/>
              <a:buChar char="•"/>
            </a:pPr>
            <a:r>
              <a:rPr lang="pt-BR" sz="1700" dirty="0">
                <a:solidFill>
                  <a:schemeClr val="tx1"/>
                </a:solidFill>
                <a:effectLst>
                  <a:outerShdw blurRad="50800" dist="38100" dir="2700000" algn="tl" rotWithShape="0">
                    <a:srgbClr val="000000">
                      <a:alpha val="48000"/>
                    </a:srgbClr>
                  </a:outerShdw>
                </a:effectLst>
              </a:rPr>
              <a:t> CORI- Colégio registral imobiliário, dentre outros..</a:t>
            </a:r>
          </a:p>
          <a:p>
            <a:pPr marL="0" indent="0" defTabSz="914400">
              <a:lnSpc>
                <a:spcPct val="130000"/>
              </a:lnSpc>
              <a:spcBef>
                <a:spcPts val="1000"/>
              </a:spcBef>
              <a:buNone/>
            </a:pPr>
            <a:r>
              <a:rPr lang="pt-BR" sz="1700" dirty="0">
                <a:solidFill>
                  <a:schemeClr val="tx1"/>
                </a:solidFill>
                <a:effectLst>
                  <a:outerShdw blurRad="50800" dist="38100" dir="2700000" algn="tl" rotWithShape="0">
                    <a:srgbClr val="000000">
                      <a:alpha val="48000"/>
                    </a:srgbClr>
                  </a:outerShdw>
                </a:effectLst>
              </a:rPr>
              <a:t>.    ONR – Operador Nacional de Registro</a:t>
            </a:r>
          </a:p>
        </p:txBody>
      </p:sp>
      <p:pic>
        <p:nvPicPr>
          <p:cNvPr id="8" name="Imagem 7">
            <a:extLst>
              <a:ext uri="{FF2B5EF4-FFF2-40B4-BE49-F238E27FC236}">
                <a16:creationId xmlns:a16="http://schemas.microsoft.com/office/drawing/2014/main" id="{AC67CC61-2241-4980-AEAA-3BA4B8726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26" y="2076450"/>
            <a:ext cx="757769" cy="618355"/>
          </a:xfrm>
          <a:prstGeom prst="rect">
            <a:avLst/>
          </a:prstGeom>
        </p:spPr>
      </p:pic>
      <p:pic>
        <p:nvPicPr>
          <p:cNvPr id="10" name="Imagem 9">
            <a:extLst>
              <a:ext uri="{FF2B5EF4-FFF2-40B4-BE49-F238E27FC236}">
                <a16:creationId xmlns:a16="http://schemas.microsoft.com/office/drawing/2014/main" id="{F46563D2-AC64-4BCB-AD09-6B8DFC94D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026" y="3067343"/>
            <a:ext cx="757770" cy="688882"/>
          </a:xfrm>
          <a:prstGeom prst="rect">
            <a:avLst/>
          </a:prstGeom>
        </p:spPr>
      </p:pic>
      <p:pic>
        <p:nvPicPr>
          <p:cNvPr id="12" name="Imagem 11">
            <a:extLst>
              <a:ext uri="{FF2B5EF4-FFF2-40B4-BE49-F238E27FC236}">
                <a16:creationId xmlns:a16="http://schemas.microsoft.com/office/drawing/2014/main" id="{E73B8A4D-1EDD-4983-B2F3-06ADD77A5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43" y="4163196"/>
            <a:ext cx="766851" cy="746402"/>
          </a:xfrm>
          <a:prstGeom prst="rect">
            <a:avLst/>
          </a:prstGeom>
        </p:spPr>
      </p:pic>
      <p:pic>
        <p:nvPicPr>
          <p:cNvPr id="14" name="Imagem 13">
            <a:extLst>
              <a:ext uri="{FF2B5EF4-FFF2-40B4-BE49-F238E27FC236}">
                <a16:creationId xmlns:a16="http://schemas.microsoft.com/office/drawing/2014/main" id="{90CC7934-3DAB-4C71-BECE-0070E1BA667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992" t="14348" r="23156" b="20283"/>
          <a:stretch/>
        </p:blipFill>
        <p:spPr>
          <a:xfrm>
            <a:off x="201121" y="5333109"/>
            <a:ext cx="697336" cy="458090"/>
          </a:xfrm>
          <a:prstGeom prst="rect">
            <a:avLst/>
          </a:prstGeom>
        </p:spPr>
      </p:pic>
      <p:pic>
        <p:nvPicPr>
          <p:cNvPr id="16" name="Imagem 15">
            <a:extLst>
              <a:ext uri="{FF2B5EF4-FFF2-40B4-BE49-F238E27FC236}">
                <a16:creationId xmlns:a16="http://schemas.microsoft.com/office/drawing/2014/main" id="{F2336BEB-7C7F-445D-BCC8-56FB364978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9944" y="2201339"/>
            <a:ext cx="1237755" cy="184288"/>
          </a:xfrm>
          <a:prstGeom prst="rect">
            <a:avLst/>
          </a:prstGeom>
        </p:spPr>
      </p:pic>
      <p:pic>
        <p:nvPicPr>
          <p:cNvPr id="20" name="Imagem 19">
            <a:extLst>
              <a:ext uri="{FF2B5EF4-FFF2-40B4-BE49-F238E27FC236}">
                <a16:creationId xmlns:a16="http://schemas.microsoft.com/office/drawing/2014/main" id="{9C550EB5-32B4-4977-ADD9-404C47AEFD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7180" y="2791565"/>
            <a:ext cx="1120519" cy="452596"/>
          </a:xfrm>
          <a:prstGeom prst="rect">
            <a:avLst/>
          </a:prstGeom>
        </p:spPr>
      </p:pic>
      <p:pic>
        <p:nvPicPr>
          <p:cNvPr id="22" name="Imagem 21">
            <a:extLst>
              <a:ext uri="{FF2B5EF4-FFF2-40B4-BE49-F238E27FC236}">
                <a16:creationId xmlns:a16="http://schemas.microsoft.com/office/drawing/2014/main" id="{BF00BA58-1B41-49F0-84D3-F74718E0B1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2356" y="3312804"/>
            <a:ext cx="1211618" cy="857251"/>
          </a:xfrm>
          <a:prstGeom prst="rect">
            <a:avLst/>
          </a:prstGeom>
        </p:spPr>
      </p:pic>
      <p:pic>
        <p:nvPicPr>
          <p:cNvPr id="15" name="Espaço Reservado para Conteúdo 4" descr="Uma imagem contendo Texto&#10;&#10;Descrição gerada automaticamente">
            <a:extLst>
              <a:ext uri="{FF2B5EF4-FFF2-40B4-BE49-F238E27FC236}">
                <a16:creationId xmlns:a16="http://schemas.microsoft.com/office/drawing/2014/main" id="{A5E50891-92C5-40B6-BFCC-9E7ECF874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3098" y="6042638"/>
            <a:ext cx="719054" cy="699879"/>
          </a:xfrm>
          <a:prstGeom prst="rect">
            <a:avLst/>
          </a:prstGeom>
        </p:spPr>
      </p:pic>
      <p:pic>
        <p:nvPicPr>
          <p:cNvPr id="6" name="Imagem 5" descr="Desenho de um círculo&#10;&#10;Descrição gerada automaticamente com confiança média">
            <a:extLst>
              <a:ext uri="{FF2B5EF4-FFF2-40B4-BE49-F238E27FC236}">
                <a16:creationId xmlns:a16="http://schemas.microsoft.com/office/drawing/2014/main" id="{9CA92AC1-7BD3-4C62-9FF7-32835C53BE5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0081" y="4405154"/>
            <a:ext cx="504444" cy="504444"/>
          </a:xfrm>
          <a:prstGeom prst="rect">
            <a:avLst/>
          </a:prstGeom>
        </p:spPr>
      </p:pic>
      <p:pic>
        <p:nvPicPr>
          <p:cNvPr id="9" name="Imagem 8" descr="Logotipo, nome da empresa&#10;&#10;Descrição gerada automaticamente">
            <a:extLst>
              <a:ext uri="{FF2B5EF4-FFF2-40B4-BE49-F238E27FC236}">
                <a16:creationId xmlns:a16="http://schemas.microsoft.com/office/drawing/2014/main" id="{65E91E3E-6FF3-4931-8FA8-0BA6E8703FA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76317" y="5021987"/>
            <a:ext cx="871382" cy="871382"/>
          </a:xfrm>
          <a:prstGeom prst="rect">
            <a:avLst/>
          </a:prstGeom>
        </p:spPr>
      </p:pic>
    </p:spTree>
    <p:extLst>
      <p:ext uri="{BB962C8B-B14F-4D97-AF65-F5344CB8AC3E}">
        <p14:creationId xmlns:p14="http://schemas.microsoft.com/office/powerpoint/2010/main" val="3219367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Retrospectiva">
  <a:themeElements>
    <a:clrScheme name="Retrospectiva">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1384</Words>
  <Application>Microsoft Office PowerPoint</Application>
  <PresentationFormat>Widescreen</PresentationFormat>
  <Paragraphs>93</Paragraphs>
  <Slides>21</Slides>
  <Notes>3</Notes>
  <HiddenSlides>0</HiddenSlides>
  <MMClips>1</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21</vt:i4>
      </vt:variant>
    </vt:vector>
  </HeadingPairs>
  <TitlesOfParts>
    <vt:vector size="28" baseType="lpstr">
      <vt:lpstr>Arial</vt:lpstr>
      <vt:lpstr>Calibri</vt:lpstr>
      <vt:lpstr>Calibri Light</vt:lpstr>
      <vt:lpstr>Times New Roman</vt:lpstr>
      <vt:lpstr>Wingdings</vt:lpstr>
      <vt:lpstr>Wingdings 2</vt:lpstr>
      <vt:lpstr>Retrospectiva</vt:lpstr>
      <vt:lpstr>PROCESO DE DIGITALIZACIÓN DE TÍTULOS ARCHIVADOS FÍSICOS</vt:lpstr>
      <vt:lpstr>Primer Taller Técnico Registral de IBEROREG Lima - PERÚ 24 y 25 de Marzo de 2022</vt:lpstr>
      <vt:lpstr>Apresentação do PowerPoint</vt:lpstr>
      <vt:lpstr>Apresentação do PowerPoint</vt:lpstr>
      <vt:lpstr>BRASIL 8 515 767,049 km² </vt:lpstr>
      <vt:lpstr>MODERNIZACIÓN DEL SISTEMA DE REGISTRO DE LA PROPIEDAD 
</vt:lpstr>
      <vt:lpstr>REGISTRO DE IMOBLES DEL BRASIL </vt:lpstr>
      <vt:lpstr>INTEROPERABILIDAD- SAEC/CEIs ?</vt:lpstr>
      <vt:lpstr>MULTIPLICIDAD DE INSTITUCIONES DE REPRESENTATIVIDAD DE LA CLASE</vt:lpstr>
      <vt:lpstr>Apresentação do PowerPoint</vt:lpstr>
      <vt:lpstr>Apresentação do PowerPoint</vt:lpstr>
      <vt:lpstr>Apresentação do PowerPoint</vt:lpstr>
      <vt:lpstr>Apresentação do PowerPoint</vt:lpstr>
      <vt:lpstr>DOCUMENTOS RECIBIDOS: DIGITALES Y FÍSICOS
</vt:lpstr>
      <vt:lpstr>Apresentação do PowerPoint</vt:lpstr>
      <vt:lpstr>REFLEXIONES EXTRAÍDAS DE LA LITERATURA MUNDIAL ESPECIALIZADA</vt:lpstr>
      <vt:lpstr>E-Protocolo Registro de Inmobles</vt:lpstr>
      <vt:lpstr>ENLACES ACCEDIDOS </vt:lpstr>
      <vt:lpstr>Apresentação do PowerPoint</vt:lpstr>
      <vt:lpstr>REFERENCIAS BIBLIOGRÁFICAS Y ENLACES CONSULTADOS.
</vt:lpstr>
      <vt:lpstr>José de Arimatéia Barbosa CV: http://lattes.cnpq.br/8904984415239183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PROCESSO DE DIGITALIZACIÓN DE TÍTULOS ARCHIVADOS FÍSICOS</dc:title>
  <dc:creator>Jose de Arimateia Barbosa</dc:creator>
  <cp:lastModifiedBy>Jose de Arimateia Barbosa</cp:lastModifiedBy>
  <cp:revision>9</cp:revision>
  <dcterms:created xsi:type="dcterms:W3CDTF">2022-03-16T14:11:55Z</dcterms:created>
  <dcterms:modified xsi:type="dcterms:W3CDTF">2022-03-21T13:13:20Z</dcterms:modified>
</cp:coreProperties>
</file>