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9"/>
  </p:notesMasterIdLst>
  <p:sldIdLst>
    <p:sldId id="291" r:id="rId2"/>
    <p:sldId id="394" r:id="rId3"/>
    <p:sldId id="372" r:id="rId4"/>
    <p:sldId id="295" r:id="rId5"/>
    <p:sldId id="289" r:id="rId6"/>
    <p:sldId id="374" r:id="rId7"/>
    <p:sldId id="383" r:id="rId8"/>
    <p:sldId id="397" r:id="rId9"/>
    <p:sldId id="381" r:id="rId10"/>
    <p:sldId id="380" r:id="rId11"/>
    <p:sldId id="384" r:id="rId12"/>
    <p:sldId id="290" r:id="rId13"/>
    <p:sldId id="382" r:id="rId14"/>
    <p:sldId id="387" r:id="rId15"/>
    <p:sldId id="824" r:id="rId16"/>
    <p:sldId id="822" r:id="rId17"/>
    <p:sldId id="823" r:id="rId18"/>
    <p:sldId id="826" r:id="rId19"/>
    <p:sldId id="568" r:id="rId20"/>
    <p:sldId id="538" r:id="rId21"/>
    <p:sldId id="390" r:id="rId22"/>
    <p:sldId id="825" r:id="rId23"/>
    <p:sldId id="491" r:id="rId24"/>
    <p:sldId id="827" r:id="rId25"/>
    <p:sldId id="378" r:id="rId26"/>
    <p:sldId id="376" r:id="rId27"/>
    <p:sldId id="820" r:id="rId28"/>
    <p:sldId id="379" r:id="rId29"/>
    <p:sldId id="292" r:id="rId30"/>
    <p:sldId id="389" r:id="rId31"/>
    <p:sldId id="293" r:id="rId32"/>
    <p:sldId id="392" r:id="rId33"/>
    <p:sldId id="819" r:id="rId34"/>
    <p:sldId id="398" r:id="rId35"/>
    <p:sldId id="818" r:id="rId36"/>
    <p:sldId id="570" r:id="rId37"/>
    <p:sldId id="572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587AE3D3-BC21-4D43-A274-C17936947D05}">
          <p14:sldIdLst>
            <p14:sldId id="291"/>
            <p14:sldId id="394"/>
            <p14:sldId id="372"/>
            <p14:sldId id="295"/>
            <p14:sldId id="289"/>
            <p14:sldId id="374"/>
            <p14:sldId id="383"/>
            <p14:sldId id="397"/>
            <p14:sldId id="381"/>
            <p14:sldId id="380"/>
            <p14:sldId id="384"/>
            <p14:sldId id="290"/>
          </p14:sldIdLst>
        </p14:section>
        <p14:section name="Seção sem Título" id="{F245C0C7-AC24-4F55-A2BB-F4E5C4585C83}">
          <p14:sldIdLst>
            <p14:sldId id="382"/>
            <p14:sldId id="387"/>
            <p14:sldId id="824"/>
            <p14:sldId id="822"/>
            <p14:sldId id="823"/>
            <p14:sldId id="826"/>
            <p14:sldId id="568"/>
            <p14:sldId id="538"/>
            <p14:sldId id="390"/>
            <p14:sldId id="825"/>
            <p14:sldId id="491"/>
            <p14:sldId id="827"/>
            <p14:sldId id="378"/>
            <p14:sldId id="376"/>
            <p14:sldId id="820"/>
            <p14:sldId id="379"/>
            <p14:sldId id="292"/>
            <p14:sldId id="389"/>
            <p14:sldId id="293"/>
            <p14:sldId id="392"/>
            <p14:sldId id="819"/>
            <p14:sldId id="398"/>
            <p14:sldId id="818"/>
            <p14:sldId id="570"/>
            <p14:sldId id="5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F82F5-92C6-4A96-965E-081458FB321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3F26057-15D0-4A6C-B2F6-0200CC0B8741}">
      <dgm:prSet phldrT="[Texto]" custT="1"/>
      <dgm:spPr/>
      <dgm:t>
        <a:bodyPr/>
        <a:lstStyle/>
        <a:p>
          <a:pPr algn="ctr"/>
          <a:r>
            <a:rPr lang="pt-BR" sz="1400" b="1" dirty="0"/>
            <a:t>MULTIFINALITÁRIO</a:t>
          </a:r>
          <a:r>
            <a:rPr lang="pt-BR" sz="1400" dirty="0"/>
            <a:t>:</a:t>
          </a:r>
        </a:p>
      </dgm:t>
    </dgm:pt>
    <dgm:pt modelId="{BFC2E89E-D908-413E-BC64-B074BB8F95D3}" type="parTrans" cxnId="{8BAFFBB2-4AAB-417B-A50A-E4E6E0FD2B03}">
      <dgm:prSet/>
      <dgm:spPr/>
      <dgm:t>
        <a:bodyPr/>
        <a:lstStyle/>
        <a:p>
          <a:endParaRPr lang="pt-BR"/>
        </a:p>
      </dgm:t>
    </dgm:pt>
    <dgm:pt modelId="{03D44EEF-84D2-4EC0-90F0-9A9445C6B948}" type="sibTrans" cxnId="{8BAFFBB2-4AAB-417B-A50A-E4E6E0FD2B03}">
      <dgm:prSet/>
      <dgm:spPr/>
      <dgm:t>
        <a:bodyPr/>
        <a:lstStyle/>
        <a:p>
          <a:endParaRPr lang="pt-BR"/>
        </a:p>
      </dgm:t>
    </dgm:pt>
    <dgm:pt modelId="{3E290CBA-A1E2-43FE-86E5-8523C76E7FE5}">
      <dgm:prSet phldrT="[Texto]" custT="1"/>
      <dgm:spPr/>
      <dgm:t>
        <a:bodyPr/>
        <a:lstStyle/>
        <a:p>
          <a:pPr algn="ctr"/>
          <a:r>
            <a:rPr lang="pt-BR" sz="1400" b="1" dirty="0"/>
            <a:t>GESTÃO DE CAMADAS:</a:t>
          </a:r>
        </a:p>
      </dgm:t>
    </dgm:pt>
    <dgm:pt modelId="{40D41145-9F5B-4A73-90AF-CD5F1D6D4E76}" type="parTrans" cxnId="{AC4BF90A-00DA-408B-A3EE-F3A9BEF81B1C}">
      <dgm:prSet/>
      <dgm:spPr/>
      <dgm:t>
        <a:bodyPr/>
        <a:lstStyle/>
        <a:p>
          <a:endParaRPr lang="pt-BR"/>
        </a:p>
      </dgm:t>
    </dgm:pt>
    <dgm:pt modelId="{6E43DC85-E064-42DA-BF0E-C075BBEA5322}" type="sibTrans" cxnId="{AC4BF90A-00DA-408B-A3EE-F3A9BEF81B1C}">
      <dgm:prSet/>
      <dgm:spPr/>
      <dgm:t>
        <a:bodyPr/>
        <a:lstStyle/>
        <a:p>
          <a:endParaRPr lang="pt-BR"/>
        </a:p>
      </dgm:t>
    </dgm:pt>
    <dgm:pt modelId="{CB14EBFE-A049-4528-9B40-7F7AA27F7696}">
      <dgm:prSet phldrT="[Texto]" custT="1"/>
      <dgm:spPr/>
      <dgm:t>
        <a:bodyPr/>
        <a:lstStyle/>
        <a:p>
          <a:pPr algn="ctr"/>
          <a:r>
            <a:rPr lang="pt-BR" sz="1600" b="1" dirty="0"/>
            <a:t>Cada órgão administrará suas camadas de forma autônoma.</a:t>
          </a:r>
        </a:p>
      </dgm:t>
    </dgm:pt>
    <dgm:pt modelId="{48D27F34-3E83-425E-AE4A-77901599255D}" type="parTrans" cxnId="{D5757A6A-AF43-4ADB-9A70-3DFE4F568684}">
      <dgm:prSet/>
      <dgm:spPr/>
      <dgm:t>
        <a:bodyPr/>
        <a:lstStyle/>
        <a:p>
          <a:endParaRPr lang="pt-BR"/>
        </a:p>
      </dgm:t>
    </dgm:pt>
    <dgm:pt modelId="{84E99404-2932-4DA9-AC14-FF816924CA80}" type="sibTrans" cxnId="{D5757A6A-AF43-4ADB-9A70-3DFE4F568684}">
      <dgm:prSet/>
      <dgm:spPr/>
      <dgm:t>
        <a:bodyPr/>
        <a:lstStyle/>
        <a:p>
          <a:endParaRPr lang="pt-BR"/>
        </a:p>
      </dgm:t>
    </dgm:pt>
    <dgm:pt modelId="{F00E87D1-136E-44FC-AF61-804510AC1DE5}">
      <dgm:prSet phldrT="[Texto]" custT="1"/>
      <dgm:spPr/>
      <dgm:t>
        <a:bodyPr/>
        <a:lstStyle/>
        <a:p>
          <a:pPr algn="ctr"/>
          <a:r>
            <a:rPr lang="pt-BR" sz="1400" b="1" dirty="0"/>
            <a:t>SINERGIA</a:t>
          </a:r>
          <a:r>
            <a:rPr lang="pt-BR" sz="1400" dirty="0"/>
            <a:t>:</a:t>
          </a:r>
        </a:p>
      </dgm:t>
    </dgm:pt>
    <dgm:pt modelId="{0A6E3799-0E7B-4A21-9441-3FCAC5283418}" type="parTrans" cxnId="{F0DFBAB4-7D61-4E45-8AF4-B82E30DBF811}">
      <dgm:prSet/>
      <dgm:spPr/>
      <dgm:t>
        <a:bodyPr/>
        <a:lstStyle/>
        <a:p>
          <a:endParaRPr lang="pt-BR"/>
        </a:p>
      </dgm:t>
    </dgm:pt>
    <dgm:pt modelId="{DAB844E5-FE6D-4593-A8B5-A23F2335BCFD}" type="sibTrans" cxnId="{F0DFBAB4-7D61-4E45-8AF4-B82E30DBF811}">
      <dgm:prSet/>
      <dgm:spPr/>
      <dgm:t>
        <a:bodyPr/>
        <a:lstStyle/>
        <a:p>
          <a:endParaRPr lang="pt-BR"/>
        </a:p>
      </dgm:t>
    </dgm:pt>
    <dgm:pt modelId="{40FD47DE-B83E-4184-BF79-DE09EF0ED628}">
      <dgm:prSet phldrT="[Texto]" custT="1"/>
      <dgm:spPr>
        <a:solidFill>
          <a:srgbClr val="003300"/>
        </a:solidFill>
        <a:ln>
          <a:noFill/>
        </a:ln>
      </dgm:spPr>
      <dgm:t>
        <a:bodyPr/>
        <a:lstStyle/>
        <a:p>
          <a:pPr algn="ctr"/>
          <a:r>
            <a:rPr lang="pt-BR" sz="1600" b="1" dirty="0"/>
            <a:t>Visão multidimensional cria correlação com dados de diversos setores. Soluções que potencializam o setor público.</a:t>
          </a:r>
        </a:p>
      </dgm:t>
    </dgm:pt>
    <dgm:pt modelId="{CA5CD3CD-FF0B-4DAF-A011-3987B2532EC3}" type="parTrans" cxnId="{98D252E7-B35B-48FB-AD8D-D1D8440CDB95}">
      <dgm:prSet/>
      <dgm:spPr/>
      <dgm:t>
        <a:bodyPr/>
        <a:lstStyle/>
        <a:p>
          <a:endParaRPr lang="pt-BR"/>
        </a:p>
      </dgm:t>
    </dgm:pt>
    <dgm:pt modelId="{3C7FAAB0-5B93-4012-B697-B0F4B4CC9C63}" type="sibTrans" cxnId="{98D252E7-B35B-48FB-AD8D-D1D8440CDB95}">
      <dgm:prSet/>
      <dgm:spPr/>
      <dgm:t>
        <a:bodyPr/>
        <a:lstStyle/>
        <a:p>
          <a:endParaRPr lang="pt-BR"/>
        </a:p>
      </dgm:t>
    </dgm:pt>
    <dgm:pt modelId="{F3259D40-9952-4F19-AD70-906D2EA24F49}">
      <dgm:prSet phldrT="[Texto]" custT="1"/>
      <dgm:spPr/>
      <dgm:t>
        <a:bodyPr/>
        <a:lstStyle/>
        <a:p>
          <a:pPr algn="ctr"/>
          <a:r>
            <a:rPr lang="pt-BR" sz="1600" b="1" dirty="0"/>
            <a:t>Os órgãos da administração pública serão interligados ao mesmo sistema .</a:t>
          </a:r>
        </a:p>
      </dgm:t>
    </dgm:pt>
    <dgm:pt modelId="{79B2A134-1E20-4855-95D9-15B8F312FB06}" type="parTrans" cxnId="{E894682D-74C3-448A-906B-5C04F1F73FA6}">
      <dgm:prSet/>
      <dgm:spPr/>
      <dgm:t>
        <a:bodyPr/>
        <a:lstStyle/>
        <a:p>
          <a:endParaRPr lang="pt-BR"/>
        </a:p>
      </dgm:t>
    </dgm:pt>
    <dgm:pt modelId="{869A9719-1B9F-478E-AE18-E92567DB588D}" type="sibTrans" cxnId="{E894682D-74C3-448A-906B-5C04F1F73FA6}">
      <dgm:prSet/>
      <dgm:spPr/>
      <dgm:t>
        <a:bodyPr/>
        <a:lstStyle/>
        <a:p>
          <a:endParaRPr lang="pt-BR"/>
        </a:p>
      </dgm:t>
    </dgm:pt>
    <dgm:pt modelId="{C46AE221-DFBC-45FB-8A90-2200093A59BA}">
      <dgm:prSet phldrT="[Texto]" custT="1"/>
      <dgm:spPr/>
      <dgm:t>
        <a:bodyPr/>
        <a:lstStyle/>
        <a:p>
          <a:pPr algn="ctr"/>
          <a:endParaRPr lang="pt-BR" sz="1600" b="1" dirty="0"/>
        </a:p>
      </dgm:t>
    </dgm:pt>
    <dgm:pt modelId="{1B6B6232-5BA6-4285-AB42-356A07D2CA61}" type="parTrans" cxnId="{8CD6D050-1288-4163-A9D7-B6DD2FE5B953}">
      <dgm:prSet/>
      <dgm:spPr/>
      <dgm:t>
        <a:bodyPr/>
        <a:lstStyle/>
        <a:p>
          <a:endParaRPr lang="pt-BR"/>
        </a:p>
      </dgm:t>
    </dgm:pt>
    <dgm:pt modelId="{B005DC80-3EFA-4FE0-A651-12D46AAF352D}" type="sibTrans" cxnId="{8CD6D050-1288-4163-A9D7-B6DD2FE5B953}">
      <dgm:prSet/>
      <dgm:spPr/>
      <dgm:t>
        <a:bodyPr/>
        <a:lstStyle/>
        <a:p>
          <a:endParaRPr lang="pt-BR"/>
        </a:p>
      </dgm:t>
    </dgm:pt>
    <dgm:pt modelId="{FC592370-C1A4-4EAB-B278-6BAE7F563634}">
      <dgm:prSet phldrT="[Texto]" custT="1"/>
      <dgm:spPr/>
      <dgm:t>
        <a:bodyPr/>
        <a:lstStyle/>
        <a:p>
          <a:pPr algn="ctr"/>
          <a:endParaRPr lang="pt-BR" sz="1600" b="1" dirty="0"/>
        </a:p>
      </dgm:t>
    </dgm:pt>
    <dgm:pt modelId="{E44419F9-6FC2-44D6-9CE4-9CE5BF2AA80E}" type="parTrans" cxnId="{433790FD-50FB-4AF3-A688-2BE14C6891A0}">
      <dgm:prSet/>
      <dgm:spPr/>
      <dgm:t>
        <a:bodyPr/>
        <a:lstStyle/>
        <a:p>
          <a:endParaRPr lang="pt-BR"/>
        </a:p>
      </dgm:t>
    </dgm:pt>
    <dgm:pt modelId="{5441C656-E769-4846-A211-9B151F032C8F}" type="sibTrans" cxnId="{433790FD-50FB-4AF3-A688-2BE14C6891A0}">
      <dgm:prSet/>
      <dgm:spPr/>
      <dgm:t>
        <a:bodyPr/>
        <a:lstStyle/>
        <a:p>
          <a:endParaRPr lang="pt-BR"/>
        </a:p>
      </dgm:t>
    </dgm:pt>
    <dgm:pt modelId="{BE2D0C2C-7812-4741-B9C6-96D9C1FAB116}">
      <dgm:prSet phldrT="[Texto]" custT="1"/>
      <dgm:spPr/>
      <dgm:t>
        <a:bodyPr/>
        <a:lstStyle/>
        <a:p>
          <a:pPr algn="ctr"/>
          <a:endParaRPr lang="pt-BR" sz="1600" b="1" dirty="0"/>
        </a:p>
      </dgm:t>
    </dgm:pt>
    <dgm:pt modelId="{C82C7ACD-F300-4191-A9C9-2ECACE878AB6}" type="parTrans" cxnId="{1F15F482-7B67-470E-B41F-AAF29861CB64}">
      <dgm:prSet/>
      <dgm:spPr/>
      <dgm:t>
        <a:bodyPr/>
        <a:lstStyle/>
        <a:p>
          <a:endParaRPr lang="pt-BR"/>
        </a:p>
      </dgm:t>
    </dgm:pt>
    <dgm:pt modelId="{1AC02FA4-2773-499A-98FF-8D241EAB5417}" type="sibTrans" cxnId="{1F15F482-7B67-470E-B41F-AAF29861CB64}">
      <dgm:prSet/>
      <dgm:spPr/>
      <dgm:t>
        <a:bodyPr/>
        <a:lstStyle/>
        <a:p>
          <a:endParaRPr lang="pt-BR"/>
        </a:p>
      </dgm:t>
    </dgm:pt>
    <dgm:pt modelId="{3EE44372-20C5-4518-B3A8-0D0F6CE809F6}" type="pres">
      <dgm:prSet presAssocID="{569F82F5-92C6-4A96-965E-081458FB321C}" presName="linear" presStyleCnt="0">
        <dgm:presLayoutVars>
          <dgm:animLvl val="lvl"/>
          <dgm:resizeHandles val="exact"/>
        </dgm:presLayoutVars>
      </dgm:prSet>
      <dgm:spPr/>
    </dgm:pt>
    <dgm:pt modelId="{48CB3DC5-38AC-41D5-A2D2-9A9D472C6BE0}" type="pres">
      <dgm:prSet presAssocID="{E3F26057-15D0-4A6C-B2F6-0200CC0B8741}" presName="parentText" presStyleLbl="node1" presStyleIdx="0" presStyleCnt="4" custScaleY="51290">
        <dgm:presLayoutVars>
          <dgm:chMax val="0"/>
          <dgm:bulletEnabled val="1"/>
        </dgm:presLayoutVars>
      </dgm:prSet>
      <dgm:spPr/>
    </dgm:pt>
    <dgm:pt modelId="{329E0D0A-E2DE-4B5D-B58C-8839AD0746D0}" type="pres">
      <dgm:prSet presAssocID="{E3F26057-15D0-4A6C-B2F6-0200CC0B8741}" presName="childText" presStyleLbl="revTx" presStyleIdx="0" presStyleCnt="2" custScaleY="62409" custLinFactNeighborX="6294" custLinFactNeighborY="711">
        <dgm:presLayoutVars>
          <dgm:bulletEnabled val="1"/>
        </dgm:presLayoutVars>
      </dgm:prSet>
      <dgm:spPr/>
    </dgm:pt>
    <dgm:pt modelId="{A08B0024-AA07-487F-986A-97B0701E873F}" type="pres">
      <dgm:prSet presAssocID="{3E290CBA-A1E2-43FE-86E5-8523C76E7FE5}" presName="parentText" presStyleLbl="node1" presStyleIdx="1" presStyleCnt="4" custScaleY="49711">
        <dgm:presLayoutVars>
          <dgm:chMax val="0"/>
          <dgm:bulletEnabled val="1"/>
        </dgm:presLayoutVars>
      </dgm:prSet>
      <dgm:spPr/>
    </dgm:pt>
    <dgm:pt modelId="{C7BDFD84-813D-4E5A-A5E3-A44916AF0EEA}" type="pres">
      <dgm:prSet presAssocID="{3E290CBA-A1E2-43FE-86E5-8523C76E7FE5}" presName="childText" presStyleLbl="revTx" presStyleIdx="1" presStyleCnt="2">
        <dgm:presLayoutVars>
          <dgm:bulletEnabled val="1"/>
        </dgm:presLayoutVars>
      </dgm:prSet>
      <dgm:spPr/>
    </dgm:pt>
    <dgm:pt modelId="{E7CD4D46-6ED1-45AB-AD76-BF8483B7FD07}" type="pres">
      <dgm:prSet presAssocID="{F00E87D1-136E-44FC-AF61-804510AC1DE5}" presName="parentText" presStyleLbl="node1" presStyleIdx="2" presStyleCnt="4" custScaleY="45238">
        <dgm:presLayoutVars>
          <dgm:chMax val="0"/>
          <dgm:bulletEnabled val="1"/>
        </dgm:presLayoutVars>
      </dgm:prSet>
      <dgm:spPr/>
    </dgm:pt>
    <dgm:pt modelId="{502B7A66-4545-4CDC-98C4-4BF48FC95C15}" type="pres">
      <dgm:prSet presAssocID="{DAB844E5-FE6D-4593-A8B5-A23F2335BCFD}" presName="spacer" presStyleCnt="0"/>
      <dgm:spPr/>
    </dgm:pt>
    <dgm:pt modelId="{AC41C672-B7D8-4F95-A4D2-F57EE2063B8A}" type="pres">
      <dgm:prSet presAssocID="{40FD47DE-B83E-4184-BF79-DE09EF0ED628}" presName="parentText" presStyleLbl="node1" presStyleIdx="3" presStyleCnt="4" custScaleY="45811">
        <dgm:presLayoutVars>
          <dgm:chMax val="0"/>
          <dgm:bulletEnabled val="1"/>
        </dgm:presLayoutVars>
      </dgm:prSet>
      <dgm:spPr/>
    </dgm:pt>
  </dgm:ptLst>
  <dgm:cxnLst>
    <dgm:cxn modelId="{AC4BF90A-00DA-408B-A3EE-F3A9BEF81B1C}" srcId="{569F82F5-92C6-4A96-965E-081458FB321C}" destId="{3E290CBA-A1E2-43FE-86E5-8523C76E7FE5}" srcOrd="1" destOrd="0" parTransId="{40D41145-9F5B-4A73-90AF-CD5F1D6D4E76}" sibTransId="{6E43DC85-E064-42DA-BF0E-C075BBEA5322}"/>
    <dgm:cxn modelId="{E894682D-74C3-448A-906B-5C04F1F73FA6}" srcId="{E3F26057-15D0-4A6C-B2F6-0200CC0B8741}" destId="{F3259D40-9952-4F19-AD70-906D2EA24F49}" srcOrd="0" destOrd="0" parTransId="{79B2A134-1E20-4855-95D9-15B8F312FB06}" sibTransId="{869A9719-1B9F-478E-AE18-E92567DB588D}"/>
    <dgm:cxn modelId="{5FA8FA69-20B0-44F5-B6B5-68F734887E30}" type="presOf" srcId="{F3259D40-9952-4F19-AD70-906D2EA24F49}" destId="{329E0D0A-E2DE-4B5D-B58C-8839AD0746D0}" srcOrd="0" destOrd="0" presId="urn:microsoft.com/office/officeart/2005/8/layout/vList2"/>
    <dgm:cxn modelId="{D5757A6A-AF43-4ADB-9A70-3DFE4F568684}" srcId="{3E290CBA-A1E2-43FE-86E5-8523C76E7FE5}" destId="{CB14EBFE-A049-4528-9B40-7F7AA27F7696}" srcOrd="0" destOrd="0" parTransId="{48D27F34-3E83-425E-AE4A-77901599255D}" sibTransId="{84E99404-2932-4DA9-AC14-FF816924CA80}"/>
    <dgm:cxn modelId="{A0AFF04F-F592-4179-81F5-AF83F6B93A09}" type="presOf" srcId="{BE2D0C2C-7812-4741-B9C6-96D9C1FAB116}" destId="{329E0D0A-E2DE-4B5D-B58C-8839AD0746D0}" srcOrd="0" destOrd="2" presId="urn:microsoft.com/office/officeart/2005/8/layout/vList2"/>
    <dgm:cxn modelId="{8CD6D050-1288-4163-A9D7-B6DD2FE5B953}" srcId="{E3F26057-15D0-4A6C-B2F6-0200CC0B8741}" destId="{C46AE221-DFBC-45FB-8A90-2200093A59BA}" srcOrd="3" destOrd="0" parTransId="{1B6B6232-5BA6-4285-AB42-356A07D2CA61}" sibTransId="{B005DC80-3EFA-4FE0-A651-12D46AAF352D}"/>
    <dgm:cxn modelId="{AAA56B52-BFF0-4CC3-A6C9-E16519DD9D16}" type="presOf" srcId="{F00E87D1-136E-44FC-AF61-804510AC1DE5}" destId="{E7CD4D46-6ED1-45AB-AD76-BF8483B7FD07}" srcOrd="0" destOrd="0" presId="urn:microsoft.com/office/officeart/2005/8/layout/vList2"/>
    <dgm:cxn modelId="{6673AF56-2531-4A29-A6E7-87D2C6C27D60}" type="presOf" srcId="{E3F26057-15D0-4A6C-B2F6-0200CC0B8741}" destId="{48CB3DC5-38AC-41D5-A2D2-9A9D472C6BE0}" srcOrd="0" destOrd="0" presId="urn:microsoft.com/office/officeart/2005/8/layout/vList2"/>
    <dgm:cxn modelId="{923A5480-8893-4EB0-B2E5-EB3D74412CCB}" type="presOf" srcId="{C46AE221-DFBC-45FB-8A90-2200093A59BA}" destId="{329E0D0A-E2DE-4B5D-B58C-8839AD0746D0}" srcOrd="0" destOrd="3" presId="urn:microsoft.com/office/officeart/2005/8/layout/vList2"/>
    <dgm:cxn modelId="{1F15F482-7B67-470E-B41F-AAF29861CB64}" srcId="{E3F26057-15D0-4A6C-B2F6-0200CC0B8741}" destId="{BE2D0C2C-7812-4741-B9C6-96D9C1FAB116}" srcOrd="2" destOrd="0" parTransId="{C82C7ACD-F300-4191-A9C9-2ECACE878AB6}" sibTransId="{1AC02FA4-2773-499A-98FF-8D241EAB5417}"/>
    <dgm:cxn modelId="{2B96A396-D0C4-4FD5-9604-B69DB374C8E9}" type="presOf" srcId="{FC592370-C1A4-4EAB-B278-6BAE7F563634}" destId="{329E0D0A-E2DE-4B5D-B58C-8839AD0746D0}" srcOrd="0" destOrd="1" presId="urn:microsoft.com/office/officeart/2005/8/layout/vList2"/>
    <dgm:cxn modelId="{B87361AA-8E3E-46A3-AE21-E7697B9312B5}" type="presOf" srcId="{CB14EBFE-A049-4528-9B40-7F7AA27F7696}" destId="{C7BDFD84-813D-4E5A-A5E3-A44916AF0EEA}" srcOrd="0" destOrd="0" presId="urn:microsoft.com/office/officeart/2005/8/layout/vList2"/>
    <dgm:cxn modelId="{8BAFFBB2-4AAB-417B-A50A-E4E6E0FD2B03}" srcId="{569F82F5-92C6-4A96-965E-081458FB321C}" destId="{E3F26057-15D0-4A6C-B2F6-0200CC0B8741}" srcOrd="0" destOrd="0" parTransId="{BFC2E89E-D908-413E-BC64-B074BB8F95D3}" sibTransId="{03D44EEF-84D2-4EC0-90F0-9A9445C6B948}"/>
    <dgm:cxn modelId="{F0DFBAB4-7D61-4E45-8AF4-B82E30DBF811}" srcId="{569F82F5-92C6-4A96-965E-081458FB321C}" destId="{F00E87D1-136E-44FC-AF61-804510AC1DE5}" srcOrd="2" destOrd="0" parTransId="{0A6E3799-0E7B-4A21-9441-3FCAC5283418}" sibTransId="{DAB844E5-FE6D-4593-A8B5-A23F2335BCFD}"/>
    <dgm:cxn modelId="{1BE111BB-C4B5-4D86-BB25-17394DC86241}" type="presOf" srcId="{40FD47DE-B83E-4184-BF79-DE09EF0ED628}" destId="{AC41C672-B7D8-4F95-A4D2-F57EE2063B8A}" srcOrd="0" destOrd="0" presId="urn:microsoft.com/office/officeart/2005/8/layout/vList2"/>
    <dgm:cxn modelId="{6FE991CB-085C-45A2-8B66-91C3304215B2}" type="presOf" srcId="{569F82F5-92C6-4A96-965E-081458FB321C}" destId="{3EE44372-20C5-4518-B3A8-0D0F6CE809F6}" srcOrd="0" destOrd="0" presId="urn:microsoft.com/office/officeart/2005/8/layout/vList2"/>
    <dgm:cxn modelId="{50762BE4-A382-4081-B018-671C5631FFF0}" type="presOf" srcId="{3E290CBA-A1E2-43FE-86E5-8523C76E7FE5}" destId="{A08B0024-AA07-487F-986A-97B0701E873F}" srcOrd="0" destOrd="0" presId="urn:microsoft.com/office/officeart/2005/8/layout/vList2"/>
    <dgm:cxn modelId="{98D252E7-B35B-48FB-AD8D-D1D8440CDB95}" srcId="{569F82F5-92C6-4A96-965E-081458FB321C}" destId="{40FD47DE-B83E-4184-BF79-DE09EF0ED628}" srcOrd="3" destOrd="0" parTransId="{CA5CD3CD-FF0B-4DAF-A011-3987B2532EC3}" sibTransId="{3C7FAAB0-5B93-4012-B697-B0F4B4CC9C63}"/>
    <dgm:cxn modelId="{433790FD-50FB-4AF3-A688-2BE14C6891A0}" srcId="{E3F26057-15D0-4A6C-B2F6-0200CC0B8741}" destId="{FC592370-C1A4-4EAB-B278-6BAE7F563634}" srcOrd="1" destOrd="0" parTransId="{E44419F9-6FC2-44D6-9CE4-9CE5BF2AA80E}" sibTransId="{5441C656-E769-4846-A211-9B151F032C8F}"/>
    <dgm:cxn modelId="{72894DDC-3528-43E6-9CF9-5C5D6F339BC0}" type="presParOf" srcId="{3EE44372-20C5-4518-B3A8-0D0F6CE809F6}" destId="{48CB3DC5-38AC-41D5-A2D2-9A9D472C6BE0}" srcOrd="0" destOrd="0" presId="urn:microsoft.com/office/officeart/2005/8/layout/vList2"/>
    <dgm:cxn modelId="{C5381AF3-D558-4ADF-AD6E-D3ABB29A6055}" type="presParOf" srcId="{3EE44372-20C5-4518-B3A8-0D0F6CE809F6}" destId="{329E0D0A-E2DE-4B5D-B58C-8839AD0746D0}" srcOrd="1" destOrd="0" presId="urn:microsoft.com/office/officeart/2005/8/layout/vList2"/>
    <dgm:cxn modelId="{927A80C8-6344-41CC-93A5-93992F028917}" type="presParOf" srcId="{3EE44372-20C5-4518-B3A8-0D0F6CE809F6}" destId="{A08B0024-AA07-487F-986A-97B0701E873F}" srcOrd="2" destOrd="0" presId="urn:microsoft.com/office/officeart/2005/8/layout/vList2"/>
    <dgm:cxn modelId="{BB1B1325-6EB2-4B05-AD9F-CFAE87E7CEDF}" type="presParOf" srcId="{3EE44372-20C5-4518-B3A8-0D0F6CE809F6}" destId="{C7BDFD84-813D-4E5A-A5E3-A44916AF0EEA}" srcOrd="3" destOrd="0" presId="urn:microsoft.com/office/officeart/2005/8/layout/vList2"/>
    <dgm:cxn modelId="{4E6C1FD3-8A04-493D-B235-0501A48DF2FA}" type="presParOf" srcId="{3EE44372-20C5-4518-B3A8-0D0F6CE809F6}" destId="{E7CD4D46-6ED1-45AB-AD76-BF8483B7FD07}" srcOrd="4" destOrd="0" presId="urn:microsoft.com/office/officeart/2005/8/layout/vList2"/>
    <dgm:cxn modelId="{BF5133A4-2DF6-4C0A-991B-876D951E7477}" type="presParOf" srcId="{3EE44372-20C5-4518-B3A8-0D0F6CE809F6}" destId="{502B7A66-4545-4CDC-98C4-4BF48FC95C15}" srcOrd="5" destOrd="0" presId="urn:microsoft.com/office/officeart/2005/8/layout/vList2"/>
    <dgm:cxn modelId="{BB3DCA93-8C18-4689-B007-F25CE1F2192E}" type="presParOf" srcId="{3EE44372-20C5-4518-B3A8-0D0F6CE809F6}" destId="{AC41C672-B7D8-4F95-A4D2-F57EE2063B8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B3DC5-38AC-41D5-A2D2-9A9D472C6BE0}">
      <dsp:nvSpPr>
        <dsp:cNvPr id="0" name=""/>
        <dsp:cNvSpPr/>
      </dsp:nvSpPr>
      <dsp:spPr>
        <a:xfrm>
          <a:off x="0" y="983345"/>
          <a:ext cx="3816424" cy="6138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MULTIFINALITÁRIO</a:t>
          </a:r>
          <a:r>
            <a:rPr lang="pt-BR" sz="1400" kern="1200" dirty="0"/>
            <a:t>:</a:t>
          </a:r>
        </a:p>
      </dsp:txBody>
      <dsp:txXfrm>
        <a:off x="29968" y="1013313"/>
        <a:ext cx="3756488" cy="553959"/>
      </dsp:txXfrm>
    </dsp:sp>
    <dsp:sp modelId="{329E0D0A-E2DE-4B5D-B58C-8839AD0746D0}">
      <dsp:nvSpPr>
        <dsp:cNvPr id="0" name=""/>
        <dsp:cNvSpPr/>
      </dsp:nvSpPr>
      <dsp:spPr>
        <a:xfrm>
          <a:off x="0" y="1605750"/>
          <a:ext cx="3816424" cy="80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171" tIns="20320" rIns="113792" bIns="2032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600" b="1" kern="1200" dirty="0"/>
            <a:t>Os órgãos da administração pública serão interligados ao mesmo sistema .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1600" b="1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1600" b="1" kern="1200" dirty="0"/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1600" b="1" kern="1200" dirty="0"/>
        </a:p>
      </dsp:txBody>
      <dsp:txXfrm>
        <a:off x="0" y="1605750"/>
        <a:ext cx="3816424" cy="805337"/>
      </dsp:txXfrm>
    </dsp:sp>
    <dsp:sp modelId="{A08B0024-AA07-487F-986A-97B0701E873F}">
      <dsp:nvSpPr>
        <dsp:cNvPr id="0" name=""/>
        <dsp:cNvSpPr/>
      </dsp:nvSpPr>
      <dsp:spPr>
        <a:xfrm>
          <a:off x="0" y="2402577"/>
          <a:ext cx="3816424" cy="5949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GESTÃO DE CAMADAS:</a:t>
          </a:r>
        </a:p>
      </dsp:txBody>
      <dsp:txXfrm>
        <a:off x="29045" y="2431622"/>
        <a:ext cx="3758334" cy="536905"/>
      </dsp:txXfrm>
    </dsp:sp>
    <dsp:sp modelId="{C7BDFD84-813D-4E5A-A5E3-A44916AF0EEA}">
      <dsp:nvSpPr>
        <dsp:cNvPr id="0" name=""/>
        <dsp:cNvSpPr/>
      </dsp:nvSpPr>
      <dsp:spPr>
        <a:xfrm>
          <a:off x="0" y="2997573"/>
          <a:ext cx="3816424" cy="1058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171" tIns="20320" rIns="113792" bIns="2032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600" b="1" kern="1200" dirty="0"/>
            <a:t>Cada órgão administrará suas camadas de forma autônoma.</a:t>
          </a:r>
        </a:p>
      </dsp:txBody>
      <dsp:txXfrm>
        <a:off x="0" y="2997573"/>
        <a:ext cx="3816424" cy="1058804"/>
      </dsp:txXfrm>
    </dsp:sp>
    <dsp:sp modelId="{E7CD4D46-6ED1-45AB-AD76-BF8483B7FD07}">
      <dsp:nvSpPr>
        <dsp:cNvPr id="0" name=""/>
        <dsp:cNvSpPr/>
      </dsp:nvSpPr>
      <dsp:spPr>
        <a:xfrm>
          <a:off x="0" y="4056378"/>
          <a:ext cx="3816424" cy="5414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SINERGIA</a:t>
          </a:r>
          <a:r>
            <a:rPr lang="pt-BR" sz="1400" kern="1200" dirty="0"/>
            <a:t>:</a:t>
          </a:r>
        </a:p>
      </dsp:txBody>
      <dsp:txXfrm>
        <a:off x="26432" y="4082810"/>
        <a:ext cx="3763560" cy="488594"/>
      </dsp:txXfrm>
    </dsp:sp>
    <dsp:sp modelId="{AC41C672-B7D8-4F95-A4D2-F57EE2063B8A}">
      <dsp:nvSpPr>
        <dsp:cNvPr id="0" name=""/>
        <dsp:cNvSpPr/>
      </dsp:nvSpPr>
      <dsp:spPr>
        <a:xfrm>
          <a:off x="0" y="4781976"/>
          <a:ext cx="3816424" cy="548316"/>
        </a:xfrm>
        <a:prstGeom prst="roundRect">
          <a:avLst/>
        </a:prstGeom>
        <a:solidFill>
          <a:srgbClr val="0033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Visão multidimensional cria correlação com dados de diversos setores. Soluções que potencializam o setor público.</a:t>
          </a:r>
        </a:p>
      </dsp:txBody>
      <dsp:txXfrm>
        <a:off x="26767" y="4808743"/>
        <a:ext cx="3762890" cy="494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5T13:14:34.2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1418C-EACE-4A06-83C7-B097216D97E3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BECDF-6CCB-42E7-804D-9E6EBFD401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041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4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0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6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8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6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9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2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5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9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3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irib.org.br/publicacoes/revista297/pdf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irib.org.br/publicacoes/revista300/pdf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irib.org.br/publicacoes/revista317/31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irib.org.br/publicacoes/revista319/pdf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irib.org.br/publicacoes/revista321/32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lrural.com.br/noticias/balanca-comercial-alta-superavit-2021/" TargetMode="External"/><Relationship Id="rId2" Type="http://schemas.openxmlformats.org/officeDocument/2006/relationships/hyperlink" Target="https://www.gov.br/economia/pt-b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nesdoc.unesco.org/images/0013/001373/137363POR.pdf" TargetMode="External"/><Relationship Id="rId2" Type="http://schemas.openxmlformats.org/officeDocument/2006/relationships/hyperlink" Target="https://pt.scribd.com/doc/33421741/Relatorio-Final-CPI-Terras-Amazonas-grilage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http://www.irib.org.b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A922D0-B80D-467C-841D-D646EDC2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770" y="2485238"/>
            <a:ext cx="10136142" cy="1887524"/>
          </a:xfrm>
          <a:custGeom>
            <a:avLst/>
            <a:gdLst>
              <a:gd name="connsiteX0" fmla="*/ 0 w 10136142"/>
              <a:gd name="connsiteY0" fmla="*/ 0 h 1887524"/>
              <a:gd name="connsiteX1" fmla="*/ 697605 w 10136142"/>
              <a:gd name="connsiteY1" fmla="*/ 0 h 1887524"/>
              <a:gd name="connsiteX2" fmla="*/ 989764 w 10136142"/>
              <a:gd name="connsiteY2" fmla="*/ 0 h 1887524"/>
              <a:gd name="connsiteX3" fmla="*/ 1383285 w 10136142"/>
              <a:gd name="connsiteY3" fmla="*/ 0 h 1887524"/>
              <a:gd name="connsiteX4" fmla="*/ 1878167 w 10136142"/>
              <a:gd name="connsiteY4" fmla="*/ 0 h 1887524"/>
              <a:gd name="connsiteX5" fmla="*/ 2575773 w 10136142"/>
              <a:gd name="connsiteY5" fmla="*/ 0 h 1887524"/>
              <a:gd name="connsiteX6" fmla="*/ 3172016 w 10136142"/>
              <a:gd name="connsiteY6" fmla="*/ 0 h 1887524"/>
              <a:gd name="connsiteX7" fmla="*/ 3666898 w 10136142"/>
              <a:gd name="connsiteY7" fmla="*/ 0 h 1887524"/>
              <a:gd name="connsiteX8" fmla="*/ 4263142 w 10136142"/>
              <a:gd name="connsiteY8" fmla="*/ 0 h 1887524"/>
              <a:gd name="connsiteX9" fmla="*/ 4859386 w 10136142"/>
              <a:gd name="connsiteY9" fmla="*/ 0 h 1887524"/>
              <a:gd name="connsiteX10" fmla="*/ 5556991 w 10136142"/>
              <a:gd name="connsiteY10" fmla="*/ 0 h 1887524"/>
              <a:gd name="connsiteX11" fmla="*/ 5950512 w 10136142"/>
              <a:gd name="connsiteY11" fmla="*/ 0 h 1887524"/>
              <a:gd name="connsiteX12" fmla="*/ 6242671 w 10136142"/>
              <a:gd name="connsiteY12" fmla="*/ 0 h 1887524"/>
              <a:gd name="connsiteX13" fmla="*/ 6636192 w 10136142"/>
              <a:gd name="connsiteY13" fmla="*/ 0 h 1887524"/>
              <a:gd name="connsiteX14" fmla="*/ 7232435 w 10136142"/>
              <a:gd name="connsiteY14" fmla="*/ 0 h 1887524"/>
              <a:gd name="connsiteX15" fmla="*/ 7930041 w 10136142"/>
              <a:gd name="connsiteY15" fmla="*/ 0 h 1887524"/>
              <a:gd name="connsiteX16" fmla="*/ 8526284 w 10136142"/>
              <a:gd name="connsiteY16" fmla="*/ 0 h 1887524"/>
              <a:gd name="connsiteX17" fmla="*/ 9122528 w 10136142"/>
              <a:gd name="connsiteY17" fmla="*/ 0 h 1887524"/>
              <a:gd name="connsiteX18" fmla="*/ 10136142 w 10136142"/>
              <a:gd name="connsiteY18" fmla="*/ 0 h 1887524"/>
              <a:gd name="connsiteX19" fmla="*/ 10136142 w 10136142"/>
              <a:gd name="connsiteY19" fmla="*/ 509631 h 1887524"/>
              <a:gd name="connsiteX20" fmla="*/ 10136142 w 10136142"/>
              <a:gd name="connsiteY20" fmla="*/ 1019263 h 1887524"/>
              <a:gd name="connsiteX21" fmla="*/ 10136142 w 10136142"/>
              <a:gd name="connsiteY21" fmla="*/ 1453393 h 1887524"/>
              <a:gd name="connsiteX22" fmla="*/ 10136142 w 10136142"/>
              <a:gd name="connsiteY22" fmla="*/ 1887524 h 1887524"/>
              <a:gd name="connsiteX23" fmla="*/ 9641260 w 10136142"/>
              <a:gd name="connsiteY23" fmla="*/ 1887524 h 1887524"/>
              <a:gd name="connsiteX24" fmla="*/ 9349100 w 10136142"/>
              <a:gd name="connsiteY24" fmla="*/ 1887524 h 1887524"/>
              <a:gd name="connsiteX25" fmla="*/ 9056941 w 10136142"/>
              <a:gd name="connsiteY25" fmla="*/ 1887524 h 1887524"/>
              <a:gd name="connsiteX26" fmla="*/ 8359336 w 10136142"/>
              <a:gd name="connsiteY26" fmla="*/ 1887524 h 1887524"/>
              <a:gd name="connsiteX27" fmla="*/ 7965815 w 10136142"/>
              <a:gd name="connsiteY27" fmla="*/ 1887524 h 1887524"/>
              <a:gd name="connsiteX28" fmla="*/ 7268210 w 10136142"/>
              <a:gd name="connsiteY28" fmla="*/ 1887524 h 1887524"/>
              <a:gd name="connsiteX29" fmla="*/ 6773328 w 10136142"/>
              <a:gd name="connsiteY29" fmla="*/ 1887524 h 1887524"/>
              <a:gd name="connsiteX30" fmla="*/ 6177084 w 10136142"/>
              <a:gd name="connsiteY30" fmla="*/ 1887524 h 1887524"/>
              <a:gd name="connsiteX31" fmla="*/ 5884925 w 10136142"/>
              <a:gd name="connsiteY31" fmla="*/ 1887524 h 1887524"/>
              <a:gd name="connsiteX32" fmla="*/ 5085958 w 10136142"/>
              <a:gd name="connsiteY32" fmla="*/ 1887524 h 1887524"/>
              <a:gd name="connsiteX33" fmla="*/ 4489715 w 10136142"/>
              <a:gd name="connsiteY33" fmla="*/ 1887524 h 1887524"/>
              <a:gd name="connsiteX34" fmla="*/ 3893471 w 10136142"/>
              <a:gd name="connsiteY34" fmla="*/ 1887524 h 1887524"/>
              <a:gd name="connsiteX35" fmla="*/ 3601312 w 10136142"/>
              <a:gd name="connsiteY35" fmla="*/ 1887524 h 1887524"/>
              <a:gd name="connsiteX36" fmla="*/ 3207791 w 10136142"/>
              <a:gd name="connsiteY36" fmla="*/ 1887524 h 1887524"/>
              <a:gd name="connsiteX37" fmla="*/ 2915631 w 10136142"/>
              <a:gd name="connsiteY37" fmla="*/ 1887524 h 1887524"/>
              <a:gd name="connsiteX38" fmla="*/ 2522111 w 10136142"/>
              <a:gd name="connsiteY38" fmla="*/ 1887524 h 1887524"/>
              <a:gd name="connsiteX39" fmla="*/ 2128590 w 10136142"/>
              <a:gd name="connsiteY39" fmla="*/ 1887524 h 1887524"/>
              <a:gd name="connsiteX40" fmla="*/ 1735069 w 10136142"/>
              <a:gd name="connsiteY40" fmla="*/ 1887524 h 1887524"/>
              <a:gd name="connsiteX41" fmla="*/ 1341548 w 10136142"/>
              <a:gd name="connsiteY41" fmla="*/ 1887524 h 1887524"/>
              <a:gd name="connsiteX42" fmla="*/ 745305 w 10136142"/>
              <a:gd name="connsiteY42" fmla="*/ 1887524 h 1887524"/>
              <a:gd name="connsiteX43" fmla="*/ 0 w 10136142"/>
              <a:gd name="connsiteY43" fmla="*/ 1887524 h 1887524"/>
              <a:gd name="connsiteX44" fmla="*/ 0 w 10136142"/>
              <a:gd name="connsiteY44" fmla="*/ 1415643 h 1887524"/>
              <a:gd name="connsiteX45" fmla="*/ 0 w 10136142"/>
              <a:gd name="connsiteY45" fmla="*/ 906012 h 1887524"/>
              <a:gd name="connsiteX46" fmla="*/ 0 w 10136142"/>
              <a:gd name="connsiteY46" fmla="*/ 490756 h 1887524"/>
              <a:gd name="connsiteX47" fmla="*/ 0 w 10136142"/>
              <a:gd name="connsiteY47" fmla="*/ 0 h 188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136142" h="1887524" fill="none" extrusionOk="0">
                <a:moveTo>
                  <a:pt x="0" y="0"/>
                </a:moveTo>
                <a:cubicBezTo>
                  <a:pt x="255692" y="-78319"/>
                  <a:pt x="526326" y="74497"/>
                  <a:pt x="697605" y="0"/>
                </a:cubicBezTo>
                <a:cubicBezTo>
                  <a:pt x="868884" y="-74497"/>
                  <a:pt x="903055" y="18532"/>
                  <a:pt x="989764" y="0"/>
                </a:cubicBezTo>
                <a:cubicBezTo>
                  <a:pt x="1076473" y="-18532"/>
                  <a:pt x="1294795" y="43210"/>
                  <a:pt x="1383285" y="0"/>
                </a:cubicBezTo>
                <a:cubicBezTo>
                  <a:pt x="1471775" y="-43210"/>
                  <a:pt x="1696650" y="1660"/>
                  <a:pt x="1878167" y="0"/>
                </a:cubicBezTo>
                <a:cubicBezTo>
                  <a:pt x="2059684" y="-1660"/>
                  <a:pt x="2373906" y="80914"/>
                  <a:pt x="2575773" y="0"/>
                </a:cubicBezTo>
                <a:cubicBezTo>
                  <a:pt x="2777640" y="-80914"/>
                  <a:pt x="2918585" y="497"/>
                  <a:pt x="3172016" y="0"/>
                </a:cubicBezTo>
                <a:cubicBezTo>
                  <a:pt x="3425447" y="-497"/>
                  <a:pt x="3481507" y="58063"/>
                  <a:pt x="3666898" y="0"/>
                </a:cubicBezTo>
                <a:cubicBezTo>
                  <a:pt x="3852289" y="-58063"/>
                  <a:pt x="4080327" y="13146"/>
                  <a:pt x="4263142" y="0"/>
                </a:cubicBezTo>
                <a:cubicBezTo>
                  <a:pt x="4445957" y="-13146"/>
                  <a:pt x="4586331" y="57312"/>
                  <a:pt x="4859386" y="0"/>
                </a:cubicBezTo>
                <a:cubicBezTo>
                  <a:pt x="5132441" y="-57312"/>
                  <a:pt x="5343799" y="70305"/>
                  <a:pt x="5556991" y="0"/>
                </a:cubicBezTo>
                <a:cubicBezTo>
                  <a:pt x="5770184" y="-70305"/>
                  <a:pt x="5804525" y="33882"/>
                  <a:pt x="5950512" y="0"/>
                </a:cubicBezTo>
                <a:cubicBezTo>
                  <a:pt x="6096499" y="-33882"/>
                  <a:pt x="6110968" y="33865"/>
                  <a:pt x="6242671" y="0"/>
                </a:cubicBezTo>
                <a:cubicBezTo>
                  <a:pt x="6374374" y="-33865"/>
                  <a:pt x="6493033" y="31456"/>
                  <a:pt x="6636192" y="0"/>
                </a:cubicBezTo>
                <a:cubicBezTo>
                  <a:pt x="6779351" y="-31456"/>
                  <a:pt x="6940064" y="35897"/>
                  <a:pt x="7232435" y="0"/>
                </a:cubicBezTo>
                <a:cubicBezTo>
                  <a:pt x="7524806" y="-35897"/>
                  <a:pt x="7641846" y="58350"/>
                  <a:pt x="7930041" y="0"/>
                </a:cubicBezTo>
                <a:cubicBezTo>
                  <a:pt x="8218236" y="-58350"/>
                  <a:pt x="8376204" y="57098"/>
                  <a:pt x="8526284" y="0"/>
                </a:cubicBezTo>
                <a:cubicBezTo>
                  <a:pt x="8676364" y="-57098"/>
                  <a:pt x="8981698" y="42513"/>
                  <a:pt x="9122528" y="0"/>
                </a:cubicBezTo>
                <a:cubicBezTo>
                  <a:pt x="9263358" y="-42513"/>
                  <a:pt x="9771333" y="106388"/>
                  <a:pt x="10136142" y="0"/>
                </a:cubicBezTo>
                <a:cubicBezTo>
                  <a:pt x="10185806" y="145812"/>
                  <a:pt x="10130509" y="351382"/>
                  <a:pt x="10136142" y="509631"/>
                </a:cubicBezTo>
                <a:cubicBezTo>
                  <a:pt x="10141775" y="667880"/>
                  <a:pt x="10117052" y="805633"/>
                  <a:pt x="10136142" y="1019263"/>
                </a:cubicBezTo>
                <a:cubicBezTo>
                  <a:pt x="10155232" y="1232893"/>
                  <a:pt x="10124974" y="1241355"/>
                  <a:pt x="10136142" y="1453393"/>
                </a:cubicBezTo>
                <a:cubicBezTo>
                  <a:pt x="10147310" y="1665431"/>
                  <a:pt x="10117577" y="1709580"/>
                  <a:pt x="10136142" y="1887524"/>
                </a:cubicBezTo>
                <a:cubicBezTo>
                  <a:pt x="9996482" y="1926103"/>
                  <a:pt x="9747910" y="1866940"/>
                  <a:pt x="9641260" y="1887524"/>
                </a:cubicBezTo>
                <a:cubicBezTo>
                  <a:pt x="9534610" y="1908108"/>
                  <a:pt x="9439516" y="1877691"/>
                  <a:pt x="9349100" y="1887524"/>
                </a:cubicBezTo>
                <a:cubicBezTo>
                  <a:pt x="9258684" y="1897357"/>
                  <a:pt x="9188641" y="1874644"/>
                  <a:pt x="9056941" y="1887524"/>
                </a:cubicBezTo>
                <a:cubicBezTo>
                  <a:pt x="8925241" y="1900404"/>
                  <a:pt x="8525198" y="1867187"/>
                  <a:pt x="8359336" y="1887524"/>
                </a:cubicBezTo>
                <a:cubicBezTo>
                  <a:pt x="8193475" y="1907861"/>
                  <a:pt x="8061482" y="1864903"/>
                  <a:pt x="7965815" y="1887524"/>
                </a:cubicBezTo>
                <a:cubicBezTo>
                  <a:pt x="7870148" y="1910145"/>
                  <a:pt x="7471667" y="1843382"/>
                  <a:pt x="7268210" y="1887524"/>
                </a:cubicBezTo>
                <a:cubicBezTo>
                  <a:pt x="7064753" y="1931666"/>
                  <a:pt x="6904059" y="1858162"/>
                  <a:pt x="6773328" y="1887524"/>
                </a:cubicBezTo>
                <a:cubicBezTo>
                  <a:pt x="6642597" y="1916886"/>
                  <a:pt x="6458611" y="1848284"/>
                  <a:pt x="6177084" y="1887524"/>
                </a:cubicBezTo>
                <a:cubicBezTo>
                  <a:pt x="5895557" y="1926764"/>
                  <a:pt x="6013178" y="1865484"/>
                  <a:pt x="5884925" y="1887524"/>
                </a:cubicBezTo>
                <a:cubicBezTo>
                  <a:pt x="5756672" y="1909564"/>
                  <a:pt x="5352048" y="1824639"/>
                  <a:pt x="5085958" y="1887524"/>
                </a:cubicBezTo>
                <a:cubicBezTo>
                  <a:pt x="4819868" y="1950409"/>
                  <a:pt x="4639154" y="1840375"/>
                  <a:pt x="4489715" y="1887524"/>
                </a:cubicBezTo>
                <a:cubicBezTo>
                  <a:pt x="4340276" y="1934673"/>
                  <a:pt x="4150502" y="1881306"/>
                  <a:pt x="3893471" y="1887524"/>
                </a:cubicBezTo>
                <a:cubicBezTo>
                  <a:pt x="3636440" y="1893742"/>
                  <a:pt x="3696530" y="1858478"/>
                  <a:pt x="3601312" y="1887524"/>
                </a:cubicBezTo>
                <a:cubicBezTo>
                  <a:pt x="3506094" y="1916570"/>
                  <a:pt x="3289470" y="1884913"/>
                  <a:pt x="3207791" y="1887524"/>
                </a:cubicBezTo>
                <a:cubicBezTo>
                  <a:pt x="3126112" y="1890135"/>
                  <a:pt x="3060840" y="1877731"/>
                  <a:pt x="2915631" y="1887524"/>
                </a:cubicBezTo>
                <a:cubicBezTo>
                  <a:pt x="2770422" y="1897317"/>
                  <a:pt x="2612745" y="1866619"/>
                  <a:pt x="2522111" y="1887524"/>
                </a:cubicBezTo>
                <a:cubicBezTo>
                  <a:pt x="2431477" y="1908429"/>
                  <a:pt x="2267955" y="1855603"/>
                  <a:pt x="2128590" y="1887524"/>
                </a:cubicBezTo>
                <a:cubicBezTo>
                  <a:pt x="1989225" y="1919445"/>
                  <a:pt x="1874944" y="1863069"/>
                  <a:pt x="1735069" y="1887524"/>
                </a:cubicBezTo>
                <a:cubicBezTo>
                  <a:pt x="1595194" y="1911979"/>
                  <a:pt x="1476886" y="1885309"/>
                  <a:pt x="1341548" y="1887524"/>
                </a:cubicBezTo>
                <a:cubicBezTo>
                  <a:pt x="1206210" y="1889739"/>
                  <a:pt x="1027047" y="1846601"/>
                  <a:pt x="745305" y="1887524"/>
                </a:cubicBezTo>
                <a:cubicBezTo>
                  <a:pt x="463563" y="1928447"/>
                  <a:pt x="328133" y="1828885"/>
                  <a:pt x="0" y="1887524"/>
                </a:cubicBezTo>
                <a:cubicBezTo>
                  <a:pt x="-5607" y="1659265"/>
                  <a:pt x="34884" y="1593250"/>
                  <a:pt x="0" y="1415643"/>
                </a:cubicBezTo>
                <a:cubicBezTo>
                  <a:pt x="-34884" y="1238036"/>
                  <a:pt x="52116" y="1051246"/>
                  <a:pt x="0" y="906012"/>
                </a:cubicBezTo>
                <a:cubicBezTo>
                  <a:pt x="-52116" y="760778"/>
                  <a:pt x="12664" y="688243"/>
                  <a:pt x="0" y="490756"/>
                </a:cubicBezTo>
                <a:cubicBezTo>
                  <a:pt x="-12664" y="293269"/>
                  <a:pt x="40637" y="108961"/>
                  <a:pt x="0" y="0"/>
                </a:cubicBezTo>
                <a:close/>
              </a:path>
              <a:path w="10136142" h="1887524" stroke="0" extrusionOk="0">
                <a:moveTo>
                  <a:pt x="0" y="0"/>
                </a:moveTo>
                <a:cubicBezTo>
                  <a:pt x="173821" y="-27027"/>
                  <a:pt x="280695" y="37976"/>
                  <a:pt x="393521" y="0"/>
                </a:cubicBezTo>
                <a:cubicBezTo>
                  <a:pt x="506347" y="-37976"/>
                  <a:pt x="753353" y="52180"/>
                  <a:pt x="888403" y="0"/>
                </a:cubicBezTo>
                <a:cubicBezTo>
                  <a:pt x="1023453" y="-52180"/>
                  <a:pt x="1351266" y="60797"/>
                  <a:pt x="1586008" y="0"/>
                </a:cubicBezTo>
                <a:cubicBezTo>
                  <a:pt x="1820750" y="-60797"/>
                  <a:pt x="1978247" y="51138"/>
                  <a:pt x="2080890" y="0"/>
                </a:cubicBezTo>
                <a:cubicBezTo>
                  <a:pt x="2183533" y="-51138"/>
                  <a:pt x="2345904" y="24850"/>
                  <a:pt x="2575773" y="0"/>
                </a:cubicBezTo>
                <a:cubicBezTo>
                  <a:pt x="2805642" y="-24850"/>
                  <a:pt x="2852464" y="54569"/>
                  <a:pt x="3070655" y="0"/>
                </a:cubicBezTo>
                <a:cubicBezTo>
                  <a:pt x="3288846" y="-54569"/>
                  <a:pt x="3275946" y="46670"/>
                  <a:pt x="3464176" y="0"/>
                </a:cubicBezTo>
                <a:cubicBezTo>
                  <a:pt x="3652406" y="-46670"/>
                  <a:pt x="3984919" y="4269"/>
                  <a:pt x="4161781" y="0"/>
                </a:cubicBezTo>
                <a:cubicBezTo>
                  <a:pt x="4338644" y="-4269"/>
                  <a:pt x="4444594" y="28193"/>
                  <a:pt x="4555301" y="0"/>
                </a:cubicBezTo>
                <a:cubicBezTo>
                  <a:pt x="4666008" y="-28193"/>
                  <a:pt x="5006593" y="49587"/>
                  <a:pt x="5252907" y="0"/>
                </a:cubicBezTo>
                <a:cubicBezTo>
                  <a:pt x="5499221" y="-49587"/>
                  <a:pt x="5773437" y="26027"/>
                  <a:pt x="6051873" y="0"/>
                </a:cubicBezTo>
                <a:cubicBezTo>
                  <a:pt x="6330309" y="-26027"/>
                  <a:pt x="6484472" y="62291"/>
                  <a:pt x="6749478" y="0"/>
                </a:cubicBezTo>
                <a:cubicBezTo>
                  <a:pt x="7014484" y="-62291"/>
                  <a:pt x="7043190" y="35895"/>
                  <a:pt x="7142999" y="0"/>
                </a:cubicBezTo>
                <a:cubicBezTo>
                  <a:pt x="7242808" y="-35895"/>
                  <a:pt x="7338351" y="21360"/>
                  <a:pt x="7435158" y="0"/>
                </a:cubicBezTo>
                <a:cubicBezTo>
                  <a:pt x="7531965" y="-21360"/>
                  <a:pt x="7595440" y="17575"/>
                  <a:pt x="7727318" y="0"/>
                </a:cubicBezTo>
                <a:cubicBezTo>
                  <a:pt x="7859196" y="-17575"/>
                  <a:pt x="8018745" y="42903"/>
                  <a:pt x="8222200" y="0"/>
                </a:cubicBezTo>
                <a:cubicBezTo>
                  <a:pt x="8425655" y="-42903"/>
                  <a:pt x="8717215" y="85450"/>
                  <a:pt x="9021166" y="0"/>
                </a:cubicBezTo>
                <a:cubicBezTo>
                  <a:pt x="9325117" y="-85450"/>
                  <a:pt x="9668557" y="57085"/>
                  <a:pt x="10136142" y="0"/>
                </a:cubicBezTo>
                <a:cubicBezTo>
                  <a:pt x="10151729" y="212925"/>
                  <a:pt x="10116682" y="363692"/>
                  <a:pt x="10136142" y="471881"/>
                </a:cubicBezTo>
                <a:cubicBezTo>
                  <a:pt x="10155602" y="580070"/>
                  <a:pt x="10095679" y="771858"/>
                  <a:pt x="10136142" y="887136"/>
                </a:cubicBezTo>
                <a:cubicBezTo>
                  <a:pt x="10176605" y="1002414"/>
                  <a:pt x="10094339" y="1150581"/>
                  <a:pt x="10136142" y="1377893"/>
                </a:cubicBezTo>
                <a:cubicBezTo>
                  <a:pt x="10177945" y="1605205"/>
                  <a:pt x="10101726" y="1733441"/>
                  <a:pt x="10136142" y="1887524"/>
                </a:cubicBezTo>
                <a:cubicBezTo>
                  <a:pt x="9902705" y="1931886"/>
                  <a:pt x="9790873" y="1883863"/>
                  <a:pt x="9641260" y="1887524"/>
                </a:cubicBezTo>
                <a:cubicBezTo>
                  <a:pt x="9491647" y="1891185"/>
                  <a:pt x="9485859" y="1862876"/>
                  <a:pt x="9349100" y="1887524"/>
                </a:cubicBezTo>
                <a:cubicBezTo>
                  <a:pt x="9212341" y="1912172"/>
                  <a:pt x="8942659" y="1877140"/>
                  <a:pt x="8651495" y="1887524"/>
                </a:cubicBezTo>
                <a:cubicBezTo>
                  <a:pt x="8360331" y="1897908"/>
                  <a:pt x="8100297" y="1877953"/>
                  <a:pt x="7852529" y="1887524"/>
                </a:cubicBezTo>
                <a:cubicBezTo>
                  <a:pt x="7604761" y="1897095"/>
                  <a:pt x="7524982" y="1829681"/>
                  <a:pt x="7357647" y="1887524"/>
                </a:cubicBezTo>
                <a:cubicBezTo>
                  <a:pt x="7190312" y="1945367"/>
                  <a:pt x="7174516" y="1852654"/>
                  <a:pt x="7065487" y="1887524"/>
                </a:cubicBezTo>
                <a:cubicBezTo>
                  <a:pt x="6956458" y="1922394"/>
                  <a:pt x="6556622" y="1823219"/>
                  <a:pt x="6266521" y="1887524"/>
                </a:cubicBezTo>
                <a:cubicBezTo>
                  <a:pt x="5976420" y="1951829"/>
                  <a:pt x="5875429" y="1876362"/>
                  <a:pt x="5670277" y="1887524"/>
                </a:cubicBezTo>
                <a:cubicBezTo>
                  <a:pt x="5465125" y="1898686"/>
                  <a:pt x="5178919" y="1807044"/>
                  <a:pt x="4972672" y="1887524"/>
                </a:cubicBezTo>
                <a:cubicBezTo>
                  <a:pt x="4766426" y="1968004"/>
                  <a:pt x="4494175" y="1836799"/>
                  <a:pt x="4173706" y="1887524"/>
                </a:cubicBezTo>
                <a:cubicBezTo>
                  <a:pt x="3853237" y="1938249"/>
                  <a:pt x="3968890" y="1872411"/>
                  <a:pt x="3881546" y="1887524"/>
                </a:cubicBezTo>
                <a:cubicBezTo>
                  <a:pt x="3794202" y="1902637"/>
                  <a:pt x="3461275" y="1805478"/>
                  <a:pt x="3183941" y="1887524"/>
                </a:cubicBezTo>
                <a:cubicBezTo>
                  <a:pt x="2906608" y="1969570"/>
                  <a:pt x="2982725" y="1877022"/>
                  <a:pt x="2891782" y="1887524"/>
                </a:cubicBezTo>
                <a:cubicBezTo>
                  <a:pt x="2800839" y="1898026"/>
                  <a:pt x="2544590" y="1823608"/>
                  <a:pt x="2295538" y="1887524"/>
                </a:cubicBezTo>
                <a:cubicBezTo>
                  <a:pt x="2046486" y="1951440"/>
                  <a:pt x="1878410" y="1865003"/>
                  <a:pt x="1699294" y="1887524"/>
                </a:cubicBezTo>
                <a:cubicBezTo>
                  <a:pt x="1520178" y="1910045"/>
                  <a:pt x="1071546" y="1807380"/>
                  <a:pt x="900328" y="1887524"/>
                </a:cubicBezTo>
                <a:cubicBezTo>
                  <a:pt x="729110" y="1967668"/>
                  <a:pt x="184193" y="1801705"/>
                  <a:pt x="0" y="1887524"/>
                </a:cubicBezTo>
                <a:cubicBezTo>
                  <a:pt x="-15853" y="1761695"/>
                  <a:pt x="33161" y="1572890"/>
                  <a:pt x="0" y="1453393"/>
                </a:cubicBezTo>
                <a:cubicBezTo>
                  <a:pt x="-33161" y="1333896"/>
                  <a:pt x="9569" y="1158530"/>
                  <a:pt x="0" y="1019263"/>
                </a:cubicBezTo>
                <a:cubicBezTo>
                  <a:pt x="-9569" y="879996"/>
                  <a:pt x="23314" y="717291"/>
                  <a:pt x="0" y="528507"/>
                </a:cubicBezTo>
                <a:cubicBezTo>
                  <a:pt x="-23314" y="339723"/>
                  <a:pt x="56067" y="244325"/>
                  <a:pt x="0" y="0"/>
                </a:cubicBezTo>
                <a:close/>
              </a:path>
            </a:pathLst>
          </a:custGeom>
          <a:ln w="76200">
            <a:extLst>
              <a:ext uri="{C807C97D-BFC1-408E-A445-0C87EB9F89A2}">
                <ask:lineSketchStyleProps xmlns:ask="http://schemas.microsoft.com/office/drawing/2018/sketchyshapes" sd="1679313455"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IRIB NO PROCESSO DE CRIAÇÃO,  CONSTRUÇÃO E CONSOLIDAÇÃO DA LEI 10.267/01</a:t>
            </a: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CD7207A5-6ED9-49A1-A731-C75E51B62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866" y="5661152"/>
            <a:ext cx="918093" cy="893612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1BFBABDA-9F71-4F82-A6C8-85909F78B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4337"/>
            <a:ext cx="5040581" cy="124552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BB7D0DB-1994-40F0-98BB-FDF4DC3766DA}"/>
              </a:ext>
            </a:extLst>
          </p:cNvPr>
          <p:cNvSpPr/>
          <p:nvPr/>
        </p:nvSpPr>
        <p:spPr>
          <a:xfrm>
            <a:off x="4053280" y="5337986"/>
            <a:ext cx="4085439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de Arimatéia Barbosa </a:t>
            </a:r>
          </a:p>
          <a:p>
            <a:pPr algn="ctr">
              <a:lnSpc>
                <a:spcPct val="150000"/>
              </a:lnSpc>
            </a:pPr>
            <a:endParaRPr lang="pt-BR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4A3EABC-A906-403D-B03B-202BA14979DA}"/>
              </a:ext>
            </a:extLst>
          </p:cNvPr>
          <p:cNvSpPr/>
          <p:nvPr/>
        </p:nvSpPr>
        <p:spPr>
          <a:xfrm>
            <a:off x="5047613" y="1232547"/>
            <a:ext cx="2260554" cy="294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UFBA - Salvador -  26 a 30/08/2021</a:t>
            </a:r>
          </a:p>
        </p:txBody>
      </p:sp>
    </p:spTree>
    <p:extLst>
      <p:ext uri="{BB962C8B-B14F-4D97-AF65-F5344CB8AC3E}">
        <p14:creationId xmlns:p14="http://schemas.microsoft.com/office/powerpoint/2010/main" val="3065398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B67A743-B6B2-433E-A4D6-92B6974BC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4" y="95392"/>
            <a:ext cx="8553705" cy="1047896"/>
          </a:xfrm>
          <a:prstGeom prst="rect">
            <a:avLst/>
          </a:prstGeom>
        </p:spPr>
      </p:pic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8ACC92CE-E792-41CE-9F9D-AA8814589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2" y="802311"/>
            <a:ext cx="11873075" cy="6055689"/>
          </a:xfrm>
          <a:prstGeom prst="rect">
            <a:avLst/>
          </a:prstGeom>
        </p:spPr>
      </p:pic>
      <p:pic>
        <p:nvPicPr>
          <p:cNvPr id="8" name="Imagem 7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DF107AC0-5BE6-4784-894B-927FADE7A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061" y="6055689"/>
            <a:ext cx="1696476" cy="60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23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135FFA-99D6-4AE1-8397-566DEB659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80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Jornal com texto preto sobre fundo branco&#10;&#10;Descrição gerada automaticamente">
            <a:extLst>
              <a:ext uri="{FF2B5EF4-FFF2-40B4-BE49-F238E27FC236}">
                <a16:creationId xmlns:a16="http://schemas.microsoft.com/office/drawing/2014/main" id="{A9B40FDC-4A86-4F19-8040-59762D0EE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3" y="172815"/>
            <a:ext cx="10175579" cy="6512369"/>
          </a:xfrm>
          <a:prstGeom prst="rect">
            <a:avLst/>
          </a:prstGeom>
        </p:spPr>
      </p:pic>
      <p:pic>
        <p:nvPicPr>
          <p:cNvPr id="7" name="Imagem 6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C8F279EC-7BC4-4E9D-8083-75C6B823A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05" y="6221086"/>
            <a:ext cx="1539878" cy="5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23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E52A1-0941-498E-9AA3-9662A0F45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PIONEIROS NA ABORDAGEM SOBRE O TEMA GEORREFERENCIAMENTO E O PL CONVERTIDO NA LEI 10.267-01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AA24CB-213B-49B3-B69B-91B74BB6A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Desembargadora MARINILDES COSTEIRA DE MENDONÇA LIMA – CGJ/AM (mãe do colega, manauense, José Marcelo Lima Filho)</a:t>
            </a:r>
          </a:p>
          <a:p>
            <a:pPr marL="0" indent="0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ANDREA CARNEIRO</a:t>
            </a:r>
          </a:p>
          <a:p>
            <a:pPr marL="0" indent="0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JURGEN PHILIP</a:t>
            </a:r>
          </a:p>
          <a:p>
            <a:endParaRPr lang="pt-BR" dirty="0"/>
          </a:p>
        </p:txBody>
      </p:sp>
      <p:pic>
        <p:nvPicPr>
          <p:cNvPr id="4" name="Imagem 3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AB6EBEBE-E404-4C26-8C06-7F55E2022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937" y="6152121"/>
            <a:ext cx="1670376" cy="59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7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0C506C12-4DB3-491F-83F5-E357C5D9D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738175"/>
          </a:xfrm>
        </p:spPr>
      </p:pic>
      <p:pic>
        <p:nvPicPr>
          <p:cNvPr id="5" name="Imagem 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E486B11A-01CC-4F43-BE71-35507045B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268" y="6141016"/>
            <a:ext cx="1670376" cy="59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80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C60C6-37F3-438E-9600-1C0DCB88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4" y="550165"/>
            <a:ext cx="11174835" cy="1325563"/>
          </a:xfrm>
        </p:spPr>
        <p:txBody>
          <a:bodyPr>
            <a:no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O CADASTRO MULTIFINALITÁRIO- JÜRGEN PHILIPS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PROFESSOR DE CIENCIAS GEODÉSICAS NA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UNIVERSIDADE FEDERAL DE SANTA CATARINA - FLORIANÓPOLIS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3F48FD66-F6FF-45B6-AD1D-61EF8BB57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66" y="1875729"/>
            <a:ext cx="3609590" cy="435729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762E0D7-70A7-4CCA-B3CF-D6C171E72EC2}"/>
              </a:ext>
            </a:extLst>
          </p:cNvPr>
          <p:cNvSpPr txBox="1"/>
          <p:nvPr/>
        </p:nvSpPr>
        <p:spPr>
          <a:xfrm>
            <a:off x="4526800" y="2237327"/>
            <a:ext cx="737717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0E34D2-B320-4496-8823-ECEE1B78896A}"/>
              </a:ext>
            </a:extLst>
          </p:cNvPr>
          <p:cNvSpPr txBox="1"/>
          <p:nvPr/>
        </p:nvSpPr>
        <p:spPr>
          <a:xfrm>
            <a:off x="442066" y="6293320"/>
            <a:ext cx="36115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Disponível em: </a:t>
            </a:r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https://www.irib.org.br/publicacoes/revista297/pdf.PDF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2">
            <a:extLst>
              <a:ext uri="{FF2B5EF4-FFF2-40B4-BE49-F238E27FC236}">
                <a16:creationId xmlns:a16="http://schemas.microsoft.com/office/drawing/2014/main" id="{4781E003-ADCF-4CC5-951C-2D565DB8E8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37" y="1875728"/>
            <a:ext cx="7934942" cy="43572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E97F37C5-20AB-40FE-9092-F1DCBC0BD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20" y="6271858"/>
            <a:ext cx="1639559" cy="5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1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346943CB-4532-4290-B09B-889ABA0A3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0" y="132960"/>
            <a:ext cx="5926430" cy="6592077"/>
          </a:xfrm>
          <a:prstGeom prst="rect">
            <a:avLst/>
          </a:prstGeom>
        </p:spPr>
      </p:pic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8A72D1EA-9880-41BF-ADE6-E3DB7A3B9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70" y="132960"/>
            <a:ext cx="5256732" cy="65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3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xto, Carta&#10;&#10;Descrição gerada automaticamente">
            <a:extLst>
              <a:ext uri="{FF2B5EF4-FFF2-40B4-BE49-F238E27FC236}">
                <a16:creationId xmlns:a16="http://schemas.microsoft.com/office/drawing/2014/main" id="{EA8FB8D7-EEBB-406E-81F9-7263220B1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06" y="111967"/>
            <a:ext cx="5627914" cy="6246844"/>
          </a:xfrm>
        </p:spPr>
      </p:pic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A08F0F9D-2964-4D2C-AEA7-EB8BBF9AE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" y="307910"/>
            <a:ext cx="6279502" cy="6120881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90986EF-0174-4543-ABCE-8981985BB90D}"/>
              </a:ext>
            </a:extLst>
          </p:cNvPr>
          <p:cNvCxnSpPr/>
          <p:nvPr/>
        </p:nvCxnSpPr>
        <p:spPr>
          <a:xfrm>
            <a:off x="6348704" y="0"/>
            <a:ext cx="135986" cy="69460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193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69FE575A-0134-4521-9E45-881C0F811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33032" cy="6176865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155F84E8-670D-4958-B3FA-787CF857E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12" y="177281"/>
            <a:ext cx="5604588" cy="6503437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995BED7-C125-464A-8D14-65FBBBF7C002}"/>
              </a:ext>
            </a:extLst>
          </p:cNvPr>
          <p:cNvCxnSpPr/>
          <p:nvPr/>
        </p:nvCxnSpPr>
        <p:spPr>
          <a:xfrm>
            <a:off x="6447453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843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2521E3FE-4500-420E-A361-7090F667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79502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E81FB71-92F7-4D8F-9ACA-90A19CB8E611}"/>
              </a:ext>
            </a:extLst>
          </p:cNvPr>
          <p:cNvSpPr/>
          <p:nvPr/>
        </p:nvSpPr>
        <p:spPr>
          <a:xfrm>
            <a:off x="-1" y="6279502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LINK DO VIDEO COMPLETO – 2006 - EXPOSIÇÃO SOBRE GEORREFERENCIAMENTO – JOSÉ DE ARIMATEIA BARBOSA: </a:t>
            </a:r>
            <a:r>
              <a:rPr lang="pt-B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https://1drv.ms/u/s!AgJMOmtC2EoJgb4Nr0cq2zf_An2VHA?e=6LEvJd</a:t>
            </a:r>
          </a:p>
        </p:txBody>
      </p:sp>
    </p:spTree>
    <p:extLst>
      <p:ext uri="{BB962C8B-B14F-4D97-AF65-F5344CB8AC3E}">
        <p14:creationId xmlns:p14="http://schemas.microsoft.com/office/powerpoint/2010/main" val="1758648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D63B5188-EE2F-4137-8420-28C5E922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73026"/>
            <a:ext cx="4752975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892C0F1-5DCA-4ABF-A452-A453CA053049}"/>
              </a:ext>
            </a:extLst>
          </p:cNvPr>
          <p:cNvGraphicFramePr/>
          <p:nvPr/>
        </p:nvGraphicFramePr>
        <p:xfrm>
          <a:off x="6672064" y="332656"/>
          <a:ext cx="3816424" cy="6313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4276" name="CaixaDeTexto 3">
            <a:extLst>
              <a:ext uri="{FF2B5EF4-FFF2-40B4-BE49-F238E27FC236}">
                <a16:creationId xmlns:a16="http://schemas.microsoft.com/office/drawing/2014/main" id="{6244D460-2DDD-404E-A921-A91D48E5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4" y="6477000"/>
            <a:ext cx="5616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600" i="1"/>
              <a:t>Fonte: Grupo de estudos Governança de Terras – Unicamp.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5E58EE-48DC-4E04-BF06-3C44ED95E25C}"/>
              </a:ext>
            </a:extLst>
          </p:cNvPr>
          <p:cNvSpPr txBox="1"/>
          <p:nvPr/>
        </p:nvSpPr>
        <p:spPr>
          <a:xfrm>
            <a:off x="6600826" y="73026"/>
            <a:ext cx="3959225" cy="707886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Arial" charset="0"/>
              </a:rPr>
              <a:t>UM NOVO PATAMAR NA GESTÃO PÚBLICA</a:t>
            </a:r>
          </a:p>
        </p:txBody>
      </p:sp>
      <p:pic>
        <p:nvPicPr>
          <p:cNvPr id="6" name="Imagem 5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FE27D4B2-FF58-41F1-9BCB-9D0DEB91B2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88" y="6292624"/>
            <a:ext cx="1461578" cy="522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8DD41FE-666D-4A2F-A74E-42ED3AB1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80" y="2735410"/>
            <a:ext cx="10976991" cy="11224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b="1" dirty="0"/>
              <a:t>GEO 20-LEI 10.267/01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085D1DFF-CDB2-4EDB-A6ED-E84B280A5926}"/>
              </a:ext>
            </a:extLst>
          </p:cNvPr>
          <p:cNvSpPr txBox="1">
            <a:spLocks/>
          </p:cNvSpPr>
          <p:nvPr/>
        </p:nvSpPr>
        <p:spPr>
          <a:xfrm>
            <a:off x="605980" y="3927202"/>
            <a:ext cx="10908792" cy="548640"/>
          </a:xfrm>
          <a:custGeom>
            <a:avLst/>
            <a:gdLst>
              <a:gd name="connsiteX0" fmla="*/ 0 w 5754849"/>
              <a:gd name="connsiteY0" fmla="*/ 0 h 1359576"/>
              <a:gd name="connsiteX1" fmla="*/ 517936 w 5754849"/>
              <a:gd name="connsiteY1" fmla="*/ 0 h 1359576"/>
              <a:gd name="connsiteX2" fmla="*/ 978324 w 5754849"/>
              <a:gd name="connsiteY2" fmla="*/ 0 h 1359576"/>
              <a:gd name="connsiteX3" fmla="*/ 1611358 w 5754849"/>
              <a:gd name="connsiteY3" fmla="*/ 0 h 1359576"/>
              <a:gd name="connsiteX4" fmla="*/ 2129294 w 5754849"/>
              <a:gd name="connsiteY4" fmla="*/ 0 h 1359576"/>
              <a:gd name="connsiteX5" fmla="*/ 2819876 w 5754849"/>
              <a:gd name="connsiteY5" fmla="*/ 0 h 1359576"/>
              <a:gd name="connsiteX6" fmla="*/ 3395361 w 5754849"/>
              <a:gd name="connsiteY6" fmla="*/ 0 h 1359576"/>
              <a:gd name="connsiteX7" fmla="*/ 3970846 w 5754849"/>
              <a:gd name="connsiteY7" fmla="*/ 0 h 1359576"/>
              <a:gd name="connsiteX8" fmla="*/ 4546331 w 5754849"/>
              <a:gd name="connsiteY8" fmla="*/ 0 h 1359576"/>
              <a:gd name="connsiteX9" fmla="*/ 5121816 w 5754849"/>
              <a:gd name="connsiteY9" fmla="*/ 0 h 1359576"/>
              <a:gd name="connsiteX10" fmla="*/ 5754849 w 5754849"/>
              <a:gd name="connsiteY10" fmla="*/ 0 h 1359576"/>
              <a:gd name="connsiteX11" fmla="*/ 5754849 w 5754849"/>
              <a:gd name="connsiteY11" fmla="*/ 480384 h 1359576"/>
              <a:gd name="connsiteX12" fmla="*/ 5754849 w 5754849"/>
              <a:gd name="connsiteY12" fmla="*/ 906384 h 1359576"/>
              <a:gd name="connsiteX13" fmla="*/ 5754849 w 5754849"/>
              <a:gd name="connsiteY13" fmla="*/ 1359576 h 1359576"/>
              <a:gd name="connsiteX14" fmla="*/ 5121816 w 5754849"/>
              <a:gd name="connsiteY14" fmla="*/ 1359576 h 1359576"/>
              <a:gd name="connsiteX15" fmla="*/ 4718976 w 5754849"/>
              <a:gd name="connsiteY15" fmla="*/ 1359576 h 1359576"/>
              <a:gd name="connsiteX16" fmla="*/ 4143491 w 5754849"/>
              <a:gd name="connsiteY16" fmla="*/ 1359576 h 1359576"/>
              <a:gd name="connsiteX17" fmla="*/ 3568006 w 5754849"/>
              <a:gd name="connsiteY17" fmla="*/ 1359576 h 1359576"/>
              <a:gd name="connsiteX18" fmla="*/ 2992521 w 5754849"/>
              <a:gd name="connsiteY18" fmla="*/ 1359576 h 1359576"/>
              <a:gd name="connsiteX19" fmla="*/ 2589682 w 5754849"/>
              <a:gd name="connsiteY19" fmla="*/ 1359576 h 1359576"/>
              <a:gd name="connsiteX20" fmla="*/ 2186843 w 5754849"/>
              <a:gd name="connsiteY20" fmla="*/ 1359576 h 1359576"/>
              <a:gd name="connsiteX21" fmla="*/ 1496261 w 5754849"/>
              <a:gd name="connsiteY21" fmla="*/ 1359576 h 1359576"/>
              <a:gd name="connsiteX22" fmla="*/ 978324 w 5754849"/>
              <a:gd name="connsiteY22" fmla="*/ 1359576 h 1359576"/>
              <a:gd name="connsiteX23" fmla="*/ 0 w 5754849"/>
              <a:gd name="connsiteY23" fmla="*/ 1359576 h 1359576"/>
              <a:gd name="connsiteX24" fmla="*/ 0 w 5754849"/>
              <a:gd name="connsiteY24" fmla="*/ 906384 h 1359576"/>
              <a:gd name="connsiteX25" fmla="*/ 0 w 5754849"/>
              <a:gd name="connsiteY25" fmla="*/ 480384 h 1359576"/>
              <a:gd name="connsiteX26" fmla="*/ 0 w 5754849"/>
              <a:gd name="connsiteY26" fmla="*/ 0 h 135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54849" h="1359576" fill="none" extrusionOk="0">
                <a:moveTo>
                  <a:pt x="0" y="0"/>
                </a:moveTo>
                <a:cubicBezTo>
                  <a:pt x="121893" y="-25863"/>
                  <a:pt x="376924" y="38831"/>
                  <a:pt x="517936" y="0"/>
                </a:cubicBezTo>
                <a:cubicBezTo>
                  <a:pt x="658948" y="-38831"/>
                  <a:pt x="836732" y="4484"/>
                  <a:pt x="978324" y="0"/>
                </a:cubicBezTo>
                <a:cubicBezTo>
                  <a:pt x="1119916" y="-4484"/>
                  <a:pt x="1457123" y="6676"/>
                  <a:pt x="1611358" y="0"/>
                </a:cubicBezTo>
                <a:cubicBezTo>
                  <a:pt x="1765593" y="-6676"/>
                  <a:pt x="1912239" y="55493"/>
                  <a:pt x="2129294" y="0"/>
                </a:cubicBezTo>
                <a:cubicBezTo>
                  <a:pt x="2346349" y="-55493"/>
                  <a:pt x="2486738" y="42566"/>
                  <a:pt x="2819876" y="0"/>
                </a:cubicBezTo>
                <a:cubicBezTo>
                  <a:pt x="3153014" y="-42566"/>
                  <a:pt x="3211335" y="42129"/>
                  <a:pt x="3395361" y="0"/>
                </a:cubicBezTo>
                <a:cubicBezTo>
                  <a:pt x="3579388" y="-42129"/>
                  <a:pt x="3847581" y="438"/>
                  <a:pt x="3970846" y="0"/>
                </a:cubicBezTo>
                <a:cubicBezTo>
                  <a:pt x="4094111" y="-438"/>
                  <a:pt x="4368149" y="13369"/>
                  <a:pt x="4546331" y="0"/>
                </a:cubicBezTo>
                <a:cubicBezTo>
                  <a:pt x="4724513" y="-13369"/>
                  <a:pt x="4856661" y="11039"/>
                  <a:pt x="5121816" y="0"/>
                </a:cubicBezTo>
                <a:cubicBezTo>
                  <a:pt x="5386971" y="-11039"/>
                  <a:pt x="5474806" y="32519"/>
                  <a:pt x="5754849" y="0"/>
                </a:cubicBezTo>
                <a:cubicBezTo>
                  <a:pt x="5781463" y="187068"/>
                  <a:pt x="5713337" y="319815"/>
                  <a:pt x="5754849" y="480384"/>
                </a:cubicBezTo>
                <a:cubicBezTo>
                  <a:pt x="5796361" y="640953"/>
                  <a:pt x="5745330" y="719948"/>
                  <a:pt x="5754849" y="906384"/>
                </a:cubicBezTo>
                <a:cubicBezTo>
                  <a:pt x="5764368" y="1092820"/>
                  <a:pt x="5743074" y="1159670"/>
                  <a:pt x="5754849" y="1359576"/>
                </a:cubicBezTo>
                <a:cubicBezTo>
                  <a:pt x="5577043" y="1399568"/>
                  <a:pt x="5378315" y="1324553"/>
                  <a:pt x="5121816" y="1359576"/>
                </a:cubicBezTo>
                <a:cubicBezTo>
                  <a:pt x="4865317" y="1394599"/>
                  <a:pt x="4910319" y="1337403"/>
                  <a:pt x="4718976" y="1359576"/>
                </a:cubicBezTo>
                <a:cubicBezTo>
                  <a:pt x="4527633" y="1381749"/>
                  <a:pt x="4298857" y="1299858"/>
                  <a:pt x="4143491" y="1359576"/>
                </a:cubicBezTo>
                <a:cubicBezTo>
                  <a:pt x="3988126" y="1419294"/>
                  <a:pt x="3763871" y="1358753"/>
                  <a:pt x="3568006" y="1359576"/>
                </a:cubicBezTo>
                <a:cubicBezTo>
                  <a:pt x="3372142" y="1360399"/>
                  <a:pt x="3235955" y="1342409"/>
                  <a:pt x="2992521" y="1359576"/>
                </a:cubicBezTo>
                <a:cubicBezTo>
                  <a:pt x="2749088" y="1376743"/>
                  <a:pt x="2728052" y="1358082"/>
                  <a:pt x="2589682" y="1359576"/>
                </a:cubicBezTo>
                <a:cubicBezTo>
                  <a:pt x="2451312" y="1361070"/>
                  <a:pt x="2284405" y="1347424"/>
                  <a:pt x="2186843" y="1359576"/>
                </a:cubicBezTo>
                <a:cubicBezTo>
                  <a:pt x="2089281" y="1371728"/>
                  <a:pt x="1711726" y="1316638"/>
                  <a:pt x="1496261" y="1359576"/>
                </a:cubicBezTo>
                <a:cubicBezTo>
                  <a:pt x="1280796" y="1402514"/>
                  <a:pt x="1130781" y="1297437"/>
                  <a:pt x="978324" y="1359576"/>
                </a:cubicBezTo>
                <a:cubicBezTo>
                  <a:pt x="825867" y="1421715"/>
                  <a:pt x="216943" y="1265404"/>
                  <a:pt x="0" y="1359576"/>
                </a:cubicBezTo>
                <a:cubicBezTo>
                  <a:pt x="-36027" y="1164744"/>
                  <a:pt x="18339" y="1099052"/>
                  <a:pt x="0" y="906384"/>
                </a:cubicBezTo>
                <a:cubicBezTo>
                  <a:pt x="-18339" y="713716"/>
                  <a:pt x="31604" y="634785"/>
                  <a:pt x="0" y="480384"/>
                </a:cubicBezTo>
                <a:cubicBezTo>
                  <a:pt x="-31604" y="325983"/>
                  <a:pt x="244" y="158935"/>
                  <a:pt x="0" y="0"/>
                </a:cubicBezTo>
                <a:close/>
              </a:path>
              <a:path w="5754849" h="1359576" stroke="0" extrusionOk="0">
                <a:moveTo>
                  <a:pt x="0" y="0"/>
                </a:moveTo>
                <a:cubicBezTo>
                  <a:pt x="105088" y="-3141"/>
                  <a:pt x="365727" y="32750"/>
                  <a:pt x="517936" y="0"/>
                </a:cubicBezTo>
                <a:cubicBezTo>
                  <a:pt x="670145" y="-32750"/>
                  <a:pt x="877017" y="21263"/>
                  <a:pt x="1035873" y="0"/>
                </a:cubicBezTo>
                <a:cubicBezTo>
                  <a:pt x="1194729" y="-21263"/>
                  <a:pt x="1383354" y="8082"/>
                  <a:pt x="1496261" y="0"/>
                </a:cubicBezTo>
                <a:cubicBezTo>
                  <a:pt x="1609168" y="-8082"/>
                  <a:pt x="1923882" y="10940"/>
                  <a:pt x="2071746" y="0"/>
                </a:cubicBezTo>
                <a:cubicBezTo>
                  <a:pt x="2219610" y="-10940"/>
                  <a:pt x="2422512" y="50273"/>
                  <a:pt x="2532134" y="0"/>
                </a:cubicBezTo>
                <a:cubicBezTo>
                  <a:pt x="2641756" y="-50273"/>
                  <a:pt x="2900760" y="41442"/>
                  <a:pt x="3050070" y="0"/>
                </a:cubicBezTo>
                <a:cubicBezTo>
                  <a:pt x="3199380" y="-41442"/>
                  <a:pt x="3377432" y="45885"/>
                  <a:pt x="3625555" y="0"/>
                </a:cubicBezTo>
                <a:cubicBezTo>
                  <a:pt x="3873678" y="-45885"/>
                  <a:pt x="4145144" y="58039"/>
                  <a:pt x="4316137" y="0"/>
                </a:cubicBezTo>
                <a:cubicBezTo>
                  <a:pt x="4487130" y="-58039"/>
                  <a:pt x="4618858" y="22109"/>
                  <a:pt x="4718976" y="0"/>
                </a:cubicBezTo>
                <a:cubicBezTo>
                  <a:pt x="4819094" y="-22109"/>
                  <a:pt x="5017290" y="20509"/>
                  <a:pt x="5236913" y="0"/>
                </a:cubicBezTo>
                <a:cubicBezTo>
                  <a:pt x="5456536" y="-20509"/>
                  <a:pt x="5561644" y="37819"/>
                  <a:pt x="5754849" y="0"/>
                </a:cubicBezTo>
                <a:cubicBezTo>
                  <a:pt x="5797494" y="191232"/>
                  <a:pt x="5743177" y="224411"/>
                  <a:pt x="5754849" y="412405"/>
                </a:cubicBezTo>
                <a:cubicBezTo>
                  <a:pt x="5766521" y="600400"/>
                  <a:pt x="5731556" y="779977"/>
                  <a:pt x="5754849" y="879192"/>
                </a:cubicBezTo>
                <a:cubicBezTo>
                  <a:pt x="5778142" y="978407"/>
                  <a:pt x="5702158" y="1127351"/>
                  <a:pt x="5754849" y="1359576"/>
                </a:cubicBezTo>
                <a:cubicBezTo>
                  <a:pt x="5524207" y="1380357"/>
                  <a:pt x="5364701" y="1342377"/>
                  <a:pt x="5064267" y="1359576"/>
                </a:cubicBezTo>
                <a:cubicBezTo>
                  <a:pt x="4763833" y="1376775"/>
                  <a:pt x="4715860" y="1356702"/>
                  <a:pt x="4546331" y="1359576"/>
                </a:cubicBezTo>
                <a:cubicBezTo>
                  <a:pt x="4376802" y="1362450"/>
                  <a:pt x="4342123" y="1349564"/>
                  <a:pt x="4143491" y="1359576"/>
                </a:cubicBezTo>
                <a:cubicBezTo>
                  <a:pt x="3944859" y="1369588"/>
                  <a:pt x="3638883" y="1350814"/>
                  <a:pt x="3452909" y="1359576"/>
                </a:cubicBezTo>
                <a:cubicBezTo>
                  <a:pt x="3266935" y="1368338"/>
                  <a:pt x="3126137" y="1327350"/>
                  <a:pt x="2992521" y="1359576"/>
                </a:cubicBezTo>
                <a:cubicBezTo>
                  <a:pt x="2858905" y="1391802"/>
                  <a:pt x="2620307" y="1327781"/>
                  <a:pt x="2474585" y="1359576"/>
                </a:cubicBezTo>
                <a:cubicBezTo>
                  <a:pt x="2328863" y="1391371"/>
                  <a:pt x="2119798" y="1293935"/>
                  <a:pt x="1899100" y="1359576"/>
                </a:cubicBezTo>
                <a:cubicBezTo>
                  <a:pt x="1678402" y="1425217"/>
                  <a:pt x="1557672" y="1318633"/>
                  <a:pt x="1381164" y="1359576"/>
                </a:cubicBezTo>
                <a:cubicBezTo>
                  <a:pt x="1204656" y="1400519"/>
                  <a:pt x="1047222" y="1359270"/>
                  <a:pt x="748130" y="1359576"/>
                </a:cubicBezTo>
                <a:cubicBezTo>
                  <a:pt x="449038" y="1359882"/>
                  <a:pt x="273075" y="1345040"/>
                  <a:pt x="0" y="1359576"/>
                </a:cubicBezTo>
                <a:cubicBezTo>
                  <a:pt x="-6429" y="1226375"/>
                  <a:pt x="20410" y="985871"/>
                  <a:pt x="0" y="879192"/>
                </a:cubicBezTo>
                <a:cubicBezTo>
                  <a:pt x="-20410" y="772513"/>
                  <a:pt x="35067" y="629266"/>
                  <a:pt x="0" y="426000"/>
                </a:cubicBezTo>
                <a:cubicBezTo>
                  <a:pt x="-35067" y="222734"/>
                  <a:pt x="15950" y="123790"/>
                  <a:pt x="0" y="0"/>
                </a:cubicBezTo>
                <a:close/>
              </a:path>
            </a:pathLst>
          </a:cu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MOTIVAÇÃO- CPI- OCUPAÇÃO DE TERRAS PÚBLICAS NA AMAZÔNIA PL NÚMERO 3.242/200</a:t>
            </a:r>
          </a:p>
        </p:txBody>
      </p:sp>
      <p:pic>
        <p:nvPicPr>
          <p:cNvPr id="10" name="Imagem 9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F48119A4-78A0-4AA1-9ED4-719DDAB1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"/>
          <a:stretch/>
        </p:blipFill>
        <p:spPr>
          <a:xfrm>
            <a:off x="4924408" y="6028408"/>
            <a:ext cx="2343184" cy="643465"/>
          </a:xfrm>
          <a:custGeom>
            <a:avLst/>
            <a:gdLst/>
            <a:ahLst/>
            <a:cxnLst/>
            <a:rect l="l" t="t" r="r" b="b"/>
            <a:pathLst>
              <a:path w="12191999" h="4196982">
                <a:moveTo>
                  <a:pt x="0" y="0"/>
                </a:moveTo>
                <a:lnTo>
                  <a:pt x="12191999" y="0"/>
                </a:lnTo>
                <a:lnTo>
                  <a:pt x="12191999" y="4170459"/>
                </a:lnTo>
                <a:lnTo>
                  <a:pt x="11986461" y="4175111"/>
                </a:lnTo>
                <a:cubicBezTo>
                  <a:pt x="11912297" y="4174136"/>
                  <a:pt x="11838168" y="4170508"/>
                  <a:pt x="11764214" y="4164231"/>
                </a:cubicBezTo>
                <a:cubicBezTo>
                  <a:pt x="11656850" y="4156227"/>
                  <a:pt x="11548596" y="4145173"/>
                  <a:pt x="11441995" y="4165502"/>
                </a:cubicBezTo>
                <a:cubicBezTo>
                  <a:pt x="11324975" y="4187991"/>
                  <a:pt x="11208081" y="4188118"/>
                  <a:pt x="11090044" y="4182401"/>
                </a:cubicBezTo>
                <a:cubicBezTo>
                  <a:pt x="10989160" y="4177573"/>
                  <a:pt x="10888657" y="4152161"/>
                  <a:pt x="10787011" y="4178970"/>
                </a:cubicBezTo>
                <a:cubicBezTo>
                  <a:pt x="10776897" y="4180444"/>
                  <a:pt x="10766592" y="4180012"/>
                  <a:pt x="10756643" y="4177700"/>
                </a:cubicBezTo>
                <a:cubicBezTo>
                  <a:pt x="10645468" y="4162326"/>
                  <a:pt x="10533530" y="4174904"/>
                  <a:pt x="10421973" y="4170584"/>
                </a:cubicBezTo>
                <a:cubicBezTo>
                  <a:pt x="10370515" y="4168551"/>
                  <a:pt x="10318040" y="4169695"/>
                  <a:pt x="10267216" y="4164231"/>
                </a:cubicBezTo>
                <a:cubicBezTo>
                  <a:pt x="10150577" y="4151780"/>
                  <a:pt x="10034192" y="4145173"/>
                  <a:pt x="9918824" y="4174523"/>
                </a:cubicBezTo>
                <a:cubicBezTo>
                  <a:pt x="9885153" y="4182439"/>
                  <a:pt x="9850745" y="4186695"/>
                  <a:pt x="9816160" y="4187229"/>
                </a:cubicBezTo>
                <a:cubicBezTo>
                  <a:pt x="9703206" y="4191295"/>
                  <a:pt x="9590632" y="4183544"/>
                  <a:pt x="9478059" y="4177191"/>
                </a:cubicBezTo>
                <a:cubicBezTo>
                  <a:pt x="9399918" y="4172744"/>
                  <a:pt x="9321904" y="4163088"/>
                  <a:pt x="9243637" y="4171220"/>
                </a:cubicBezTo>
                <a:cubicBezTo>
                  <a:pt x="9198150" y="4175921"/>
                  <a:pt x="9152282" y="4175921"/>
                  <a:pt x="9106795" y="4171220"/>
                </a:cubicBezTo>
                <a:cubicBezTo>
                  <a:pt x="9022962" y="4161398"/>
                  <a:pt x="8938380" y="4159568"/>
                  <a:pt x="8854204" y="4165756"/>
                </a:cubicBezTo>
                <a:cubicBezTo>
                  <a:pt x="8728543" y="4176556"/>
                  <a:pt x="8603010" y="4185577"/>
                  <a:pt x="8476969" y="4168424"/>
                </a:cubicBezTo>
                <a:cubicBezTo>
                  <a:pt x="8405486" y="4157192"/>
                  <a:pt x="8332808" y="4155871"/>
                  <a:pt x="8260970" y="4164486"/>
                </a:cubicBezTo>
                <a:cubicBezTo>
                  <a:pt x="8089823" y="4188500"/>
                  <a:pt x="7918295" y="4180749"/>
                  <a:pt x="7746767" y="4170839"/>
                </a:cubicBezTo>
                <a:cubicBezTo>
                  <a:pt x="7632160" y="4164104"/>
                  <a:pt x="7517046" y="4151780"/>
                  <a:pt x="7402693" y="4168043"/>
                </a:cubicBezTo>
                <a:cubicBezTo>
                  <a:pt x="7256831" y="4188372"/>
                  <a:pt x="7110841" y="4181638"/>
                  <a:pt x="6964597" y="4175667"/>
                </a:cubicBezTo>
                <a:cubicBezTo>
                  <a:pt x="6857233" y="4171220"/>
                  <a:pt x="6749742" y="4157751"/>
                  <a:pt x="6642124" y="4174396"/>
                </a:cubicBezTo>
                <a:cubicBezTo>
                  <a:pt x="6631045" y="4175908"/>
                  <a:pt x="6619775" y="4174777"/>
                  <a:pt x="6609216" y="4171093"/>
                </a:cubicBezTo>
                <a:cubicBezTo>
                  <a:pt x="6568379" y="4157650"/>
                  <a:pt x="6524595" y="4155846"/>
                  <a:pt x="6482793" y="4165883"/>
                </a:cubicBezTo>
                <a:cubicBezTo>
                  <a:pt x="6405669" y="4182782"/>
                  <a:pt x="6328672" y="4190151"/>
                  <a:pt x="6250150" y="4174777"/>
                </a:cubicBezTo>
                <a:cubicBezTo>
                  <a:pt x="6217254" y="4167891"/>
                  <a:pt x="6183521" y="4165883"/>
                  <a:pt x="6150028" y="4168806"/>
                </a:cubicBezTo>
                <a:cubicBezTo>
                  <a:pt x="6020175" y="4181766"/>
                  <a:pt x="5890068" y="4176683"/>
                  <a:pt x="5760087" y="4174142"/>
                </a:cubicBezTo>
                <a:cubicBezTo>
                  <a:pt x="5521345" y="4169695"/>
                  <a:pt x="5282477" y="4174142"/>
                  <a:pt x="5044242" y="4151399"/>
                </a:cubicBezTo>
                <a:cubicBezTo>
                  <a:pt x="4979506" y="4145237"/>
                  <a:pt x="4914326" y="4141297"/>
                  <a:pt x="4849272" y="4142076"/>
                </a:cubicBezTo>
                <a:cubicBezTo>
                  <a:pt x="4784218" y="4142854"/>
                  <a:pt x="4719291" y="4148349"/>
                  <a:pt x="4655063" y="4161055"/>
                </a:cubicBezTo>
                <a:cubicBezTo>
                  <a:pt x="4447578" y="4201332"/>
                  <a:pt x="4239457" y="4203874"/>
                  <a:pt x="4029811" y="4187610"/>
                </a:cubicBezTo>
                <a:cubicBezTo>
                  <a:pt x="3943792" y="4180876"/>
                  <a:pt x="3857774" y="4169695"/>
                  <a:pt x="3771375" y="4171855"/>
                </a:cubicBezTo>
                <a:cubicBezTo>
                  <a:pt x="3623225" y="4175794"/>
                  <a:pt x="3474948" y="4167789"/>
                  <a:pt x="3326672" y="4169822"/>
                </a:cubicBezTo>
                <a:cubicBezTo>
                  <a:pt x="3322669" y="4170394"/>
                  <a:pt x="3318578" y="4169860"/>
                  <a:pt x="3314855" y="4168297"/>
                </a:cubicBezTo>
                <a:cubicBezTo>
                  <a:pt x="3278008" y="4143013"/>
                  <a:pt x="3237604" y="4152796"/>
                  <a:pt x="3199487" y="4159403"/>
                </a:cubicBezTo>
                <a:cubicBezTo>
                  <a:pt x="3072810" y="4181384"/>
                  <a:pt x="2946260" y="4192184"/>
                  <a:pt x="2817550" y="4175158"/>
                </a:cubicBezTo>
                <a:cubicBezTo>
                  <a:pt x="2694647" y="4157332"/>
                  <a:pt x="2569990" y="4155109"/>
                  <a:pt x="2446541" y="4168551"/>
                </a:cubicBezTo>
                <a:cubicBezTo>
                  <a:pt x="2276791" y="4188372"/>
                  <a:pt x="2107677" y="4184179"/>
                  <a:pt x="1938308" y="4168551"/>
                </a:cubicBezTo>
                <a:cubicBezTo>
                  <a:pt x="1869570" y="4162199"/>
                  <a:pt x="1799815" y="4151399"/>
                  <a:pt x="1731712" y="4167281"/>
                </a:cubicBezTo>
                <a:cubicBezTo>
                  <a:pt x="1647854" y="4186721"/>
                  <a:pt x="1564250" y="4180368"/>
                  <a:pt x="1480137" y="4176048"/>
                </a:cubicBezTo>
                <a:cubicBezTo>
                  <a:pt x="1373663" y="4170457"/>
                  <a:pt x="1267442" y="4154321"/>
                  <a:pt x="1160586" y="4167027"/>
                </a:cubicBezTo>
                <a:cubicBezTo>
                  <a:pt x="1111161" y="4172871"/>
                  <a:pt x="1062116" y="4182147"/>
                  <a:pt x="1012055" y="4179733"/>
                </a:cubicBezTo>
                <a:cubicBezTo>
                  <a:pt x="873562" y="4173380"/>
                  <a:pt x="735196" y="4165883"/>
                  <a:pt x="596449" y="4167027"/>
                </a:cubicBezTo>
                <a:cubicBezTo>
                  <a:pt x="538383" y="4167408"/>
                  <a:pt x="480699" y="4169314"/>
                  <a:pt x="422887" y="4173507"/>
                </a:cubicBezTo>
                <a:cubicBezTo>
                  <a:pt x="315015" y="4181384"/>
                  <a:pt x="207524" y="4170711"/>
                  <a:pt x="100033" y="4166900"/>
                </a:cubicBezTo>
                <a:lnTo>
                  <a:pt x="0" y="4171381"/>
                </a:lnTo>
                <a:close/>
              </a:path>
            </a:pathLst>
          </a:custGeom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D0118191-B5A8-4821-B918-3E6877F07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3325" y="5978088"/>
            <a:ext cx="712792" cy="69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06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25" name="CaixaDeTexto 1">
            <a:extLst>
              <a:ext uri="{FF2B5EF4-FFF2-40B4-BE49-F238E27FC236}">
                <a16:creationId xmlns:a16="http://schemas.microsoft.com/office/drawing/2014/main" id="{8DAD4399-A01C-4520-BCD3-301D4A262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36" y="786384"/>
            <a:ext cx="3647480" cy="1600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pt-BR" sz="2400" b="1" dirty="0">
                <a:ea typeface="+mj-ea"/>
                <a:cs typeface="Arial" panose="020B0604020202020204" pitchFamily="34" charset="0"/>
              </a:rPr>
              <a:t>SISTEMA DE GESTÃO FUNDIÁRIA - SIGEF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86384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FF724F"/>
          </a:solidFill>
          <a:ln w="34925">
            <a:solidFill>
              <a:srgbClr val="FF724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B8CE35-8298-4784-B523-373BB1D876F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54295" y="786384"/>
            <a:ext cx="689457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Com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certificação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poligonal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imóvel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rural, 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proprietário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estará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apto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levar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descrição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georreferenciada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certificada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INCRA à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registro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cartório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registro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imóveis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1549697-AB33-4B3B-8368-28A984B8F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" y="2803917"/>
            <a:ext cx="5468112" cy="34995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F678484-937B-4341-AEA2-4AAE1256A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995300"/>
            <a:ext cx="5468112" cy="3116823"/>
          </a:xfrm>
          <a:prstGeom prst="rect">
            <a:avLst/>
          </a:prstGeom>
        </p:spPr>
      </p:pic>
      <p:pic>
        <p:nvPicPr>
          <p:cNvPr id="11" name="Imagem 10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0B2A7FBE-596D-4274-8B4C-3C7232A64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284" y="6234927"/>
            <a:ext cx="1551030" cy="554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EA201-00F1-4A36-937F-C8AE244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419827" cy="1325563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IMÓVEL RURAL </a:t>
            </a:r>
            <a:b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DECRETO REGULAMENTADOR DA LEI 10.267/2001: MINUTA RECEBE ALTERAÇÕES DA CASA CIVIL</a:t>
            </a:r>
          </a:p>
        </p:txBody>
      </p:sp>
      <p:pic>
        <p:nvPicPr>
          <p:cNvPr id="4" name="Espaço Reservado para Conteúdo 3">
            <a:hlinkClick r:id="rId2"/>
            <a:extLst>
              <a:ext uri="{FF2B5EF4-FFF2-40B4-BE49-F238E27FC236}">
                <a16:creationId xmlns:a16="http://schemas.microsoft.com/office/drawing/2014/main" id="{E0FAC701-D4A8-40CB-9C4F-C0A47CE6B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3064" y="1788645"/>
            <a:ext cx="3344006" cy="441824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EDD522F-661D-4856-A6B2-43B7B3F62A46}"/>
              </a:ext>
            </a:extLst>
          </p:cNvPr>
          <p:cNvSpPr txBox="1"/>
          <p:nvPr/>
        </p:nvSpPr>
        <p:spPr>
          <a:xfrm>
            <a:off x="4526800" y="2631609"/>
            <a:ext cx="7393955" cy="3359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Na sequência 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IRIB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participou de uma outra reunião na sede do Incra em Brasília, em 22 de maio de 2002, dessa vez, a pedido do Deputado Federal Sérgio Barros (AC) e da comunidade acadêmica, com o fim de discutir a modificação da minuta do decreto regulamentador da Lei 10.267/2001, operada pelo Incra no tocante à precisão posicional do imóvel rural, objeto de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georrefenciamento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e consequente certificação.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2C55414-D753-4927-BF14-5B40F093A954}"/>
              </a:ext>
            </a:extLst>
          </p:cNvPr>
          <p:cNvSpPr txBox="1"/>
          <p:nvPr/>
        </p:nvSpPr>
        <p:spPr>
          <a:xfrm>
            <a:off x="570451" y="6277431"/>
            <a:ext cx="36240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Disponível em: </a:t>
            </a:r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https://www.irib.org.br/publicacoes/revista300/pdf.PDF 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644D709E-B67A-4F40-87A4-AD5DA62EB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41" y="6229547"/>
            <a:ext cx="1623970" cy="58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56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0F531BC-AF0E-49CD-914D-CD9375F6C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81" y="1877430"/>
            <a:ext cx="4730777" cy="4038178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83D47B7-63C3-4C61-A8DF-E2ECD65E9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347" y="5915608"/>
            <a:ext cx="6596444" cy="128027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AAC8678-E869-4E05-9619-80E0446E5E60}"/>
              </a:ext>
            </a:extLst>
          </p:cNvPr>
          <p:cNvSpPr/>
          <p:nvPr/>
        </p:nvSpPr>
        <p:spPr>
          <a:xfrm>
            <a:off x="488601" y="0"/>
            <a:ext cx="117033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Edição do Decreto 4.449/02- regulamentador da Lei 10.267/01- 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“Pior que uma solução ruim é não ter solução”</a:t>
            </a:r>
          </a:p>
          <a:p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“ Bem ou mal, o georreferenciamento é a maneira que se revela para iniciar uma correção daquilo que nasceu com vícios”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43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3">
            <a:extLst>
              <a:ext uri="{FF2B5EF4-FFF2-40B4-BE49-F238E27FC236}">
                <a16:creationId xmlns:a16="http://schemas.microsoft.com/office/drawing/2014/main" id="{880E6E84-FCE3-44F2-83BC-1E6BB1468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18" y="1395412"/>
            <a:ext cx="4852624" cy="319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87" name="Picture 4">
            <a:extLst>
              <a:ext uri="{FF2B5EF4-FFF2-40B4-BE49-F238E27FC236}">
                <a16:creationId xmlns:a16="http://schemas.microsoft.com/office/drawing/2014/main" id="{1B2E053E-97E6-43F6-8D80-6954EE45A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4" y="5010150"/>
            <a:ext cx="43148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88" name="Picture 2">
            <a:extLst>
              <a:ext uri="{FF2B5EF4-FFF2-40B4-BE49-F238E27FC236}">
                <a16:creationId xmlns:a16="http://schemas.microsoft.com/office/drawing/2014/main" id="{C318D362-9ACE-42C0-BADD-D87350DBD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95" y="2672823"/>
            <a:ext cx="5184775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989" name="Picture 5">
            <a:extLst>
              <a:ext uri="{FF2B5EF4-FFF2-40B4-BE49-F238E27FC236}">
                <a16:creationId xmlns:a16="http://schemas.microsoft.com/office/drawing/2014/main" id="{554F01D3-B401-44C9-A6AD-B21825E1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621" y="1395412"/>
            <a:ext cx="5880683" cy="61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0959E73A-D86D-4E13-A84E-A0C57E18C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de terno e gravata&#10;&#10;Descrição gerada automaticamente">
            <a:extLst>
              <a:ext uri="{FF2B5EF4-FFF2-40B4-BE49-F238E27FC236}">
                <a16:creationId xmlns:a16="http://schemas.microsoft.com/office/drawing/2014/main" id="{BF5EB2B7-9B77-4894-AD02-406D38E1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1800808"/>
            <a:ext cx="6276393" cy="470729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7CECA6B-679B-41A3-9AE3-A521CE894964}"/>
              </a:ext>
            </a:extLst>
          </p:cNvPr>
          <p:cNvSpPr/>
          <p:nvPr/>
        </p:nvSpPr>
        <p:spPr>
          <a:xfrm>
            <a:off x="3521346" y="958132"/>
            <a:ext cx="4129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INCRA – Portaria Nº 165, 03/04/2014</a:t>
            </a:r>
            <a:r>
              <a:rPr lang="pt-BR" dirty="0"/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B66BBDB-BD27-4714-91C4-AF4F8A60D7CA}"/>
              </a:ext>
            </a:extLst>
          </p:cNvPr>
          <p:cNvSpPr/>
          <p:nvPr/>
        </p:nvSpPr>
        <p:spPr>
          <a:xfrm>
            <a:off x="2334182" y="349897"/>
            <a:ext cx="7225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Quando legal e Institucional da Governança Fundiária brasileira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7273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Texto&#10;&#10;Descrição gerada automaticamente">
            <a:extLst>
              <a:ext uri="{FF2B5EF4-FFF2-40B4-BE49-F238E27FC236}">
                <a16:creationId xmlns:a16="http://schemas.microsoft.com/office/drawing/2014/main" id="{A5F68815-0C60-41B9-9B65-B00A95EB1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40089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 descr="Foto preta e branca de um jornal com texto preto sobre fundo branco&#10;&#10;Descrição gerada automaticamente">
            <a:extLst>
              <a:ext uri="{FF2B5EF4-FFF2-40B4-BE49-F238E27FC236}">
                <a16:creationId xmlns:a16="http://schemas.microsoft.com/office/drawing/2014/main" id="{1676203A-799E-4551-84E4-402E83FB9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0"/>
            <a:ext cx="10734676" cy="6783764"/>
          </a:xfrm>
        </p:spPr>
      </p:pic>
      <p:pic>
        <p:nvPicPr>
          <p:cNvPr id="3" name="Imagem 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67229501-F5DA-4FC0-98C4-413DB2B94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3" y="5896576"/>
            <a:ext cx="1734931" cy="6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98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EE9931A0-D6B1-4B19-BB31-9AE396170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61" y="3993215"/>
            <a:ext cx="8589477" cy="2594197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910D2F5-4A72-40EE-898D-B3DAD91E5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63" y="111967"/>
            <a:ext cx="6530747" cy="130628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DBE8B86-6330-441E-90ED-E4335B8AB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32" y="2432972"/>
            <a:ext cx="8185490" cy="61814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D8F148B-F1B1-41F8-8C34-F003E588559E}"/>
              </a:ext>
            </a:extLst>
          </p:cNvPr>
          <p:cNvSpPr txBox="1"/>
          <p:nvPr/>
        </p:nvSpPr>
        <p:spPr>
          <a:xfrm>
            <a:off x="2015864" y="3419509"/>
            <a:ext cx="9889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AV.01 .....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202610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F14A90-C84B-43BD-8E2F-8B9FFA8D0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763" y="2466926"/>
            <a:ext cx="5701715" cy="1750797"/>
          </a:xfrm>
          <a:custGeom>
            <a:avLst/>
            <a:gdLst>
              <a:gd name="connsiteX0" fmla="*/ 0 w 5701715"/>
              <a:gd name="connsiteY0" fmla="*/ 0 h 1750797"/>
              <a:gd name="connsiteX1" fmla="*/ 5701715 w 5701715"/>
              <a:gd name="connsiteY1" fmla="*/ 0 h 1750797"/>
              <a:gd name="connsiteX2" fmla="*/ 5701715 w 5701715"/>
              <a:gd name="connsiteY2" fmla="*/ 1750797 h 1750797"/>
              <a:gd name="connsiteX3" fmla="*/ 0 w 5701715"/>
              <a:gd name="connsiteY3" fmla="*/ 1750797 h 1750797"/>
              <a:gd name="connsiteX4" fmla="*/ 0 w 5701715"/>
              <a:gd name="connsiteY4" fmla="*/ 0 h 17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1715" h="1750797" fill="none" extrusionOk="0">
                <a:moveTo>
                  <a:pt x="0" y="0"/>
                </a:moveTo>
                <a:cubicBezTo>
                  <a:pt x="2563340" y="-8301"/>
                  <a:pt x="3194990" y="30979"/>
                  <a:pt x="5701715" y="0"/>
                </a:cubicBezTo>
                <a:cubicBezTo>
                  <a:pt x="5579393" y="349478"/>
                  <a:pt x="5732718" y="1404028"/>
                  <a:pt x="5701715" y="1750797"/>
                </a:cubicBezTo>
                <a:cubicBezTo>
                  <a:pt x="5025196" y="1764727"/>
                  <a:pt x="2031664" y="1680540"/>
                  <a:pt x="0" y="1750797"/>
                </a:cubicBezTo>
                <a:cubicBezTo>
                  <a:pt x="50640" y="1495990"/>
                  <a:pt x="64049" y="243308"/>
                  <a:pt x="0" y="0"/>
                </a:cubicBezTo>
                <a:close/>
              </a:path>
              <a:path w="5701715" h="1750797" stroke="0" extrusionOk="0">
                <a:moveTo>
                  <a:pt x="0" y="0"/>
                </a:moveTo>
                <a:cubicBezTo>
                  <a:pt x="1677186" y="-91161"/>
                  <a:pt x="2987378" y="-61180"/>
                  <a:pt x="5701715" y="0"/>
                </a:cubicBezTo>
                <a:cubicBezTo>
                  <a:pt x="5715618" y="686293"/>
                  <a:pt x="5673210" y="1319931"/>
                  <a:pt x="5701715" y="1750797"/>
                </a:cubicBezTo>
                <a:cubicBezTo>
                  <a:pt x="3568816" y="1825880"/>
                  <a:pt x="2560010" y="1598526"/>
                  <a:pt x="0" y="1750797"/>
                </a:cubicBezTo>
                <a:cubicBezTo>
                  <a:pt x="96347" y="983638"/>
                  <a:pt x="-44535" y="570134"/>
                  <a:pt x="0" y="0"/>
                </a:cubicBezTo>
                <a:close/>
              </a:path>
            </a:pathLst>
          </a:custGeom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938620944"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COLEGA REGISTRADOR DE IMÓVEIS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EDUARDO AUGUSTO 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27A2AF"/>
          </a:solidFill>
          <a:ln w="38100" cap="rnd">
            <a:solidFill>
              <a:srgbClr val="27A2A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3A085497-F9BD-47DF-9D9A-304758375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16"/>
          <a:stretch/>
        </p:blipFill>
        <p:spPr>
          <a:xfrm>
            <a:off x="0" y="87287"/>
            <a:ext cx="5914239" cy="6683426"/>
          </a:xfrm>
          <a:prstGeom prst="rect">
            <a:avLst/>
          </a:prstGeom>
        </p:spPr>
      </p:pic>
      <p:pic>
        <p:nvPicPr>
          <p:cNvPr id="7" name="Imagem 6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F8CD2298-3A23-4C80-8B53-FCD91E27C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13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7E4F6-DA1B-44DD-8D2D-6212CB93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35" y="5166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CARTA DE ARARAQUARA- JULHO/2004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7D008C-86E6-4AD0-A3F6-901EBCEB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940" y="1842207"/>
            <a:ext cx="7472039" cy="416941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	 O encontro regional de Araraquara foi realizado para que os registradores imobiliários pudessem compreender os aspectos técnicos do registro e a infraestrutura de interconexão entre o cadastro físico e o registro imobiliário, infraestrutura essa modelada pelo MDA, </a:t>
            </a:r>
            <a:r>
              <a:rPr lang="pt-BR" sz="1600" dirty="0" err="1">
                <a:latin typeface="Arial" panose="020B0604020202020204" pitchFamily="34" charset="0"/>
                <a:cs typeface="Arial" panose="020B0604020202020204" pitchFamily="34" charset="0"/>
              </a:rPr>
              <a:t>Irib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e Incra.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	Registradores, juízes, promotores de justiça, advogados, procuradores e engenheiros-cartógrafos, puderam debater e aprofundar os aspectos mais polêmicos da lei 10.267/01 e do Decreto regulamentador  4.449/02, marcos de uma verdadeira revolução na determinação e identificação dos imóveis rurais, que agora deverão ser georreferenciados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D12AF6DE-22DD-48A2-BF05-90EC1E5E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42207"/>
            <a:ext cx="3339517" cy="44268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3182042-DF1C-406B-998F-85327FAF7732}"/>
              </a:ext>
            </a:extLst>
          </p:cNvPr>
          <p:cNvSpPr txBox="1"/>
          <p:nvPr/>
        </p:nvSpPr>
        <p:spPr>
          <a:xfrm>
            <a:off x="779826" y="6385153"/>
            <a:ext cx="34562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Disponível em: </a:t>
            </a:r>
            <a:r>
              <a:rPr lang="pt-BR" sz="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https://www.irib.org.br/publicacoes/revista317/317.pdf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900357E5-A7F2-4507-AF8C-263FFE34E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5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8660" y="977403"/>
            <a:ext cx="11674680" cy="52094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5163A6E-E5BD-4D27-B490-B02F44B2D90B}"/>
              </a:ext>
            </a:extLst>
          </p:cNvPr>
          <p:cNvSpPr/>
          <p:nvPr/>
        </p:nvSpPr>
        <p:spPr>
          <a:xfrm>
            <a:off x="780176" y="42856"/>
            <a:ext cx="11009151" cy="8158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F10E06D-DA7E-40B5-B7A6-6C84CF66BADA}"/>
              </a:ext>
            </a:extLst>
          </p:cNvPr>
          <p:cNvSpPr txBox="1"/>
          <p:nvPr/>
        </p:nvSpPr>
        <p:spPr>
          <a:xfrm>
            <a:off x="1967218" y="161531"/>
            <a:ext cx="996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spc="4" dirty="0">
                <a:latin typeface="Arial"/>
                <a:cs typeface="Arial"/>
              </a:rPr>
              <a:t>CPI </a:t>
            </a:r>
            <a:r>
              <a:rPr lang="pt-BR" sz="3200" b="1" spc="-26" dirty="0">
                <a:latin typeface="Arial"/>
                <a:cs typeface="Arial"/>
              </a:rPr>
              <a:t>DAS </a:t>
            </a:r>
            <a:r>
              <a:rPr lang="pt-BR" sz="3200" b="1" spc="-8" dirty="0">
                <a:latin typeface="Arial"/>
                <a:cs typeface="Arial"/>
              </a:rPr>
              <a:t>TERRAS </a:t>
            </a:r>
            <a:r>
              <a:rPr lang="pt-BR" sz="3200" b="1" spc="-11" dirty="0">
                <a:latin typeface="Arial"/>
                <a:cs typeface="Arial"/>
              </a:rPr>
              <a:t>PÚBLICAS </a:t>
            </a:r>
            <a:r>
              <a:rPr lang="pt-BR" sz="3200" b="1" spc="8" dirty="0">
                <a:latin typeface="Arial"/>
                <a:cs typeface="Arial"/>
              </a:rPr>
              <a:t>DA</a:t>
            </a:r>
            <a:r>
              <a:rPr lang="pt-BR" sz="3200" b="1" spc="-60" dirty="0">
                <a:latin typeface="Arial"/>
                <a:cs typeface="Arial"/>
              </a:rPr>
              <a:t> </a:t>
            </a:r>
            <a:r>
              <a:rPr lang="pt-BR" sz="3200" b="1" spc="-23" dirty="0">
                <a:latin typeface="Arial"/>
                <a:cs typeface="Arial"/>
              </a:rPr>
              <a:t>AMAZÔNIA</a:t>
            </a:r>
            <a:endParaRPr lang="pt-BR" sz="3200" dirty="0"/>
          </a:p>
        </p:txBody>
      </p:sp>
      <p:pic>
        <p:nvPicPr>
          <p:cNvPr id="5" name="Imagem 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DFC36325-975A-43E0-9B62-8497111F4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252" y="6212446"/>
            <a:ext cx="2235382" cy="62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98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F0EDD-2BFC-4741-8B9D-26FBE6AA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98" y="327463"/>
            <a:ext cx="11250336" cy="1325563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IMAGEM POR SATÉLITE E GEORREFERENCIAMENTO A SERVIÇO DA INTEGRAÇÃO DO CADASTRO E DO REGISTRO</a:t>
            </a:r>
          </a:p>
        </p:txBody>
      </p:sp>
      <p:pic>
        <p:nvPicPr>
          <p:cNvPr id="4" name="Espaço Reservado para Conteúdo 3">
            <a:hlinkClick r:id="rId2"/>
            <a:extLst>
              <a:ext uri="{FF2B5EF4-FFF2-40B4-BE49-F238E27FC236}">
                <a16:creationId xmlns:a16="http://schemas.microsoft.com/office/drawing/2014/main" id="{9D30E7AA-893A-4F2C-8712-14A088482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37202"/>
            <a:ext cx="3402329" cy="425291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2B6FE9A-D93D-4382-8377-DB01B0D2B2AF}"/>
              </a:ext>
            </a:extLst>
          </p:cNvPr>
          <p:cNvSpPr txBox="1"/>
          <p:nvPr/>
        </p:nvSpPr>
        <p:spPr>
          <a:xfrm>
            <a:off x="4476466" y="2035991"/>
            <a:ext cx="7360399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diretor de assuntos agrários do IRIB e registrador imobiliário em Conchas-SP, Eduardo Augusto, neste evento tratou da retificação de registro imobiliário e georreferenciamento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Nunca se falou tanto em capacidade do mercado imobiliário para crescer. Talvez esse seja o momento do mercado imobiliário ser grande sustentáculo do crescimento econômico brasileiro. Como agentes do mercado imobiliário, precisamos estar preparados para esse crescimento, com infraestrutura e conhecimento (Transcrição da palestra proferida no dia 21 de setembro de 2004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A610BED-3D9F-463E-A1B6-F090FB087168}"/>
              </a:ext>
            </a:extLst>
          </p:cNvPr>
          <p:cNvSpPr txBox="1"/>
          <p:nvPr/>
        </p:nvSpPr>
        <p:spPr>
          <a:xfrm>
            <a:off x="784265" y="6400798"/>
            <a:ext cx="36115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Disponível em: </a:t>
            </a:r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https://www.irib.org.br/publicacoes/revista319/pdf.PDF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DCE52455-9772-4BD9-ABCB-1AFEF4E51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9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E66F0-3B67-44EC-8A13-BC89BDC14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040" y="6265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CARTA DE LONDRINA</a:t>
            </a:r>
          </a:p>
        </p:txBody>
      </p:sp>
      <p:pic>
        <p:nvPicPr>
          <p:cNvPr id="5" name="Espaço Reservado para Conteúdo 4">
            <a:hlinkClick r:id="rId2"/>
            <a:extLst>
              <a:ext uri="{FF2B5EF4-FFF2-40B4-BE49-F238E27FC236}">
                <a16:creationId xmlns:a16="http://schemas.microsoft.com/office/drawing/2014/main" id="{1E012CA0-D37B-49F3-9B7A-242EEE0EE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1088" y="1858359"/>
            <a:ext cx="3096089" cy="4148158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CB1C01-667F-44A5-91DE-AD6B7AC27008}"/>
              </a:ext>
            </a:extLst>
          </p:cNvPr>
          <p:cNvSpPr txBox="1"/>
          <p:nvPr/>
        </p:nvSpPr>
        <p:spPr>
          <a:xfrm>
            <a:off x="4686192" y="2270883"/>
            <a:ext cx="701645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0E0C9BC-AEF1-46E0-86E2-A4577DB9F0B2}"/>
              </a:ext>
            </a:extLst>
          </p:cNvPr>
          <p:cNvSpPr txBox="1"/>
          <p:nvPr/>
        </p:nvSpPr>
        <p:spPr>
          <a:xfrm>
            <a:off x="4476466" y="2035991"/>
            <a:ext cx="7360399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 transcurso dos trabalhos do 20º Encontro regional dos oficiais de registro de imóveis do Brasil – Geolondrina 2005 –, o presidente do Colégio Notarial do Brasil Flávio Bueno Fischer apresentou proposta da entidade no sentido de dispensa do georreferenciamento por ocasião da lavratura de escrituras públicas de compra e venda de imóveis rurais.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	 O argumento básico do Colégio Notarial se assenta na premissa de que a lei 10.267/2001 não previu a obrigatoriedade do georreferenciamento dos imóveis rurais para a lavratura de escrituras públicas que tenham por objeto tais imóveis.</a:t>
            </a:r>
            <a:endParaRPr lang="pt-B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49688C5-72A7-4005-958E-D9D43D50A9E7}"/>
              </a:ext>
            </a:extLst>
          </p:cNvPr>
          <p:cNvSpPr txBox="1"/>
          <p:nvPr/>
        </p:nvSpPr>
        <p:spPr>
          <a:xfrm>
            <a:off x="560256" y="6174188"/>
            <a:ext cx="36115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Disponível </a:t>
            </a:r>
            <a:r>
              <a:rPr lang="pt-BR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em:</a:t>
            </a:r>
            <a:r>
              <a:rPr lang="pt-BR" sz="800" b="1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://www.irib.org.br/publicacoes/revista321/321.pdf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7D47F3E4-45C3-424C-87C9-ABBA25F32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24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A922D0-B80D-467C-841D-D646EDC2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99" y="482571"/>
            <a:ext cx="105149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700" b="1" dirty="0">
                <a:latin typeface="Arial" panose="020B0604020202020204" pitchFamily="34" charset="0"/>
                <a:cs typeface="Arial" panose="020B0604020202020204" pitchFamily="34" charset="0"/>
              </a:rPr>
              <a:t>GEOBRASIL SUMMIT 2006- </a:t>
            </a:r>
            <a:br>
              <a:rPr lang="pt-BR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b="1" dirty="0">
                <a:latin typeface="Arial" panose="020B0604020202020204" pitchFamily="34" charset="0"/>
                <a:cs typeface="Arial" panose="020B0604020202020204" pitchFamily="34" charset="0"/>
              </a:rPr>
              <a:t>IRIB E INCRA DISCUTEM O GEORREFERENCIAMENTO DE IMÓVEIS.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B99657-284B-488F-BA34-790229EE3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675" y="1929383"/>
            <a:ext cx="10649125" cy="478180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	O Instituto de Registro Imobiliário do Brasil (IRIB) participou do maior evento de </a:t>
            </a:r>
            <a:r>
              <a:rPr lang="pt-BR" sz="1800" dirty="0" err="1">
                <a:latin typeface="Arial" panose="020B0604020202020204" pitchFamily="34" charset="0"/>
                <a:cs typeface="Arial" panose="020B0604020202020204" pitchFamily="34" charset="0"/>
              </a:rPr>
              <a:t>geoinformação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da América Latina, o </a:t>
            </a:r>
            <a:r>
              <a:rPr lang="pt-BR" sz="1800" dirty="0" err="1">
                <a:latin typeface="Arial" panose="020B0604020202020204" pitchFamily="34" charset="0"/>
                <a:cs typeface="Arial" panose="020B0604020202020204" pitchFamily="34" charset="0"/>
              </a:rPr>
              <a:t>GEOBrasil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err="1">
                <a:latin typeface="Arial" panose="020B0604020202020204" pitchFamily="34" charset="0"/>
                <a:cs typeface="Arial" panose="020B0604020202020204" pitchFamily="34" charset="0"/>
              </a:rPr>
              <a:t>Summit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2006, realizado de 18 a 20 de julho, no Centro de Exposições Imigrantes, em São Paulo, SP.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	O IRIB marcou presença na feira de geotecnologias com um estande, onde expôs suas publicações sobre registro de imóveis. Além disso, participou também dos painéis do 7º Congresso e Feira Internacional de </a:t>
            </a:r>
            <a:r>
              <a:rPr lang="pt-BR" sz="1800" dirty="0" err="1">
                <a:latin typeface="Arial" panose="020B0604020202020204" pitchFamily="34" charset="0"/>
                <a:cs typeface="Arial" panose="020B0604020202020204" pitchFamily="34" charset="0"/>
              </a:rPr>
              <a:t>Geoinformação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, representado pela professora Andrea Carneiro da Universidade Federal de Pernambuco (UFPE), e membro do conselho científico do IRIB, e pelo diretor de assuntos agrários do instituto, Eduardo Augusto.</a:t>
            </a:r>
          </a:p>
          <a:p>
            <a:pPr marL="0" indent="0" algn="just"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050" b="1" dirty="0">
                <a:latin typeface="Arial" panose="020B0604020202020204" pitchFamily="34" charset="0"/>
                <a:cs typeface="Arial" panose="020B0604020202020204" pitchFamily="34" charset="0"/>
              </a:rPr>
              <a:t>Disponível em: </a:t>
            </a:r>
            <a:r>
              <a:rPr lang="pt-BR" sz="1050" dirty="0" err="1">
                <a:latin typeface="Arial" panose="020B0604020202020204" pitchFamily="34" charset="0"/>
                <a:cs typeface="Arial" panose="020B0604020202020204" pitchFamily="34" charset="0"/>
              </a:rPr>
              <a:t>MundoGEO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. 02/08/06 12h34 - Atualizado: 04/12/10 19h35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797DABF2-24CC-4DB2-8325-DAC800A1E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13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2E5502-E19C-4D6D-BA1E-60F20D108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REFLEXOS DA APLICABILIDADE DA LEI DO GEORREFERENCIAMENTO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5BA320-3120-48DA-916A-C33E086A3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5930"/>
            <a:ext cx="10515600" cy="425196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Balança comercial do Brasil registra alta de 43% no superávit em 2021- ACUMULADO NO ANO </a:t>
            </a:r>
          </a:p>
          <a:p>
            <a:pPr algn="just">
              <a:lnSpc>
                <a:spcPct val="100000"/>
              </a:lnSpc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corrente de comércio (soma das exportações e importações) da balança brasileira chegou a US$ 289,02 bilhões de janeiro até a 1ª semana de agosto/2021</a:t>
            </a:r>
          </a:p>
          <a:p>
            <a:pPr algn="just">
              <a:lnSpc>
                <a:spcPct val="100000"/>
              </a:lnSpc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atual corrente de comércio é reflexo do desempenho das exportações, que somam US$ 167,51 bilhões, em alta de 35,6%, e das importações, que aumentaram 32,9%, alcançando US$ 121,51 bilhões. Os dados foram divulgados nesta segunda-feira, 9, pela Secretaria de Comércio Exterior (Secex) do 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Ministério da Economia</a:t>
            </a:r>
            <a:r>
              <a:rPr lang="pt-BR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D541383-80A0-47EE-B90E-5F78A2E582B8}"/>
              </a:ext>
            </a:extLst>
          </p:cNvPr>
          <p:cNvSpPr/>
          <p:nvPr/>
        </p:nvSpPr>
        <p:spPr>
          <a:xfrm>
            <a:off x="1009475" y="645789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Dísponivel</a:t>
            </a:r>
            <a:r>
              <a:rPr 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 em: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https://www.canalrural.com.br/noticias/balanca-comercial-alta-superavit-2021/</a:t>
            </a:r>
            <a:endParaRPr lang="pt-B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B90A4F69-A054-404C-9D84-7AB971C98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64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8E26A5-8500-4606-9C99-82C402F7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PROPOSTA DE REFORMA CADASTRAL VISANDO A VINCULAÇÃO ENTRE CADASTRO E REGISTRO DE IMÓVEIS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539F4F-4A7D-47EB-8A38-59DEF6A99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8106"/>
            <a:ext cx="10515600" cy="4731475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t-BR" dirty="0"/>
              <a:t>	</a:t>
            </a:r>
            <a:r>
              <a:rPr lang="pt-BR" sz="3300" dirty="0">
                <a:latin typeface="Arial" panose="020B0604020202020204" pitchFamily="34" charset="0"/>
                <a:cs typeface="Arial" panose="020B0604020202020204" pitchFamily="34" charset="0"/>
              </a:rPr>
              <a:t>A carência de um conhecimento mais amplo da situação do cadastro no país, considerando os seus aspectos técnicos, legais, administrativos e de recursos humanos, dificulta a busca de soluções racionais para a problemática.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t-BR" sz="3300" dirty="0">
                <a:latin typeface="Arial" panose="020B0604020202020204" pitchFamily="34" charset="0"/>
                <a:cs typeface="Arial" panose="020B0604020202020204" pitchFamily="34" charset="0"/>
              </a:rPr>
              <a:t>	Sistemas cadastrais eficientes são considerados essenciais para o desenvolvimento de países com diferentes níveis sociais e econômicos países desenvolvidos tratam de aperfeiçoar seus sistemas cadastrais aproveitando as novas tecnologia disponíveis.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t-BR" sz="3300" dirty="0">
                <a:latin typeface="Arial" panose="020B0604020202020204" pitchFamily="34" charset="0"/>
                <a:cs typeface="Arial" panose="020B0604020202020204" pitchFamily="34" charset="0"/>
              </a:rPr>
              <a:t>	Por outro lado, países que não possuem sistemas cadastrais estruturados estudam formas alternativas para resolver seus problemas, adaptando os modelos existentes às características locais no Brasil, observa-se a fragmentação da responsabilidade pela administração e produção dos dados cadastrais, entre o INCRA, em áreas rurais, e prefeituras, em áreas urbanas.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t-BR" sz="33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Imagem 3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8AB1E8B8-2505-480C-995B-5869A37A0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4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4E0F95-7B75-47BD-AEA9-4A0628429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721" y="1907745"/>
            <a:ext cx="10925175" cy="4608513"/>
          </a:xfrm>
        </p:spPr>
        <p:txBody>
          <a:bodyPr>
            <a:noAutofit/>
          </a:bodyPr>
          <a:lstStyle/>
          <a:p>
            <a:pPr marL="0" indent="0" algn="ctr">
              <a:buFont typeface="Wingdings 3" panose="05040102010807070707" pitchFamily="18" charset="2"/>
              <a:buNone/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 A divisão das responsabilidades relativas à terra entre os diferentes níveis de administração e governo é caracterizada por grandes sobreposições.</a:t>
            </a:r>
          </a:p>
          <a:p>
            <a:pPr marL="0" indent="0" algn="ctr">
              <a:buFont typeface="Wingdings 3" panose="05040102010807070707" pitchFamily="18" charset="2"/>
              <a:buNone/>
              <a:defRPr/>
            </a:pPr>
            <a:r>
              <a:rPr lang="pt-BR" sz="1600" b="1" i="1" dirty="0">
                <a:latin typeface="Arial" pitchFamily="34" charset="0"/>
                <a:cs typeface="Arial" pitchFamily="34" charset="0"/>
              </a:rPr>
              <a:t>JUSTIFICATIVAS</a:t>
            </a:r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BR" sz="1600" dirty="0">
                <a:latin typeface="Arial" pitchFamily="34" charset="0"/>
                <a:cs typeface="Arial" pitchFamily="34" charset="0"/>
              </a:rPr>
              <a:t>Há fragilidade institucional que se sobrepõe aos interesses existentes no território que precisam ser corrigidos. Por exemplo: há sobreposição horizontal (entre os órgãos) e vertical (entre as esferas municipal, estadual e federal);</a:t>
            </a:r>
          </a:p>
          <a:p>
            <a:pPr algn="just">
              <a:defRPr/>
            </a:pPr>
            <a:r>
              <a:rPr lang="pt-BR" sz="1600" dirty="0">
                <a:latin typeface="Arial" pitchFamily="34" charset="0"/>
                <a:cs typeface="Arial" pitchFamily="34" charset="0"/>
              </a:rPr>
              <a:t>Existem diversos órgãos desenvolvendo e operando políticas de terra sem nenhuma articulação entre si, o que além de ser uma fonte de ineficiência, torna extremamente complexo prever o resultado e impacto agregado das políticas de terra dado que surgem muitos efeitos não desejados;</a:t>
            </a:r>
          </a:p>
          <a:p>
            <a:pPr algn="just">
              <a:defRPr/>
            </a:pPr>
            <a:r>
              <a:rPr lang="pt-BR" sz="1600" dirty="0">
                <a:latin typeface="Arial" pitchFamily="34" charset="0"/>
                <a:cs typeface="Arial" pitchFamily="34" charset="0"/>
              </a:rPr>
              <a:t>A única saída para aumentar a eficiência e clareza das políticas de terra seria a articulação e comunicação efetiva entre os órgãos com separação clara de responsabilidades para não existir sobreposições (ao exemplo do número de órgãos que avaliam terras, cada um à sua maneira, sem se articular com outros órgãos como o INCRA que já fazem isso há muito tempo; ou ainda o caso do tanto de formas de regularizar a terra feita por inúmeros órgãos, tanto no nível federal quanto estadual, utilizando-se de procedimentos dos mais diversos).</a:t>
            </a:r>
          </a:p>
          <a:p>
            <a:pPr algn="just">
              <a:defRPr/>
            </a:pPr>
            <a:endParaRPr lang="pt-BR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Admin\Dropbox\SEMINÁRIO (1)\2016\Arte Gráfica\logo2.png">
            <a:extLst>
              <a:ext uri="{FF2B5EF4-FFF2-40B4-BE49-F238E27FC236}">
                <a16:creationId xmlns:a16="http://schemas.microsoft.com/office/drawing/2014/main" id="{A493207D-99DF-47B0-9922-9F0DC597594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26553" y="128589"/>
            <a:ext cx="2598709" cy="105459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B20FE6C-E3EF-4CB7-9065-8603EA0B4F37}"/>
              </a:ext>
            </a:extLst>
          </p:cNvPr>
          <p:cNvSpPr/>
          <p:nvPr/>
        </p:nvSpPr>
        <p:spPr>
          <a:xfrm>
            <a:off x="566737" y="484355"/>
            <a:ext cx="8166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Arial" pitchFamily="34" charset="0"/>
                <a:cs typeface="Arial" pitchFamily="34" charset="0"/>
              </a:rPr>
              <a:t>CONCLUSÃO DO GRUPO DE ESTUDOS - UNICAMP:</a:t>
            </a:r>
            <a:endParaRPr lang="pt-BR" sz="2400" dirty="0"/>
          </a:p>
        </p:txBody>
      </p:sp>
      <p:pic>
        <p:nvPicPr>
          <p:cNvPr id="8" name="Imagem 7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CBB2DBDF-A64A-45F8-99E0-F93CAF7FB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Espaço Reservado para Conteúdo 2">
            <a:extLst>
              <a:ext uri="{FF2B5EF4-FFF2-40B4-BE49-F238E27FC236}">
                <a16:creationId xmlns:a16="http://schemas.microsoft.com/office/drawing/2014/main" id="{1B5BACDD-F737-4FE4-B14E-CB770ACF5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54" y="1671639"/>
            <a:ext cx="10620463" cy="4852987"/>
          </a:xfrm>
        </p:spPr>
        <p:txBody>
          <a:bodyPr>
            <a:normAutofit fontScale="62500" lnSpcReduction="20000"/>
          </a:bodyPr>
          <a:lstStyle/>
          <a:p>
            <a:pPr algn="just"/>
            <a:endParaRPr lang="pt-BR" altLang="es-AR" sz="1600" b="1" dirty="0">
              <a:cs typeface="Segoe UI" panose="020B0502040204020203" pitchFamily="34" charset="0"/>
            </a:endParaRPr>
          </a:p>
          <a:p>
            <a:pPr algn="just"/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ASENJO, Oscar.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Catastro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Registro de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Propiedad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– Editora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Tirant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Blanch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– Valencia – 2013;</a:t>
            </a:r>
          </a:p>
          <a:p>
            <a:pPr algn="just"/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ARRUDA, Eduardo Augusto. Registro de Imóveis. Retificação de Registro e georreferenciamento., teoria e prática. Ed.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Saraíva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- SP- 2015. </a:t>
            </a:r>
          </a:p>
          <a:p>
            <a:pPr algn="just"/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BARBOSA, José de Arimatéia. Compra y venta de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propiedad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inmueble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rural-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enfoque a partir de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Amazonia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. Editorial UMSA. Buenos Aires, 2014</a:t>
            </a:r>
          </a:p>
          <a:p>
            <a:pPr algn="just"/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BORGES, Antonino Moura. Estatuto de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Tierras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, comentado y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Legislación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alusiva, Edijur-SP-2007</a:t>
            </a:r>
          </a:p>
          <a:p>
            <a:pPr algn="just"/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Constituciones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República Federativa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Brasil;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legislaciones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específicas,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particular,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Ley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n° 6.015/73</a:t>
            </a:r>
          </a:p>
          <a:p>
            <a:pPr algn="just"/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Decreto nº 8.764/16- que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instituye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Sinter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- Sistema Nacional de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Informaciones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Territoriales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reglamentando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registro electrónico,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creado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Ley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11.977/09.</a:t>
            </a:r>
          </a:p>
          <a:p>
            <a:pPr algn="just"/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FILLER, VINICIUS et. Contos registrais- V- I- apoio IRIB/Métrica Tecnologia-Piracicaba-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Outrubro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/2015</a:t>
            </a:r>
          </a:p>
          <a:p>
            <a:pPr algn="just"/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GONZÁLES, Fernando P.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Méndez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. De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propiedad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contractual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titulación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registral. Editorial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Aranzandi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. Madrid-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España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. 2008</a:t>
            </a:r>
          </a:p>
          <a:p>
            <a:pPr algn="just"/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SABENE, Sebastián E. Registro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catastral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- 1ª Ed. – Buenos Aires: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Zavalia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, 2013</a:t>
            </a:r>
          </a:p>
          <a:p>
            <a:pPr algn="just"/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SILVA, Ligia Osorio. Terras devolutas y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Latifundio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. Editora de </a:t>
            </a:r>
            <a:r>
              <a:rPr lang="pt-BR" altLang="es-A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 Unicamp. Campinas-SP- 2006.</a:t>
            </a:r>
          </a:p>
          <a:p>
            <a:pPr algn="just"/>
            <a:endParaRPr lang="pt-BR" altLang="es-A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altLang="es-AR" sz="1600" b="1" dirty="0">
              <a:cs typeface="Segoe UI" panose="020B0502040204020203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544A9FC-C2E1-44C9-8B36-A584CF9A35FE}"/>
              </a:ext>
            </a:extLst>
          </p:cNvPr>
          <p:cNvSpPr/>
          <p:nvPr/>
        </p:nvSpPr>
        <p:spPr>
          <a:xfrm>
            <a:off x="2963907" y="736026"/>
            <a:ext cx="5949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REFERÊNCIAS BIBLIOGRÁFICAS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DB1206F7-2626-4424-ACAC-0EC02A019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FA590-1352-40A9-ACE3-31EA5655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OUTRAS FONTES; </a:t>
            </a:r>
            <a:r>
              <a:rPr lang="pt-BR" altLang="es-AR" sz="2400" b="1" dirty="0">
                <a:latin typeface="Arial" panose="020B0604020202020204" pitchFamily="34" charset="0"/>
                <a:cs typeface="Arial" panose="020B0604020202020204" pitchFamily="34" charset="0"/>
              </a:rPr>
              <a:t>SITES DIVERSOS, NACIONAIS E ESTRANGEIROS 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0E1740-BE29-43FD-9854-52E40B8E7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3391"/>
            <a:ext cx="10515600" cy="4251960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pt-BR" altLang="es-AR" sz="15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https://pt.scribd.com/doc/33421741/Relatorio-Final-CPI-Terras-Amazonas-grilagem</a:t>
            </a:r>
            <a:endParaRPr lang="pt-BR" altLang="es-AR" sz="1500" b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pt-BR" altLang="es-AR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http://unesdoc.unesco.org/images/0013/001373/137363POR.pdf</a:t>
            </a:r>
            <a:endParaRPr lang="pt-BR" altLang="es-AR" sz="1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pt-BR" altLang="es-AR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Boletins do IRIB em </a:t>
            </a:r>
            <a:r>
              <a:rPr lang="pt-BR" altLang="es-AR" sz="1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revista-site</a:t>
            </a:r>
            <a:r>
              <a:rPr lang="pt-BR" altLang="es-AR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pt-BR" altLang="es-AR" sz="15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www.irib.org.br</a:t>
            </a:r>
            <a:endParaRPr lang="pt-BR" altLang="es-AR" sz="1500" b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pt-BR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TRABALHO- CNJ/OESTE= file:///D:/Users/Aspireone/Desktop/TJBA-%20agenda%202030-%20Conselheira%20Maria%20Tereza.html</a:t>
            </a:r>
          </a:p>
          <a:p>
            <a:pPr algn="just">
              <a:lnSpc>
                <a:spcPct val="150000"/>
              </a:lnSpc>
            </a:pPr>
            <a:endParaRPr lang="pt-BR" altLang="es-A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altLang="es-AR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4" name="Imagem 3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5E842B3F-C400-4172-9D10-AF948B511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57" y="6404002"/>
            <a:ext cx="1269925" cy="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EDF39FD-DE73-48B3-89FB-7ACB7A1AE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85647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D54ACFC7-0F0B-4021-9F36-D51BCCB5A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84" y="5402509"/>
            <a:ext cx="1830328" cy="65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3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6F8788-B78E-4158-845B-A47E3914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PL</a:t>
            </a:r>
          </a:p>
        </p:txBody>
      </p:sp>
      <p:pic>
        <p:nvPicPr>
          <p:cNvPr id="8" name="Espaço Reservado para Conteúdo 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BC6A518-0899-45E0-8366-BE07B2970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508377"/>
          </a:xfrm>
        </p:spPr>
      </p:pic>
      <p:pic>
        <p:nvPicPr>
          <p:cNvPr id="4" name="Imagem 3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395B59F2-E351-48C8-AE0B-155095C05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66" y="5817363"/>
            <a:ext cx="2111105" cy="6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1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Texto&#10;&#10;Descrição gerada automaticamente">
            <a:extLst>
              <a:ext uri="{FF2B5EF4-FFF2-40B4-BE49-F238E27FC236}">
                <a16:creationId xmlns:a16="http://schemas.microsoft.com/office/drawing/2014/main" id="{8C888F40-0D44-4991-B546-85214D737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71697"/>
          </a:xfrm>
        </p:spPr>
      </p:pic>
      <p:pic>
        <p:nvPicPr>
          <p:cNvPr id="3" name="Imagem 2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26D7F773-9BAE-47FA-944C-43AAD324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130" y="5788180"/>
            <a:ext cx="1635323" cy="58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14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35FFA-99D6-4AE1-8397-566DEB65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 descr="Foto preta e branca de jornal com texto preto sobre fundo branco&#10;&#10;Descrição gerada automaticamente">
            <a:extLst>
              <a:ext uri="{FF2B5EF4-FFF2-40B4-BE49-F238E27FC236}">
                <a16:creationId xmlns:a16="http://schemas.microsoft.com/office/drawing/2014/main" id="{82172D9E-0C95-4EE6-A5A3-7DD01E386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78" y="0"/>
            <a:ext cx="6698794" cy="6858000"/>
          </a:xfr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AD979009-8E01-40DE-984E-8B6D3A0B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39" y="365125"/>
            <a:ext cx="6353262" cy="6393894"/>
          </a:xfrm>
          <a:prstGeom prst="rect">
            <a:avLst/>
          </a:prstGeom>
        </p:spPr>
      </p:pic>
      <p:pic>
        <p:nvPicPr>
          <p:cNvPr id="7" name="Imagem 6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38A10AF0-3DD0-44E9-9803-A3D792CF1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718" y="6265876"/>
            <a:ext cx="1269925" cy="4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8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 descr="Imagem em preto e branco com texto preto sobre fundo branco&#10;&#10;Descrição gerada automaticamente">
            <a:extLst>
              <a:ext uri="{FF2B5EF4-FFF2-40B4-BE49-F238E27FC236}">
                <a16:creationId xmlns:a16="http://schemas.microsoft.com/office/drawing/2014/main" id="{14770B66-39B2-48A1-A7FB-934126422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999"/>
            <a:ext cx="12137909" cy="6404002"/>
          </a:xfrm>
        </p:spPr>
      </p:pic>
      <p:pic>
        <p:nvPicPr>
          <p:cNvPr id="4" name="Imagem 3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018010E4-FBE5-4542-9364-AA05BA396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68" y="5974792"/>
            <a:ext cx="1635323" cy="58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34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7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72D4A6-67D5-48E4-B23E-AC39F0231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16" y="0"/>
            <a:ext cx="9830967" cy="1229487"/>
          </a:xfrm>
          <a:prstGeom prst="rect">
            <a:avLst/>
          </a:prstGeom>
        </p:spPr>
      </p:pic>
      <p:pic>
        <p:nvPicPr>
          <p:cNvPr id="16" name="Espaço Reservado para Conteúdo 15" descr="Texto sobre foto de mulher&#10;&#10;Descrição gerada automaticamente">
            <a:extLst>
              <a:ext uri="{FF2B5EF4-FFF2-40B4-BE49-F238E27FC236}">
                <a16:creationId xmlns:a16="http://schemas.microsoft.com/office/drawing/2014/main" id="{BF66B002-65D8-4998-9DEB-6FD7E3F63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3" y="1464474"/>
            <a:ext cx="4348042" cy="5158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6BCCE8EC-365D-4B24-965C-6F60A2B0E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43" y="6149735"/>
            <a:ext cx="1539878" cy="5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2185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1720</Words>
  <Application>Microsoft Office PowerPoint</Application>
  <PresentationFormat>Widescreen</PresentationFormat>
  <Paragraphs>94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4" baseType="lpstr">
      <vt:lpstr>Arial</vt:lpstr>
      <vt:lpstr>Calibri</vt:lpstr>
      <vt:lpstr>Modern Love</vt:lpstr>
      <vt:lpstr>The Hand</vt:lpstr>
      <vt:lpstr>Wingdings</vt:lpstr>
      <vt:lpstr>Wingdings 3</vt:lpstr>
      <vt:lpstr>SketchyVTI</vt:lpstr>
      <vt:lpstr>IRIB NO PROCESSO DE CRIAÇÃO,  CONSTRUÇÃO E CONSOLIDAÇÃO DA LEI 10.267/01</vt:lpstr>
      <vt:lpstr>GEO 20-LEI 10.267/01</vt:lpstr>
      <vt:lpstr>Apresentação do PowerPoint</vt:lpstr>
      <vt:lpstr>Apresentação do PowerPoint</vt:lpstr>
      <vt:lpstr>PL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PIONEIROS NA ABORDAGEM SOBRE O TEMA GEORREFERENCIAMENTO E O PL CONVERTIDO NA LEI 10.267-01</vt:lpstr>
      <vt:lpstr>Apresentação do PowerPoint</vt:lpstr>
      <vt:lpstr>O CADASTRO MULTIFINALITÁRIO- JÜRGEN PHILIPS PROFESSOR DE CIENCIAS GEODÉSICAS NA  UNIVERSIDADE FEDERAL DE SANTA CATARINA - FLORIANÓPOLIS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IMÓVEL RURAL  DECRETO REGULAMENTADOR DA LEI 10.267/2001: MINUTA RECEBE ALTERAÇÕES DA CASA CIVIL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COLEGA REGISTRADOR DE IMÓVEIS  EDUARDO AUGUSTO </vt:lpstr>
      <vt:lpstr>CARTA DE ARARAQUARA- JULHO/2004</vt:lpstr>
      <vt:lpstr>IMAGEM POR SATÉLITE E GEORREFERENCIAMENTO A SERVIÇO DA INTEGRAÇÃO DO CADASTRO E DO REGISTRO</vt:lpstr>
      <vt:lpstr>CARTA DE LONDRINA</vt:lpstr>
      <vt:lpstr>GEOBRASIL SUMMIT 2006-  IRIB E INCRA DISCUTEM O GEORREFERENCIAMENTO DE IMÓVEIS.</vt:lpstr>
      <vt:lpstr>REFLEXOS DA APLICABILIDADE DA LEI DO GEORREFERENCIAMENTO </vt:lpstr>
      <vt:lpstr>PROPOSTA DE REFORMA CADASTRAL VISANDO A VINCULAÇÃO ENTRE CADASTRO E REGISTRO DE IMÓVEIS</vt:lpstr>
      <vt:lpstr>Apresentação do PowerPoint</vt:lpstr>
      <vt:lpstr>Apresentação do PowerPoint</vt:lpstr>
      <vt:lpstr> OUTRAS FONTES; SITES DIVERSOS, NACIONAIS E ESTRANGEIROS E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IRIB NO PROCESSO DE CRIAÇÃO,  CONSTRUÇÃO E CONSOLIDAÇÃO DA LEI 10.267/01</dc:title>
  <dc:creator>Jose de Arimateia Barbosa</dc:creator>
  <cp:lastModifiedBy>Jose de Arimateia Barbosa</cp:lastModifiedBy>
  <cp:revision>8</cp:revision>
  <dcterms:created xsi:type="dcterms:W3CDTF">2021-08-26T11:41:48Z</dcterms:created>
  <dcterms:modified xsi:type="dcterms:W3CDTF">2021-09-02T11:59:17Z</dcterms:modified>
</cp:coreProperties>
</file>