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</p:sldIdLst>
  <p:sldSz cx="12192000" cy="6858000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36ES7mTh1kryrttR6y/AauICs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374" autoAdjust="0"/>
  </p:normalViewPr>
  <p:slideViewPr>
    <p:cSldViewPr snapToGrid="0">
      <p:cViewPr varScale="1">
        <p:scale>
          <a:sx n="97" d="100"/>
          <a:sy n="97" d="100"/>
        </p:scale>
        <p:origin x="3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:notes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o e Título Vertical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38" name="Google Shape;38;p2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47" name="Google Shape;47;p2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7" name="Google Shape;17;p2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osearimateiabarbosa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legioregistralrs.or.br/associado" TargetMode="External"/><Relationship Id="rId4" Type="http://schemas.openxmlformats.org/officeDocument/2006/relationships/hyperlink" Target="http://www.registrodeimoveis.org.br/quem-somo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pt.wikipedia.org/wiki/Quil%C3%B3metro_quadrad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6069" y="0"/>
            <a:ext cx="8062331" cy="6333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101601" y="1151467"/>
            <a:ext cx="11887200" cy="143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pt-BR" sz="4000" b="1" u="sng" dirty="0"/>
              <a:t>MODERNIZACIÓN DEL SISTEMA DE REGISTRO DE LA PROPIEDAD</a:t>
            </a:r>
            <a:br>
              <a:rPr lang="pt-BR" sz="4000" b="1" u="sng" dirty="0"/>
            </a:br>
            <a:br>
              <a:rPr lang="pt-BR" sz="4000" b="1" u="sng" dirty="0"/>
            </a:br>
            <a:endParaRPr dirty="0"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313267" y="1724818"/>
            <a:ext cx="11565466" cy="406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pt-BR" dirty="0"/>
              <a:t>Se verifica que todo </a:t>
            </a:r>
            <a:r>
              <a:rPr lang="pt-BR" dirty="0" err="1"/>
              <a:t>el</a:t>
            </a:r>
            <a:r>
              <a:rPr lang="pt-BR" dirty="0"/>
              <a:t> sistema registral y notarial se </a:t>
            </a:r>
            <a:r>
              <a:rPr lang="pt-BR" dirty="0" err="1"/>
              <a:t>encuentra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constantes avances tecnológicos, y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Registro de </a:t>
            </a:r>
            <a:r>
              <a:rPr lang="pt-BR" dirty="0" err="1"/>
              <a:t>Bienes</a:t>
            </a:r>
            <a:r>
              <a:rPr lang="pt-BR" dirty="0"/>
              <a:t> </a:t>
            </a:r>
            <a:r>
              <a:rPr lang="pt-BR" dirty="0" err="1"/>
              <a:t>Raíces</a:t>
            </a:r>
            <a:r>
              <a:rPr lang="pt-BR" dirty="0"/>
              <a:t> destaca </a:t>
            </a:r>
            <a:r>
              <a:rPr lang="pt-BR" dirty="0" err="1"/>
              <a:t>el</a:t>
            </a:r>
            <a:r>
              <a:rPr lang="pt-BR" dirty="0"/>
              <a:t> Sistema de Registro Electrónico, editado por MP - 759/2016- convertido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Ley</a:t>
            </a:r>
            <a:r>
              <a:rPr lang="pt-BR" dirty="0"/>
              <a:t> 13.465/17.</a:t>
            </a:r>
            <a:br>
              <a:rPr lang="pt-BR" dirty="0"/>
            </a:br>
            <a:r>
              <a:rPr lang="pt-BR" dirty="0"/>
              <a:t>El artículo 76 </a:t>
            </a:r>
            <a:r>
              <a:rPr lang="pt-BR" dirty="0" err="1"/>
              <a:t>establece</a:t>
            </a:r>
            <a:r>
              <a:rPr lang="pt-BR" dirty="0"/>
              <a:t> que </a:t>
            </a:r>
            <a:r>
              <a:rPr lang="pt-BR" dirty="0" err="1"/>
              <a:t>el</a:t>
            </a:r>
            <a:r>
              <a:rPr lang="pt-BR" dirty="0"/>
              <a:t> Sistema Electrónico de Registro </a:t>
            </a:r>
            <a:r>
              <a:rPr lang="pt-BR" dirty="0" err="1"/>
              <a:t>Inmobiliario</a:t>
            </a:r>
            <a:r>
              <a:rPr lang="pt-BR" dirty="0"/>
              <a:t> - SREI- será implementado y operado, a </a:t>
            </a:r>
            <a:r>
              <a:rPr lang="pt-BR" dirty="0" err="1"/>
              <a:t>nivel</a:t>
            </a:r>
            <a:r>
              <a:rPr lang="pt-BR" dirty="0"/>
              <a:t> nacional, por </a:t>
            </a:r>
            <a:r>
              <a:rPr lang="pt-BR" dirty="0" err="1"/>
              <a:t>el</a:t>
            </a:r>
            <a:r>
              <a:rPr lang="pt-BR" dirty="0"/>
              <a:t> Operador Nacional del Sistema Electrónico de Registro </a:t>
            </a:r>
            <a:r>
              <a:rPr lang="pt-BR" dirty="0" err="1"/>
              <a:t>Inmobiliario</a:t>
            </a:r>
            <a:r>
              <a:rPr lang="pt-BR" dirty="0"/>
              <a:t> - ONR-. </a:t>
            </a:r>
            <a:r>
              <a:rPr lang="pt-BR" dirty="0" err="1"/>
              <a:t>Además</a:t>
            </a:r>
            <a:r>
              <a:rPr lang="pt-BR" dirty="0"/>
              <a:t>, </a:t>
            </a:r>
            <a:r>
              <a:rPr lang="pt-BR" dirty="0" err="1"/>
              <a:t>establece</a:t>
            </a:r>
            <a:r>
              <a:rPr lang="pt-BR" dirty="0"/>
              <a:t> todo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procedimiento</a:t>
            </a:r>
            <a:r>
              <a:rPr lang="pt-BR" dirty="0"/>
              <a:t> que </a:t>
            </a:r>
            <a:r>
              <a:rPr lang="pt-BR" dirty="0" err="1"/>
              <a:t>debe</a:t>
            </a:r>
            <a:r>
              <a:rPr lang="pt-BR" dirty="0"/>
              <a:t> </a:t>
            </a:r>
            <a:r>
              <a:rPr lang="pt-BR" dirty="0" err="1"/>
              <a:t>adoptarse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implementación</a:t>
            </a:r>
            <a:r>
              <a:rPr lang="pt-BR" dirty="0"/>
              <a:t> de </a:t>
            </a:r>
            <a:r>
              <a:rPr lang="pt-BR" dirty="0" err="1"/>
              <a:t>dicho</a:t>
            </a:r>
            <a:r>
              <a:rPr lang="pt-BR" dirty="0"/>
              <a:t> mecanismo.</a:t>
            </a:r>
            <a:br>
              <a:rPr lang="pt-BR" dirty="0"/>
            </a:br>
            <a:r>
              <a:rPr lang="pt-BR" dirty="0"/>
              <a:t>Art. 76 – El Sistema Electrónico de Registro </a:t>
            </a:r>
            <a:r>
              <a:rPr lang="pt-BR" dirty="0" err="1"/>
              <a:t>Inmobiliario</a:t>
            </a:r>
            <a:r>
              <a:rPr lang="pt-BR" dirty="0"/>
              <a:t> - SREI será implementado y operado, a </a:t>
            </a:r>
            <a:r>
              <a:rPr lang="pt-BR" dirty="0" err="1"/>
              <a:t>nivel</a:t>
            </a:r>
            <a:r>
              <a:rPr lang="pt-BR" dirty="0"/>
              <a:t> nacional, por </a:t>
            </a:r>
            <a:r>
              <a:rPr lang="pt-BR" dirty="0" err="1"/>
              <a:t>el</a:t>
            </a:r>
            <a:r>
              <a:rPr lang="pt-BR" dirty="0"/>
              <a:t> Operador Nacional del Sistema Electrónico de Registro </a:t>
            </a:r>
            <a:r>
              <a:rPr lang="pt-BR" dirty="0" err="1"/>
              <a:t>Inmobiliario</a:t>
            </a:r>
            <a:r>
              <a:rPr lang="pt-BR" dirty="0"/>
              <a:t> - ONR-.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>
            <a:spLocks noGrp="1"/>
          </p:cNvSpPr>
          <p:nvPr>
            <p:ph type="title"/>
          </p:nvPr>
        </p:nvSpPr>
        <p:spPr>
          <a:xfrm>
            <a:off x="1244600" y="-889691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b="1" dirty="0"/>
              <a:t>REGISTRO DE IMOBLES DEL BRASIL </a:t>
            </a:r>
            <a:endParaRPr dirty="0"/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l="8290" t="10980" r="8632" b="9328"/>
          <a:stretch/>
        </p:blipFill>
        <p:spPr>
          <a:xfrm>
            <a:off x="0" y="719653"/>
            <a:ext cx="12192000" cy="6138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2259330" y="394977"/>
            <a:ext cx="863727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b="1" dirty="0"/>
              <a:t>INTEROPERABILIDAD- SAEC/CEIS</a:t>
            </a:r>
            <a:endParaRPr dirty="0"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829733" y="1845733"/>
            <a:ext cx="10781241" cy="461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1174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t-BR" dirty="0"/>
              <a:t> La </a:t>
            </a:r>
            <a:r>
              <a:rPr lang="pt-BR" dirty="0" err="1"/>
              <a:t>disposición</a:t>
            </a:r>
            <a:r>
              <a:rPr lang="pt-BR" dirty="0"/>
              <a:t> 124 de </a:t>
            </a:r>
            <a:r>
              <a:rPr lang="pt-BR" dirty="0" err="1"/>
              <a:t>la</a:t>
            </a:r>
            <a:r>
              <a:rPr lang="pt-BR" dirty="0"/>
              <a:t> CNJ, </a:t>
            </a:r>
            <a:r>
              <a:rPr lang="pt-BR" dirty="0" err="1"/>
              <a:t>fijó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día</a:t>
            </a:r>
            <a:r>
              <a:rPr lang="pt-BR" dirty="0"/>
              <a:t> 12 de </a:t>
            </a:r>
            <a:r>
              <a:rPr lang="pt-BR" dirty="0" err="1"/>
              <a:t>febrero</a:t>
            </a:r>
            <a:r>
              <a:rPr lang="pt-BR" dirty="0"/>
              <a:t> de 2022 como fecha </a:t>
            </a:r>
            <a:r>
              <a:rPr lang="pt-BR" dirty="0" err="1"/>
              <a:t>límite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universalización</a:t>
            </a:r>
            <a:r>
              <a:rPr lang="pt-BR" dirty="0"/>
              <a:t> del </a:t>
            </a:r>
            <a:r>
              <a:rPr lang="pt-BR" dirty="0" err="1"/>
              <a:t>acceso</a:t>
            </a:r>
            <a:r>
              <a:rPr lang="pt-BR" dirty="0"/>
              <a:t> de todas </a:t>
            </a:r>
            <a:r>
              <a:rPr lang="pt-BR" dirty="0" err="1"/>
              <a:t>las</a:t>
            </a:r>
            <a:r>
              <a:rPr lang="pt-BR" dirty="0"/>
              <a:t> unidades del </a:t>
            </a:r>
            <a:r>
              <a:rPr lang="pt-BR" dirty="0" err="1"/>
              <a:t>servicio</a:t>
            </a:r>
            <a:r>
              <a:rPr lang="pt-BR" dirty="0"/>
              <a:t> de registro de </a:t>
            </a:r>
            <a:r>
              <a:rPr lang="pt-BR" dirty="0" err="1"/>
              <a:t>bienes</a:t>
            </a:r>
            <a:r>
              <a:rPr lang="pt-BR" dirty="0"/>
              <a:t> </a:t>
            </a:r>
            <a:r>
              <a:rPr lang="pt-BR" dirty="0" err="1"/>
              <a:t>raíces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Brasil, al Sistema Electrónico de Registro de </a:t>
            </a:r>
            <a:r>
              <a:rPr lang="pt-BR" dirty="0" err="1"/>
              <a:t>Bienes</a:t>
            </a:r>
            <a:r>
              <a:rPr lang="pt-BR" dirty="0"/>
              <a:t> </a:t>
            </a:r>
            <a:r>
              <a:rPr lang="pt-BR" dirty="0" err="1"/>
              <a:t>Raíces</a:t>
            </a:r>
            <a:r>
              <a:rPr lang="pt-BR" dirty="0"/>
              <a:t> (SREI) operado por </a:t>
            </a:r>
            <a:r>
              <a:rPr lang="pt-BR" dirty="0" err="1"/>
              <a:t>el</a:t>
            </a:r>
            <a:r>
              <a:rPr lang="pt-BR" dirty="0"/>
              <a:t> Operador Nacional del Registro Electrónico de </a:t>
            </a:r>
            <a:r>
              <a:rPr lang="pt-BR" dirty="0" err="1"/>
              <a:t>Bienes</a:t>
            </a:r>
            <a:r>
              <a:rPr lang="pt-BR" dirty="0"/>
              <a:t> </a:t>
            </a:r>
            <a:r>
              <a:rPr lang="pt-BR" dirty="0" err="1"/>
              <a:t>Raíces</a:t>
            </a:r>
            <a:r>
              <a:rPr lang="pt-BR" dirty="0"/>
              <a:t> - ONR- bajo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regulación</a:t>
            </a:r>
            <a:r>
              <a:rPr lang="pt-BR" dirty="0"/>
              <a:t> del </a:t>
            </a:r>
            <a:r>
              <a:rPr lang="pt-BR" dirty="0" err="1"/>
              <a:t>Ministerio</a:t>
            </a:r>
            <a:r>
              <a:rPr lang="pt-BR" dirty="0"/>
              <a:t> Interno Nacional de </a:t>
            </a:r>
            <a:r>
              <a:rPr lang="pt-BR" dirty="0" err="1"/>
              <a:t>Justicia</a:t>
            </a:r>
            <a:r>
              <a:rPr lang="pt-BR" dirty="0"/>
              <a:t>. ( </a:t>
            </a:r>
            <a:r>
              <a:rPr lang="pt-BR" b="1" i="1" dirty="0"/>
              <a:t>Modificada </a:t>
            </a:r>
            <a:r>
              <a:rPr lang="pt-BR" b="1" i="1" dirty="0" err="1"/>
              <a:t>la</a:t>
            </a:r>
            <a:r>
              <a:rPr lang="pt-BR" b="1" i="1" dirty="0"/>
              <a:t> fecha para </a:t>
            </a:r>
            <a:r>
              <a:rPr lang="pt-BR" b="1" i="1" dirty="0" err="1"/>
              <a:t>el</a:t>
            </a:r>
            <a:r>
              <a:rPr lang="pt-BR" b="1" i="1" dirty="0"/>
              <a:t> </a:t>
            </a:r>
            <a:r>
              <a:rPr lang="pt-BR" b="1" i="1" dirty="0" err="1"/>
              <a:t>día</a:t>
            </a:r>
            <a:r>
              <a:rPr lang="pt-BR" b="1" i="1" dirty="0"/>
              <a:t> 1/</a:t>
            </a:r>
            <a:r>
              <a:rPr lang="pt-BR" b="1" i="1" dirty="0" err="1"/>
              <a:t>enero</a:t>
            </a:r>
            <a:r>
              <a:rPr lang="pt-BR" b="1" i="1" dirty="0"/>
              <a:t> de 2023 por </a:t>
            </a:r>
            <a:r>
              <a:rPr lang="pt-BR" b="1" i="1" dirty="0" err="1"/>
              <a:t>la</a:t>
            </a:r>
            <a:r>
              <a:rPr lang="pt-BR" b="1" i="1" dirty="0"/>
              <a:t> </a:t>
            </a:r>
            <a:r>
              <a:rPr lang="pt-BR" b="1" i="1" dirty="0" err="1"/>
              <a:t>Ley</a:t>
            </a:r>
            <a:r>
              <a:rPr lang="pt-BR" b="1" i="1" dirty="0"/>
              <a:t> nº 14.382/22</a:t>
            </a:r>
            <a:r>
              <a:rPr lang="pt-BR" dirty="0"/>
              <a:t>) </a:t>
            </a:r>
            <a:endParaRPr dirty="0"/>
          </a:p>
          <a:p>
            <a:pPr marL="91440" lvl="0" indent="-117475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t-BR" dirty="0"/>
              <a:t> SAEC - </a:t>
            </a:r>
            <a:r>
              <a:rPr lang="pt-BR" dirty="0" err="1"/>
              <a:t>Servicio</a:t>
            </a:r>
            <a:r>
              <a:rPr lang="pt-BR" dirty="0"/>
              <a:t> de </a:t>
            </a:r>
            <a:r>
              <a:rPr lang="pt-BR" dirty="0" err="1"/>
              <a:t>Atención</a:t>
            </a:r>
            <a:r>
              <a:rPr lang="pt-BR" dirty="0"/>
              <a:t> Electrónico.</a:t>
            </a:r>
            <a:endParaRPr dirty="0"/>
          </a:p>
          <a:p>
            <a:pPr marL="91440" lvl="0" indent="-117475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dificultades</a:t>
            </a:r>
            <a:r>
              <a:rPr lang="pt-BR" dirty="0"/>
              <a:t> técnicas por parte de </a:t>
            </a:r>
            <a:r>
              <a:rPr lang="pt-BR" dirty="0" err="1"/>
              <a:t>la</a:t>
            </a:r>
            <a:r>
              <a:rPr lang="pt-BR" dirty="0"/>
              <a:t> ONR </a:t>
            </a:r>
            <a:r>
              <a:rPr lang="pt-BR" dirty="0" err="1"/>
              <a:t>impiden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creación</a:t>
            </a:r>
            <a:r>
              <a:rPr lang="pt-BR" dirty="0"/>
              <a:t> de </a:t>
            </a:r>
            <a:r>
              <a:rPr lang="pt-BR" dirty="0" err="1"/>
              <a:t>estándares</a:t>
            </a:r>
            <a:r>
              <a:rPr lang="pt-BR" dirty="0"/>
              <a:t> mínimos que </a:t>
            </a:r>
            <a:r>
              <a:rPr lang="pt-BR" dirty="0" err="1"/>
              <a:t>aseguren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interoperabilidad</a:t>
            </a:r>
            <a:r>
              <a:rPr lang="pt-BR" dirty="0"/>
              <a:t> entre </a:t>
            </a:r>
            <a:r>
              <a:rPr lang="pt-BR" dirty="0" err="1"/>
              <a:t>el</a:t>
            </a:r>
            <a:r>
              <a:rPr lang="pt-BR" dirty="0"/>
              <a:t> -CIS/ARISP – </a:t>
            </a:r>
            <a:r>
              <a:rPr lang="pt-BR" dirty="0" err="1"/>
              <a:t>asignado</a:t>
            </a:r>
            <a:r>
              <a:rPr lang="pt-BR" dirty="0"/>
              <a:t> al SREI y </a:t>
            </a:r>
            <a:r>
              <a:rPr lang="pt-BR" dirty="0" err="1"/>
              <a:t>los</a:t>
            </a:r>
            <a:r>
              <a:rPr lang="pt-BR" dirty="0"/>
              <a:t> sistemas de </a:t>
            </a:r>
            <a:r>
              <a:rPr lang="pt-BR" dirty="0" err="1"/>
              <a:t>las</a:t>
            </a:r>
            <a:r>
              <a:rPr lang="pt-BR" dirty="0"/>
              <a:t> plantas electrónicas existentes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otras</a:t>
            </a:r>
            <a:r>
              <a:rPr lang="pt-BR" dirty="0"/>
              <a:t> 26 unidades federativas.</a:t>
            </a:r>
            <a:br>
              <a:rPr lang="pt-BR" dirty="0"/>
            </a:br>
            <a:r>
              <a:rPr lang="pt-BR" dirty="0"/>
              <a:t> Falta de </a:t>
            </a:r>
            <a:r>
              <a:rPr lang="pt-BR" dirty="0" err="1"/>
              <a:t>apoyo</a:t>
            </a:r>
            <a:r>
              <a:rPr lang="pt-BR" dirty="0"/>
              <a:t> técnico a </a:t>
            </a:r>
            <a:r>
              <a:rPr lang="pt-BR" dirty="0" err="1"/>
              <a:t>ciudades</a:t>
            </a:r>
            <a:r>
              <a:rPr lang="pt-BR" dirty="0"/>
              <a:t> y </a:t>
            </a:r>
            <a:r>
              <a:rPr lang="pt-BR" dirty="0" err="1"/>
              <a:t>regiones</a:t>
            </a:r>
            <a:r>
              <a:rPr lang="pt-BR" dirty="0"/>
              <a:t> deficientes del país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infraestructura</a:t>
            </a:r>
            <a:r>
              <a:rPr lang="pt-BR" dirty="0"/>
              <a:t> </a:t>
            </a:r>
            <a:r>
              <a:rPr lang="pt-BR" dirty="0" err="1"/>
              <a:t>reducida</a:t>
            </a:r>
            <a:r>
              <a:rPr lang="pt-BR" dirty="0"/>
              <a:t> para </a:t>
            </a:r>
            <a:r>
              <a:rPr lang="pt-BR" dirty="0" err="1"/>
              <a:t>recibir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estándar</a:t>
            </a:r>
            <a:r>
              <a:rPr lang="pt-BR" dirty="0"/>
              <a:t> idealizado por una sola </a:t>
            </a:r>
            <a:r>
              <a:rPr lang="pt-BR" dirty="0" err="1"/>
              <a:t>federación</a:t>
            </a:r>
            <a:r>
              <a:rPr lang="pt-BR" dirty="0"/>
              <a:t>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/>
          <p:nvPr/>
        </p:nvSpPr>
        <p:spPr>
          <a:xfrm>
            <a:off x="516702" y="91878"/>
            <a:ext cx="113434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SERVICIOS EN DESAROLLO:  PROYETO GUARDIA Y CONSERVACIÓN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3993" y="1782259"/>
            <a:ext cx="2105257" cy="1400421"/>
          </a:xfrm>
          <a:prstGeom prst="rect">
            <a:avLst/>
          </a:prstGeom>
          <a:gradFill>
            <a:gsLst>
              <a:gs pos="0">
                <a:srgbClr val="2DC49F"/>
              </a:gs>
              <a:gs pos="34000">
                <a:srgbClr val="30C3A0"/>
              </a:gs>
              <a:gs pos="70000">
                <a:srgbClr val="2EC8A4"/>
              </a:gs>
              <a:gs pos="100000">
                <a:srgbClr val="3DC7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</p:spPr>
      </p:pic>
      <p:sp>
        <p:nvSpPr>
          <p:cNvPr id="190" name="Google Shape;190;p13"/>
          <p:cNvSpPr txBox="1"/>
          <p:nvPr/>
        </p:nvSpPr>
        <p:spPr>
          <a:xfrm>
            <a:off x="7394687" y="799692"/>
            <a:ext cx="2080623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CEI-MT</a:t>
            </a:r>
            <a:b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Almacena documentos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9778195" y="967696"/>
            <a:ext cx="20805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b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Consultar la CEI-MT</a:t>
            </a:r>
            <a:endParaRPr/>
          </a:p>
        </p:txBody>
      </p:sp>
      <p:pic>
        <p:nvPicPr>
          <p:cNvPr id="192" name="Google Shape;192;p13" descr="Resultado de imagem para ged empres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9976" y="1792216"/>
            <a:ext cx="2079930" cy="1383575"/>
          </a:xfrm>
          <a:prstGeom prst="rect">
            <a:avLst/>
          </a:prstGeom>
          <a:gradFill>
            <a:gsLst>
              <a:gs pos="0">
                <a:srgbClr val="2DC49F"/>
              </a:gs>
              <a:gs pos="34000">
                <a:srgbClr val="30C3A0"/>
              </a:gs>
              <a:gs pos="70000">
                <a:srgbClr val="2EC8A4"/>
              </a:gs>
              <a:gs pos="100000">
                <a:srgbClr val="3DC7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</p:spPr>
      </p:pic>
      <p:sp>
        <p:nvSpPr>
          <p:cNvPr id="193" name="Google Shape;193;p13"/>
          <p:cNvSpPr txBox="1"/>
          <p:nvPr/>
        </p:nvSpPr>
        <p:spPr>
          <a:xfrm>
            <a:off x="5038986" y="806996"/>
            <a:ext cx="2078543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</a:t>
            </a:r>
            <a:b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Electrónico</a:t>
            </a:r>
            <a:b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94" name="Google Shape;194;p13" descr="Resultado de imagem para seguranca de document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3554" y="1792216"/>
            <a:ext cx="2079933" cy="138357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5547" y="1761032"/>
            <a:ext cx="2105504" cy="1383575"/>
          </a:xfrm>
          <a:prstGeom prst="rect">
            <a:avLst/>
          </a:prstGeom>
          <a:gradFill>
            <a:gsLst>
              <a:gs pos="0">
                <a:srgbClr val="2DC49F"/>
              </a:gs>
              <a:gs pos="34000">
                <a:srgbClr val="30C3A0"/>
              </a:gs>
              <a:gs pos="70000">
                <a:srgbClr val="2EC8A4"/>
              </a:gs>
              <a:gs pos="100000">
                <a:srgbClr val="3DC7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</p:spPr>
      </p:pic>
      <p:sp>
        <p:nvSpPr>
          <p:cNvPr id="196" name="Google Shape;196;p13"/>
          <p:cNvSpPr txBox="1"/>
          <p:nvPr/>
        </p:nvSpPr>
        <p:spPr>
          <a:xfrm>
            <a:off x="2691051" y="799693"/>
            <a:ext cx="2103510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 - Notario</a:t>
            </a:r>
            <a:b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Escaneo de documentos</a:t>
            </a:r>
            <a:endParaRPr/>
          </a:p>
        </p:txBody>
      </p:sp>
      <p:sp>
        <p:nvSpPr>
          <p:cNvPr id="197" name="Google Shape;197;p13"/>
          <p:cNvSpPr txBox="1"/>
          <p:nvPr/>
        </p:nvSpPr>
        <p:spPr>
          <a:xfrm>
            <a:off x="359713" y="806996"/>
            <a:ext cx="2105591" cy="8309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Empresa</a:t>
            </a:r>
            <a:b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 de la necesidad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13" descr="Resultado de imagem para arquivo de documento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107" y="1765702"/>
            <a:ext cx="2105504" cy="1383575"/>
          </a:xfrm>
          <a:prstGeom prst="rect">
            <a:avLst/>
          </a:prstGeom>
          <a:gradFill>
            <a:gsLst>
              <a:gs pos="0">
                <a:srgbClr val="2DC49F"/>
              </a:gs>
              <a:gs pos="34000">
                <a:srgbClr val="30C3A0"/>
              </a:gs>
              <a:gs pos="70000">
                <a:srgbClr val="2EC8A4"/>
              </a:gs>
              <a:gs pos="100000">
                <a:srgbClr val="3DC7A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</p:spPr>
      </p:pic>
      <p:sp>
        <p:nvSpPr>
          <p:cNvPr id="199" name="Google Shape;199;p13"/>
          <p:cNvSpPr txBox="1"/>
          <p:nvPr/>
        </p:nvSpPr>
        <p:spPr>
          <a:xfrm>
            <a:off x="393417" y="3276986"/>
            <a:ext cx="1716174" cy="8284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Identificación;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Administración.</a:t>
            </a:r>
            <a:endParaRPr/>
          </a:p>
        </p:txBody>
      </p:sp>
      <p:sp>
        <p:nvSpPr>
          <p:cNvPr id="200" name="Google Shape;200;p13"/>
          <p:cNvSpPr txBox="1"/>
          <p:nvPr/>
        </p:nvSpPr>
        <p:spPr>
          <a:xfrm>
            <a:off x="4885731" y="3259068"/>
            <a:ext cx="2508956" cy="18158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Indexación;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Emolumentos;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Conservación.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Garantía de eliminación de documentos;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 y certificado.</a:t>
            </a:r>
            <a:endParaRPr/>
          </a:p>
        </p:txBody>
      </p:sp>
      <p:sp>
        <p:nvSpPr>
          <p:cNvPr id="201" name="Google Shape;201;p13"/>
          <p:cNvSpPr txBox="1"/>
          <p:nvPr/>
        </p:nvSpPr>
        <p:spPr>
          <a:xfrm>
            <a:off x="2721634" y="3274950"/>
            <a:ext cx="1878900" cy="107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Normalización;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Aprobación;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Observando garantía.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3"/>
          <p:cNvSpPr txBox="1"/>
          <p:nvPr/>
        </p:nvSpPr>
        <p:spPr>
          <a:xfrm>
            <a:off x="7741034" y="3333050"/>
            <a:ext cx="1423997" cy="107721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G.E.D.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Consultas;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Solicitud de certificado.</a:t>
            </a:r>
            <a:endParaRPr/>
          </a:p>
        </p:txBody>
      </p:sp>
      <p:sp>
        <p:nvSpPr>
          <p:cNvPr id="203" name="Google Shape;203;p13"/>
          <p:cNvSpPr txBox="1"/>
          <p:nvPr/>
        </p:nvSpPr>
        <p:spPr>
          <a:xfrm>
            <a:off x="9778196" y="3286884"/>
            <a:ext cx="2080623" cy="5847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Espacio físico.</a:t>
            </a:r>
            <a:b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Acceso por CIS-MT.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719488" y="5210392"/>
            <a:ext cx="11490464" cy="62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COLECCIÓN        2) PREPARACIÓN        3) ESCANEO         4) INDEXACIÓN               5) CONFERENCIA            6) REGISTRO           7) PRESENTACIÓN A CI            8) CONSULTA               </a:t>
            </a:r>
            <a:b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br>
              <a:rPr lang="pt-BR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4839" y="5425852"/>
            <a:ext cx="643348" cy="62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23669" y="5466006"/>
            <a:ext cx="643348" cy="62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27472" y="5482905"/>
            <a:ext cx="654301" cy="62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16702" y="5584299"/>
            <a:ext cx="935406" cy="38731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>
            <a:off x="1578578" y="5713078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583819" y="5473115"/>
            <a:ext cx="643348" cy="64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 l="9380" r="15331"/>
          <a:stretch/>
        </p:blipFill>
        <p:spPr>
          <a:xfrm>
            <a:off x="8803071" y="5482905"/>
            <a:ext cx="739446" cy="62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79975" y="5474020"/>
            <a:ext cx="759931" cy="625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0299" y="5474020"/>
            <a:ext cx="760772" cy="63971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3"/>
          <p:cNvSpPr/>
          <p:nvPr/>
        </p:nvSpPr>
        <p:spPr>
          <a:xfrm>
            <a:off x="2874536" y="5713078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4167558" y="5713078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5473551" y="5713078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6860679" y="5713078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>
            <a:off x="8365404" y="5704193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3"/>
          <p:cNvSpPr/>
          <p:nvPr/>
        </p:nvSpPr>
        <p:spPr>
          <a:xfrm>
            <a:off x="9778195" y="5713078"/>
            <a:ext cx="328227" cy="179369"/>
          </a:xfrm>
          <a:prstGeom prst="chevron">
            <a:avLst>
              <a:gd name="adj" fmla="val 50000"/>
            </a:avLst>
          </a:prstGeom>
          <a:solidFill>
            <a:srgbClr val="4472C4"/>
          </a:solidFill>
          <a:ln w="12600" cap="flat" cmpd="sng">
            <a:solidFill>
              <a:srgbClr val="32549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/>
          <p:nvPr/>
        </p:nvSpPr>
        <p:spPr>
          <a:xfrm>
            <a:off x="1779567" y="68857"/>
            <a:ext cx="8246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NUEVO TIPO DE CONSULTA CEI-MT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350547" y="1329946"/>
            <a:ext cx="2549382" cy="4473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CEI-MT</a:t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1350547" y="3644174"/>
            <a:ext cx="2549380" cy="2526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6D7C4"/>
              </a:gs>
              <a:gs pos="45000">
                <a:srgbClr val="A8DECE"/>
              </a:gs>
              <a:gs pos="100000">
                <a:srgbClr val="AFE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774809" y="4124295"/>
            <a:ext cx="3587700" cy="12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Documentos ya almacenados en el CIS-MT que se han realizado;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Electrónica;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Dactilografados.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45" y="195612"/>
            <a:ext cx="837728" cy="80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4" descr="Resultado de imagem para cloud 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3130" y="1918236"/>
            <a:ext cx="1781540" cy="169793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4"/>
          <p:cNvSpPr txBox="1"/>
          <p:nvPr/>
        </p:nvSpPr>
        <p:spPr>
          <a:xfrm>
            <a:off x="4769694" y="1329946"/>
            <a:ext cx="2549382" cy="4473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OCR - IA</a:t>
            </a: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4928000" y="3606167"/>
            <a:ext cx="2549380" cy="2526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6D7C4"/>
              </a:gs>
              <a:gs pos="45000">
                <a:srgbClr val="A8DECE"/>
              </a:gs>
              <a:gs pos="100000">
                <a:srgbClr val="AFE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4555725" y="4124295"/>
            <a:ext cx="4446773" cy="120032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Aplicación del reconocimiento óptico de caracteres (OCR);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Combinado con inteligencia artificial (IA);</a:t>
            </a:r>
            <a:b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Empezando por lo reciente hasta lo antiguo.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14"/>
          <p:cNvSpPr txBox="1"/>
          <p:nvPr/>
        </p:nvSpPr>
        <p:spPr>
          <a:xfrm>
            <a:off x="9195773" y="1332335"/>
            <a:ext cx="2549382" cy="40011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Investigación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4"/>
          <p:cNvSpPr/>
          <p:nvPr/>
        </p:nvSpPr>
        <p:spPr>
          <a:xfrm>
            <a:off x="9195773" y="3668324"/>
            <a:ext cx="2549380" cy="25261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6D7C4"/>
              </a:gs>
              <a:gs pos="45000">
                <a:srgbClr val="A8DECE"/>
              </a:gs>
              <a:gs pos="100000">
                <a:srgbClr val="AFE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9281498" y="4401572"/>
            <a:ext cx="2910600" cy="120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Versión de consulta tipo Google, dentro del CIS-MT, solo para miembros.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14" descr="Resultado de imagem para consul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5773" y="1984916"/>
            <a:ext cx="2549380" cy="1458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Resultado de imagem para configuraçã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71599" y="2551540"/>
            <a:ext cx="504182" cy="36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Resultado de imagem para pd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1404" y="1978747"/>
            <a:ext cx="504182" cy="511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Resultado de imagem para 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81690" y="1996708"/>
            <a:ext cx="449887" cy="52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Resultado de imagem para arquivo tx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86554" y="2970178"/>
            <a:ext cx="475841" cy="483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14"/>
          <p:cNvCxnSpPr>
            <a:stCxn id="237" idx="0"/>
            <a:endCxn id="239" idx="1"/>
          </p:cNvCxnSpPr>
          <p:nvPr/>
        </p:nvCxnSpPr>
        <p:spPr>
          <a:xfrm rot="-5400000">
            <a:off x="6056090" y="2226040"/>
            <a:ext cx="293100" cy="357900"/>
          </a:xfrm>
          <a:prstGeom prst="curvedConnector2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2" name="Google Shape;242;p14"/>
          <p:cNvCxnSpPr>
            <a:stCxn id="239" idx="2"/>
            <a:endCxn id="237" idx="3"/>
          </p:cNvCxnSpPr>
          <p:nvPr/>
        </p:nvCxnSpPr>
        <p:spPr>
          <a:xfrm rot="5400000">
            <a:off x="6334084" y="2461958"/>
            <a:ext cx="214200" cy="330900"/>
          </a:xfrm>
          <a:prstGeom prst="curvedConnector2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p14"/>
          <p:cNvCxnSpPr>
            <a:stCxn id="237" idx="1"/>
          </p:cNvCxnSpPr>
          <p:nvPr/>
        </p:nvCxnSpPr>
        <p:spPr>
          <a:xfrm flipH="1">
            <a:off x="5359999" y="2734505"/>
            <a:ext cx="411600" cy="244800"/>
          </a:xfrm>
          <a:prstGeom prst="curvedConnector2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4" name="Google Shape;244;p14"/>
          <p:cNvCxnSpPr>
            <a:endCxn id="237" idx="2"/>
          </p:cNvCxnSpPr>
          <p:nvPr/>
        </p:nvCxnSpPr>
        <p:spPr>
          <a:xfrm rot="10800000" flipH="1">
            <a:off x="5635490" y="2917470"/>
            <a:ext cx="388200" cy="317700"/>
          </a:xfrm>
          <a:prstGeom prst="curvedConnector2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5" name="Google Shape;245;p14"/>
          <p:cNvCxnSpPr>
            <a:stCxn id="237" idx="2"/>
            <a:endCxn id="240" idx="1"/>
          </p:cNvCxnSpPr>
          <p:nvPr/>
        </p:nvCxnSpPr>
        <p:spPr>
          <a:xfrm rot="-5400000" flipH="1">
            <a:off x="6107990" y="2833170"/>
            <a:ext cx="294300" cy="462900"/>
          </a:xfrm>
          <a:prstGeom prst="curvedConnector2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 descr="Diagram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body" idx="1"/>
          </p:nvPr>
        </p:nvSpPr>
        <p:spPr>
          <a:xfrm>
            <a:off x="529905" y="1029128"/>
            <a:ext cx="11132190" cy="605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4698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b="1">
              <a:solidFill>
                <a:schemeClr val="dk1"/>
              </a:solidFill>
            </a:endParaRPr>
          </a:p>
          <a:p>
            <a:pPr marL="91440" lvl="0" indent="-4698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700"/>
              <a:buNone/>
            </a:pPr>
            <a:endParaRPr sz="700" b="1">
              <a:solidFill>
                <a:schemeClr val="dk1"/>
              </a:solidFill>
            </a:endParaRPr>
          </a:p>
          <a:p>
            <a:pPr marL="91440" lvl="0" indent="-4698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700"/>
              <a:buNone/>
            </a:pPr>
            <a:endParaRPr sz="7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6000"/>
              <a:buNone/>
            </a:pPr>
            <a:r>
              <a:rPr lang="pt-BR" sz="6000" b="1"/>
              <a:t>¡MUCHAS GRACIAS!</a:t>
            </a:r>
            <a:br>
              <a:rPr lang="pt-BR" sz="6000" b="1"/>
            </a:br>
            <a:endParaRPr sz="1600" b="1">
              <a:solidFill>
                <a:schemeClr val="dk1"/>
              </a:solidFill>
            </a:endParaRPr>
          </a:p>
          <a:p>
            <a:pPr marL="9144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pt-BR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josearimateiabarbosa@gmail.com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pt-BR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www.cartorioruibarbosa.com.br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8" descr="Uma imagem contendo Text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3098" y="6042638"/>
            <a:ext cx="719054" cy="69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1066800" y="238736"/>
            <a:ext cx="10058400" cy="100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pt-BR" sz="3600" b="1"/>
              <a:t>REFERENCIAS BIBLIOGRÁFICAS Y ENLACES CONSULTADOS.</a:t>
            </a:r>
            <a:br>
              <a:rPr lang="pt-BR" sz="3600" b="1"/>
            </a:br>
            <a:endParaRPr sz="3600" b="1"/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360727" y="981512"/>
            <a:ext cx="10983548" cy="55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1160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pt-BR" sz="1900" b="1" i="1" dirty="0"/>
              <a:t>[1]www.irib.org.br</a:t>
            </a:r>
            <a:r>
              <a:rPr lang="pt-BR" sz="1900" dirty="0"/>
              <a:t>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BRASIL. Constituição (1988). Constituição da República Federativa do Brasil. Brasília, DF, 1988.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BRASIL. Lei 6.015, de 31 de dezembro de 1973. Dispõe sobre os registros públicos, e dá outras providências. Brasília, DF, 1973.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BRASIL. Lei 8.935, de 18 de novembro de 1994. Regulamenta o </a:t>
            </a:r>
            <a:r>
              <a:rPr lang="pt-BR" sz="1900" u="sng" dirty="0">
                <a:solidFill>
                  <a:schemeClr val="hlink"/>
                </a:solidFill>
                <a:hlinkClick r:id="rId3"/>
              </a:rPr>
              <a:t>art. 236 da Constituição Federal</a:t>
            </a:r>
            <a:r>
              <a:rPr lang="pt-BR" sz="1900" dirty="0"/>
              <a:t>, dispondo sobre serviços notariais e de registro. (Lei dos cartórios).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BRASIL. Constituição (1988). Constituição da República Federativa do Brasil. Brasília, DF, 1988.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 6  Disponível em: </a:t>
            </a:r>
            <a:r>
              <a:rPr lang="pt-BR" sz="1900" u="sng" dirty="0">
                <a:solidFill>
                  <a:schemeClr val="hlink"/>
                </a:solidFill>
                <a:hlinkClick r:id="rId4"/>
              </a:rPr>
              <a:t>&lt;https://www.registrodeimoveis.org.br/quem-somos&gt;.</a:t>
            </a:r>
            <a:r>
              <a:rPr lang="pt-BR" sz="1900" dirty="0"/>
              <a:t> Quem somos nós?. Acesso em: 13 </a:t>
            </a:r>
            <a:r>
              <a:rPr lang="pt-BR" sz="1900" dirty="0" err="1"/>
              <a:t>marzo</a:t>
            </a:r>
            <a:r>
              <a:rPr lang="pt-BR" sz="1900" dirty="0"/>
              <a:t> 2022.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BRASIL. Lei 13.465, de 11 de julho de 2017. Dispõe sobre a regularização fundiária rural e urbana, sobre a liquidação de créditos concedidos aos assentados da reforma agrária e sobre a regularização fundiária no âmbito da Amazônia Legal; Brasília, DF, 2017.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Disponível em: </a:t>
            </a:r>
            <a:r>
              <a:rPr lang="pt-BR" sz="1900" u="sng" dirty="0">
                <a:solidFill>
                  <a:schemeClr val="hlink"/>
                </a:solidFill>
                <a:hlinkClick r:id="rId5"/>
              </a:rPr>
              <a:t>&lt;http://www.colegioregistralrs.or.br/associado&gt;.</a:t>
            </a:r>
            <a:r>
              <a:rPr lang="pt-BR" sz="1900" dirty="0"/>
              <a:t> Registro Público de Imóveis Eletrônico – Riscos e Desafios – Fernando </a:t>
            </a:r>
            <a:r>
              <a:rPr lang="pt-BR" sz="1900" dirty="0" err="1"/>
              <a:t>Méndez</a:t>
            </a:r>
            <a:r>
              <a:rPr lang="pt-BR" sz="1900" dirty="0"/>
              <a:t>  González, Des. Ricardo </a:t>
            </a:r>
            <a:r>
              <a:rPr lang="pt-BR" sz="1900" dirty="0" err="1"/>
              <a:t>Dipp</a:t>
            </a:r>
            <a:r>
              <a:rPr lang="pt-BR" sz="1900" dirty="0"/>
              <a:t> e Sérgio </a:t>
            </a:r>
            <a:r>
              <a:rPr lang="pt-BR" sz="1900" dirty="0" err="1"/>
              <a:t>Jacomino</a:t>
            </a:r>
            <a:r>
              <a:rPr lang="pt-BR" sz="1900" dirty="0"/>
              <a:t>.</a:t>
            </a:r>
            <a:endParaRPr dirty="0"/>
          </a:p>
          <a:p>
            <a:pPr marL="91440" lvl="0" indent="-111601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pt-BR" sz="1900" dirty="0"/>
              <a:t>Disponível em: &lt; http:// cartórios.org/2013/06/27/</a:t>
            </a:r>
            <a:r>
              <a:rPr lang="pt-BR" sz="1900" dirty="0" err="1"/>
              <a:t>srei</a:t>
            </a:r>
            <a:r>
              <a:rPr lang="pt-BR" sz="1900" dirty="0"/>
              <a:t>-serviço-de-registro-</a:t>
            </a:r>
            <a:r>
              <a:rPr lang="pt-BR" sz="1900" dirty="0" err="1"/>
              <a:t>eletronico</a:t>
            </a:r>
            <a:r>
              <a:rPr lang="pt-BR" sz="1900" dirty="0"/>
              <a:t>-de-</a:t>
            </a:r>
            <a:r>
              <a:rPr lang="pt-BR" sz="1900" dirty="0" err="1"/>
              <a:t>imoveis</a:t>
            </a:r>
            <a:r>
              <a:rPr lang="pt-BR" sz="1900" dirty="0"/>
              <a:t>/&gt;. Central Registradores de Imóveis – </a:t>
            </a:r>
            <a:r>
              <a:rPr lang="pt-BR" sz="1900" dirty="0" err="1"/>
              <a:t>Flauzilino</a:t>
            </a:r>
            <a:r>
              <a:rPr lang="pt-BR" sz="1900" dirty="0"/>
              <a:t> Araújo dos Santos.</a:t>
            </a:r>
            <a:endParaRPr dirty="0"/>
          </a:p>
          <a:p>
            <a:pPr marL="91440" indent="0">
              <a:spcBef>
                <a:spcPts val="1400"/>
              </a:spcBef>
              <a:buSzPct val="100000"/>
              <a:buNone/>
            </a:pPr>
            <a:r>
              <a:rPr lang="pt-BR" dirty="0"/>
              <a:t>Carta de Lima sobre </a:t>
            </a:r>
            <a:r>
              <a:rPr lang="pt-BR"/>
              <a:t>nuevas</a:t>
            </a:r>
            <a:r>
              <a:rPr lang="pt-BR" dirty="0"/>
              <a:t> tecnologia, firmada em </a:t>
            </a:r>
            <a:r>
              <a:rPr lang="pt-BR" dirty="0" err="1"/>
              <a:t>el</a:t>
            </a:r>
            <a:r>
              <a:rPr lang="pt-BR" dirty="0"/>
              <a:t> dia 25, </a:t>
            </a:r>
            <a:r>
              <a:rPr lang="pt-BR" dirty="0" err="1"/>
              <a:t>Marzo</a:t>
            </a:r>
            <a:r>
              <a:rPr lang="pt-BR" dirty="0"/>
              <a:t> de 2022- </a:t>
            </a:r>
            <a:r>
              <a:rPr lang="pt-BR" dirty="0" err="1"/>
              <a:t>en</a:t>
            </a:r>
            <a:r>
              <a:rPr lang="pt-BR" dirty="0"/>
              <a:t> evento de </a:t>
            </a:r>
            <a:r>
              <a:rPr lang="pt-BR" dirty="0" err="1"/>
              <a:t>la</a:t>
            </a:r>
            <a:r>
              <a:rPr lang="pt-BR" dirty="0"/>
              <a:t> IBEROREG</a:t>
            </a: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6894742" y="716516"/>
            <a:ext cx="4337108" cy="8640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de Arimatéia Barbosa</a:t>
            </a:r>
            <a:br>
              <a:rPr lang="pt-B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CV: http://lattes.cnpq.br/8904984415239183</a:t>
            </a:r>
            <a:endParaRPr dirty="0"/>
          </a:p>
        </p:txBody>
      </p:sp>
      <p:sp>
        <p:nvSpPr>
          <p:cNvPr id="284" name="Google Shape;284;p20"/>
          <p:cNvSpPr txBox="1">
            <a:spLocks noGrp="1"/>
          </p:cNvSpPr>
          <p:nvPr>
            <p:ph type="body" idx="1"/>
          </p:nvPr>
        </p:nvSpPr>
        <p:spPr>
          <a:xfrm>
            <a:off x="6383831" y="1742651"/>
            <a:ext cx="5358930" cy="275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Oficial de Registro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Bienes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Inmuebles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y Títulos y Documentos del Distrito de Campo Novo do Parecis - MT. Vice - Presidente del Instituto de Registradores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Inmobiliarios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Brasil - IRIB.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- Presidente del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Colegio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Notarios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y Registradores de Mato Grosso - ANOREG/MT. Licenciado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Jurídicas y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Postgrado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Público, Civil,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Procesal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Civil y Notarial y Registral; Licenciado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Letras/Português-Inglês.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Doctor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Ciencias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Jurídicas y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Universidad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del Museo Social Argentino – Buenos Aires,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con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pasantía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postdoctoral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Propiedad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Europeo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Latinoamericano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, por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Università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Degli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Studi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di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Messina –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Italia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programa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postdoctoral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Cosas;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Notarial y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Registral,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impartido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por CENOR - Centro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Estudios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Notariales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Registrantes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la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Facultad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Derecho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 de Coimbra - Portugal;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0" descr="Homem de terno e grav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867" y="100857"/>
            <a:ext cx="6222964" cy="6240675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-1" y="-1"/>
            <a:ext cx="6790267" cy="6333067"/>
          </a:xfrm>
          <a:prstGeom prst="rect">
            <a:avLst/>
          </a:prstGeom>
          <a:solidFill>
            <a:srgbClr val="20625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CONTINUIDADE DOS</a:t>
            </a:r>
            <a:b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SERVIÇOS NOTARIAIS E REGISTRAIS DURANTE E APÓS A COVID NA VISÃO DO CONSELHO NACIONAL DE JUSTIÇA E DA ORDEM DOS ADVOGADOS DO BRASIL </a:t>
            </a:r>
            <a:b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José de Arimatéia Barbosa</a:t>
            </a:r>
            <a:br>
              <a:rPr lang="pt-BR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Vice-Presidente do IRIB</a:t>
            </a:r>
            <a:br>
              <a:rPr lang="pt-B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6790266" y="0"/>
            <a:ext cx="5401734" cy="6333066"/>
          </a:xfrm>
          <a:prstGeom prst="rect">
            <a:avLst/>
          </a:prstGeom>
          <a:solidFill>
            <a:srgbClr val="20625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pt-BR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2227" y="524934"/>
            <a:ext cx="2039254" cy="194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6915" y="4328636"/>
            <a:ext cx="1949879" cy="1949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dirty="0"/>
              <a:t>OBJETIVO</a:t>
            </a:r>
            <a:endParaRPr dirty="0"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pt-BR" sz="2800" dirty="0" err="1"/>
              <a:t>Conocer</a:t>
            </a:r>
            <a:r>
              <a:rPr lang="pt-BR" sz="2800" dirty="0"/>
              <a:t> 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visión</a:t>
            </a:r>
            <a:r>
              <a:rPr lang="pt-BR" sz="2800" dirty="0"/>
              <a:t> del </a:t>
            </a:r>
            <a:r>
              <a:rPr lang="pt-BR" sz="2800" dirty="0" err="1"/>
              <a:t>Consejo</a:t>
            </a:r>
            <a:r>
              <a:rPr lang="pt-BR" sz="2800" dirty="0"/>
              <a:t> Nacional de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Justicia</a:t>
            </a:r>
            <a:r>
              <a:rPr lang="pt-BR" sz="2800" dirty="0"/>
              <a:t> y de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Orden</a:t>
            </a:r>
            <a:r>
              <a:rPr lang="pt-BR" sz="2800" dirty="0"/>
              <a:t> de </a:t>
            </a:r>
            <a:r>
              <a:rPr lang="pt-BR" sz="2800" dirty="0" err="1"/>
              <a:t>los</a:t>
            </a:r>
            <a:r>
              <a:rPr lang="pt-BR" sz="2800" dirty="0"/>
              <a:t> </a:t>
            </a:r>
            <a:r>
              <a:rPr lang="pt-BR" sz="2800" dirty="0" err="1"/>
              <a:t>Abogados</a:t>
            </a:r>
            <a:r>
              <a:rPr lang="pt-BR" sz="2800" dirty="0"/>
              <a:t> </a:t>
            </a:r>
            <a:r>
              <a:rPr lang="pt-BR" sz="2800" dirty="0" err="1"/>
              <a:t>brasileños</a:t>
            </a:r>
            <a:r>
              <a:rPr lang="pt-BR" sz="2800" dirty="0"/>
              <a:t>, como </a:t>
            </a:r>
            <a:r>
              <a:rPr lang="pt-BR" sz="2800" dirty="0" err="1"/>
              <a:t>fue</a:t>
            </a:r>
            <a:r>
              <a:rPr lang="pt-BR" sz="2800" dirty="0"/>
              <a:t>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continuidad</a:t>
            </a:r>
            <a:r>
              <a:rPr lang="pt-BR" sz="2800" dirty="0"/>
              <a:t> de </a:t>
            </a:r>
            <a:r>
              <a:rPr lang="pt-BR" sz="2800" dirty="0" err="1"/>
              <a:t>los</a:t>
            </a:r>
            <a:r>
              <a:rPr lang="pt-BR" sz="2800" dirty="0"/>
              <a:t> </a:t>
            </a:r>
            <a:r>
              <a:rPr lang="pt-BR" sz="2800" dirty="0" err="1"/>
              <a:t>servicios</a:t>
            </a:r>
            <a:r>
              <a:rPr lang="pt-BR" sz="2800" dirty="0"/>
              <a:t> </a:t>
            </a:r>
            <a:r>
              <a:rPr lang="pt-BR" sz="2800" dirty="0" err="1"/>
              <a:t>notariales</a:t>
            </a:r>
            <a:r>
              <a:rPr lang="pt-BR" sz="2800" dirty="0"/>
              <a:t> y </a:t>
            </a:r>
            <a:r>
              <a:rPr lang="pt-BR" sz="2800" dirty="0" err="1"/>
              <a:t>registrales</a:t>
            </a:r>
            <a:r>
              <a:rPr lang="pt-BR" sz="2800" dirty="0"/>
              <a:t> durante y </a:t>
            </a:r>
            <a:r>
              <a:rPr lang="pt-BR" sz="2800" dirty="0" err="1"/>
              <a:t>después</a:t>
            </a:r>
            <a:r>
              <a:rPr lang="pt-BR" sz="2800" dirty="0"/>
              <a:t> del </a:t>
            </a:r>
            <a:r>
              <a:rPr lang="pt-BR" sz="2800" dirty="0" err="1"/>
              <a:t>covid</a:t>
            </a:r>
            <a:r>
              <a:rPr lang="pt-BR" sz="2800" dirty="0"/>
              <a:t>.</a:t>
            </a:r>
            <a:endParaRPr sz="2800" dirty="0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pt-BR" sz="2800" dirty="0" err="1"/>
              <a:t>Anoticiar</a:t>
            </a:r>
            <a:r>
              <a:rPr lang="pt-BR" sz="2800" dirty="0"/>
              <a:t> </a:t>
            </a:r>
            <a:r>
              <a:rPr lang="pt-BR" sz="2800" dirty="0" err="1"/>
              <a:t>las</a:t>
            </a:r>
            <a:r>
              <a:rPr lang="pt-BR" sz="2800" dirty="0"/>
              <a:t> </a:t>
            </a:r>
            <a:r>
              <a:rPr lang="pt-BR" sz="2800" dirty="0" err="1"/>
              <a:t>acciones</a:t>
            </a:r>
            <a:r>
              <a:rPr lang="pt-BR" sz="2800" dirty="0"/>
              <a:t> </a:t>
            </a:r>
            <a:r>
              <a:rPr lang="pt-BR" sz="2800" dirty="0" err="1"/>
              <a:t>proactivas</a:t>
            </a:r>
            <a:r>
              <a:rPr lang="pt-BR" sz="2800" dirty="0"/>
              <a:t> de </a:t>
            </a:r>
            <a:r>
              <a:rPr lang="pt-BR" sz="2800" dirty="0" err="1"/>
              <a:t>los</a:t>
            </a:r>
            <a:r>
              <a:rPr lang="pt-BR" sz="2800" dirty="0"/>
              <a:t> </a:t>
            </a:r>
            <a:r>
              <a:rPr lang="pt-BR" sz="2800" dirty="0" err="1"/>
              <a:t>notarios</a:t>
            </a:r>
            <a:r>
              <a:rPr lang="pt-BR" sz="2800" dirty="0"/>
              <a:t> y de </a:t>
            </a:r>
            <a:r>
              <a:rPr lang="pt-BR" sz="2800" dirty="0" err="1"/>
              <a:t>los</a:t>
            </a:r>
            <a:r>
              <a:rPr lang="pt-BR" sz="2800" dirty="0"/>
              <a:t> registradores durante y </a:t>
            </a:r>
            <a:r>
              <a:rPr lang="pt-BR" sz="2800" dirty="0" err="1"/>
              <a:t>después</a:t>
            </a:r>
            <a:r>
              <a:rPr lang="pt-BR" sz="2800" dirty="0"/>
              <a:t> del </a:t>
            </a:r>
            <a:r>
              <a:rPr lang="pt-BR" sz="2800" dirty="0" err="1"/>
              <a:t>covid</a:t>
            </a:r>
            <a:r>
              <a:rPr lang="pt-BR" sz="2800" dirty="0"/>
              <a:t>.</a:t>
            </a:r>
            <a:endParaRPr dirty="0"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pt-BR" sz="2800" dirty="0"/>
              <a:t>Fomentar </a:t>
            </a:r>
            <a:r>
              <a:rPr lang="pt-BR" sz="2800" dirty="0" err="1"/>
              <a:t>el</a:t>
            </a:r>
            <a:r>
              <a:rPr lang="pt-BR" sz="2800" dirty="0"/>
              <a:t> debate  sobre </a:t>
            </a:r>
            <a:r>
              <a:rPr lang="pt-BR" sz="2800" dirty="0" err="1"/>
              <a:t>el</a:t>
            </a:r>
            <a:r>
              <a:rPr lang="pt-BR" sz="2800" dirty="0"/>
              <a:t> tema </a:t>
            </a:r>
            <a:r>
              <a:rPr lang="pt-BR" sz="2800" dirty="0" err="1"/>
              <a:t>en</a:t>
            </a:r>
            <a:r>
              <a:rPr lang="pt-BR" sz="2800" dirty="0"/>
              <a:t> evidencia y </a:t>
            </a:r>
            <a:r>
              <a:rPr lang="pt-BR" sz="2800" dirty="0" err="1"/>
              <a:t>así</a:t>
            </a:r>
            <a:r>
              <a:rPr lang="pt-BR" sz="2800" dirty="0"/>
              <a:t> permitir una </a:t>
            </a:r>
            <a:r>
              <a:rPr lang="pt-BR" sz="2800" dirty="0" err="1"/>
              <a:t>mayor</a:t>
            </a:r>
            <a:r>
              <a:rPr lang="pt-BR" sz="2800" dirty="0"/>
              <a:t> </a:t>
            </a:r>
            <a:r>
              <a:rPr lang="pt-BR" sz="2800" dirty="0" err="1"/>
              <a:t>interacción</a:t>
            </a:r>
            <a:r>
              <a:rPr lang="pt-BR" sz="2800" dirty="0"/>
              <a:t> entre </a:t>
            </a:r>
            <a:r>
              <a:rPr lang="pt-BR" sz="2800" dirty="0" err="1"/>
              <a:t>los</a:t>
            </a:r>
            <a:r>
              <a:rPr lang="pt-BR" sz="2800" dirty="0"/>
              <a:t> participantes del </a:t>
            </a:r>
            <a:r>
              <a:rPr lang="pt-BR" sz="2800" dirty="0" err="1"/>
              <a:t>panel</a:t>
            </a:r>
            <a:r>
              <a:rPr lang="pt-BR" sz="28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221" y="642046"/>
            <a:ext cx="5219870" cy="50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729" y="779295"/>
            <a:ext cx="5291666" cy="4775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2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 descr="Map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9217" y="459676"/>
            <a:ext cx="4541074" cy="5821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l="40305" t="31344" r="7068" b="32579"/>
          <a:stretch/>
        </p:blipFill>
        <p:spPr>
          <a:xfrm>
            <a:off x="7807087" y="1402192"/>
            <a:ext cx="4198647" cy="20268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-102408" y="3044625"/>
            <a:ext cx="3448098" cy="67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pt-B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</a:t>
            </a: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8 515 767,049 </a:t>
            </a:r>
            <a:r>
              <a:rPr lang="pt-BR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km²</a:t>
            </a:r>
            <a:b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8765012" y="3554224"/>
            <a:ext cx="2789469" cy="67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 b="1">
                <a:solidFill>
                  <a:schemeClr val="dk1"/>
                </a:solidFill>
              </a:rPr>
              <a:t>São Paulo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pt-BR" sz="1400">
                <a:solidFill>
                  <a:schemeClr val="dk1"/>
                </a:solidFill>
              </a:rPr>
              <a:t>248 222,362 </a:t>
            </a:r>
            <a:r>
              <a:rPr lang="pt-BR" sz="14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km²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l="49283" t="30609" r="11089" b="41259"/>
          <a:stretch/>
        </p:blipFill>
        <p:spPr>
          <a:xfrm>
            <a:off x="3590468" y="357143"/>
            <a:ext cx="3862703" cy="210421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l="47441" t="27114" r="25264" b="26853"/>
          <a:stretch/>
        </p:blipFill>
        <p:spPr>
          <a:xfrm>
            <a:off x="61643" y="0"/>
            <a:ext cx="2981972" cy="28876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7" name="Google Shape;147;p6"/>
          <p:cNvSpPr/>
          <p:nvPr/>
        </p:nvSpPr>
        <p:spPr>
          <a:xfrm>
            <a:off x="4816607" y="2536448"/>
            <a:ext cx="169426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Mato Grosso</a:t>
            </a:r>
            <a:br>
              <a:rPr lang="pt-B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903 378,292  </a:t>
            </a:r>
            <a:r>
              <a:rPr lang="pt-BR" sz="1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km²</a:t>
            </a:r>
            <a:br>
              <a:rPr lang="pt-BR"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dirty="0" err="1"/>
              <a:t>Directrices</a:t>
            </a:r>
            <a:r>
              <a:rPr lang="pt-BR" dirty="0"/>
              <a:t>: </a:t>
            </a:r>
            <a:r>
              <a:rPr lang="pt-BR" dirty="0" err="1"/>
              <a:t>Leyes,Decretos</a:t>
            </a:r>
            <a:r>
              <a:rPr lang="pt-BR" dirty="0"/>
              <a:t>, MP y </a:t>
            </a:r>
            <a:r>
              <a:rPr lang="pt-BR" dirty="0" err="1"/>
              <a:t>Procedimientos</a:t>
            </a:r>
            <a:r>
              <a:rPr lang="pt-BR" dirty="0"/>
              <a:t>.</a:t>
            </a:r>
            <a:endParaRPr dirty="0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pt-BR" dirty="0"/>
              <a:t>Prevenir o </a:t>
            </a:r>
            <a:r>
              <a:rPr lang="pt-BR" dirty="0" err="1"/>
              <a:t>reducir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acceso</a:t>
            </a:r>
            <a:r>
              <a:rPr lang="pt-BR" dirty="0"/>
              <a:t> cara a cara del  </a:t>
            </a:r>
            <a:r>
              <a:rPr lang="pt-BR" dirty="0" err="1"/>
              <a:t>usuario</a:t>
            </a:r>
            <a:r>
              <a:rPr lang="pt-BR" dirty="0"/>
              <a:t> 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servicios</a:t>
            </a:r>
            <a:r>
              <a:rPr lang="pt-BR" dirty="0"/>
              <a:t>  de registros.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Desplegar</a:t>
            </a:r>
            <a:r>
              <a:rPr lang="pt-BR" dirty="0"/>
              <a:t> temporalmente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servicios</a:t>
            </a:r>
            <a:r>
              <a:rPr lang="pt-BR" dirty="0"/>
              <a:t> por </a:t>
            </a:r>
            <a:r>
              <a:rPr lang="pt-BR" dirty="0" err="1"/>
              <a:t>medios</a:t>
            </a:r>
            <a:r>
              <a:rPr lang="pt-BR" dirty="0"/>
              <a:t> remotos o </a:t>
            </a:r>
            <a:r>
              <a:rPr lang="pt-BR" dirty="0" err="1"/>
              <a:t>virtuales</a:t>
            </a:r>
            <a:r>
              <a:rPr lang="pt-BR" dirty="0"/>
              <a:t> a través de plataformas implementadas </a:t>
            </a:r>
            <a:r>
              <a:rPr lang="pt-BR" dirty="0" err="1"/>
              <a:t>en</a:t>
            </a:r>
            <a:r>
              <a:rPr lang="pt-BR" dirty="0"/>
              <a:t> formato electrónico existentes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mayoría</a:t>
            </a:r>
            <a:r>
              <a:rPr lang="pt-BR" dirty="0"/>
              <a:t> 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Provincias</a:t>
            </a:r>
            <a:r>
              <a:rPr lang="pt-BR" dirty="0"/>
              <a:t> del País.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Medios</a:t>
            </a:r>
            <a:r>
              <a:rPr lang="pt-BR" dirty="0"/>
              <a:t> remotos </a:t>
            </a:r>
            <a:r>
              <a:rPr lang="pt-BR" dirty="0" err="1"/>
              <a:t>disponibles</a:t>
            </a:r>
            <a:r>
              <a:rPr lang="pt-BR" dirty="0"/>
              <a:t>: e-mails, </a:t>
            </a:r>
            <a:r>
              <a:rPr lang="pt-BR" dirty="0" err="1"/>
              <a:t>whatsapp</a:t>
            </a:r>
            <a:r>
              <a:rPr lang="pt-BR" dirty="0"/>
              <a:t>, </a:t>
            </a:r>
            <a:r>
              <a:rPr lang="pt-BR" dirty="0" err="1"/>
              <a:t>video</a:t>
            </a:r>
            <a:r>
              <a:rPr lang="pt-BR" dirty="0"/>
              <a:t> conferencia, </a:t>
            </a:r>
            <a:r>
              <a:rPr lang="pt-BR" dirty="0" err="1"/>
              <a:t>servicio</a:t>
            </a:r>
            <a:r>
              <a:rPr lang="pt-BR" dirty="0"/>
              <a:t> al cliente, </a:t>
            </a:r>
            <a:r>
              <a:rPr lang="pt-BR" dirty="0" err="1"/>
              <a:t>recepción</a:t>
            </a:r>
            <a:r>
              <a:rPr lang="pt-BR" dirty="0"/>
              <a:t> de documentos físicos enviados a través </a:t>
            </a:r>
            <a:r>
              <a:rPr lang="pt-BR" dirty="0" err="1"/>
              <a:t>Servicios</a:t>
            </a:r>
            <a:r>
              <a:rPr lang="pt-BR" dirty="0"/>
              <a:t> de </a:t>
            </a:r>
            <a:r>
              <a:rPr lang="pt-BR" dirty="0" err="1"/>
              <a:t>Mensajería</a:t>
            </a:r>
            <a:r>
              <a:rPr lang="pt-BR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pt-BR" dirty="0" err="1"/>
              <a:t>Servicios</a:t>
            </a:r>
            <a:r>
              <a:rPr lang="pt-BR" dirty="0"/>
              <a:t>  de registros Durante La pandemia- Covid-19 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Esenciales</a:t>
            </a:r>
            <a:r>
              <a:rPr lang="pt-BR" dirty="0"/>
              <a:t>  para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ejercicio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ciudadanía</a:t>
            </a:r>
            <a:r>
              <a:rPr lang="pt-BR" dirty="0"/>
              <a:t>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Esenciales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circulación</a:t>
            </a:r>
            <a:r>
              <a:rPr lang="pt-BR" dirty="0"/>
              <a:t>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propiedad</a:t>
            </a:r>
            <a:r>
              <a:rPr lang="pt-BR" dirty="0"/>
              <a:t>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Esenciales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obtención</a:t>
            </a:r>
            <a:r>
              <a:rPr lang="pt-BR" dirty="0"/>
              <a:t> de crédito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garantía</a:t>
            </a:r>
            <a:r>
              <a:rPr lang="pt-BR" dirty="0"/>
              <a:t> real.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Esenciales</a:t>
            </a:r>
            <a:r>
              <a:rPr lang="pt-BR" dirty="0"/>
              <a:t> para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prueba</a:t>
            </a:r>
            <a:r>
              <a:rPr lang="pt-BR" dirty="0"/>
              <a:t> de  títulos y </a:t>
            </a:r>
            <a:r>
              <a:rPr lang="pt-BR" dirty="0" err="1"/>
              <a:t>otros</a:t>
            </a:r>
            <a:r>
              <a:rPr lang="pt-BR" dirty="0"/>
              <a:t> documentos de </a:t>
            </a:r>
            <a:r>
              <a:rPr lang="pt-BR" dirty="0" err="1"/>
              <a:t>deuda</a:t>
            </a:r>
            <a:r>
              <a:rPr lang="pt-BR" dirty="0"/>
              <a:t> </a:t>
            </a:r>
            <a:r>
              <a:rPr lang="pt-BR" dirty="0" err="1"/>
              <a:t>con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sello</a:t>
            </a:r>
            <a:r>
              <a:rPr lang="pt-BR" dirty="0"/>
              <a:t> público de </a:t>
            </a:r>
            <a:r>
              <a:rPr lang="pt-BR" dirty="0" err="1"/>
              <a:t>aprobación</a:t>
            </a:r>
            <a:r>
              <a:rPr lang="pt-BR" dirty="0"/>
              <a:t>, entre </a:t>
            </a:r>
            <a:r>
              <a:rPr lang="pt-BR" dirty="0" err="1"/>
              <a:t>otros</a:t>
            </a:r>
            <a:r>
              <a:rPr lang="pt-BR" dirty="0"/>
              <a:t> </a:t>
            </a:r>
            <a:r>
              <a:rPr lang="pt-BR" dirty="0" err="1"/>
              <a:t>Derechos</a:t>
            </a:r>
            <a:r>
              <a:rPr lang="pt-BR" dirty="0"/>
              <a:t>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Envío</a:t>
            </a:r>
            <a:r>
              <a:rPr lang="pt-BR" dirty="0"/>
              <a:t> de documentos a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Servicios</a:t>
            </a:r>
            <a:r>
              <a:rPr lang="pt-BR" dirty="0"/>
              <a:t> </a:t>
            </a:r>
            <a:r>
              <a:rPr lang="pt-BR" dirty="0" err="1"/>
              <a:t>Registrales</a:t>
            </a:r>
            <a:r>
              <a:rPr lang="pt-BR" dirty="0"/>
              <a:t> </a:t>
            </a:r>
            <a:r>
              <a:rPr lang="pt-BR" dirty="0" err="1"/>
              <a:t>vía</a:t>
            </a:r>
            <a:r>
              <a:rPr lang="pt-BR" dirty="0"/>
              <a:t> </a:t>
            </a:r>
            <a:r>
              <a:rPr lang="pt-BR" dirty="0" err="1"/>
              <a:t>transmisión</a:t>
            </a:r>
            <a:r>
              <a:rPr lang="pt-BR" dirty="0"/>
              <a:t> electrónica de títulos y documentos </a:t>
            </a:r>
            <a:r>
              <a:rPr lang="pt-BR" dirty="0" err="1"/>
              <a:t>producidos</a:t>
            </a:r>
            <a:r>
              <a:rPr lang="pt-BR" dirty="0"/>
              <a:t> digitalmente -partidas de </a:t>
            </a:r>
            <a:r>
              <a:rPr lang="pt-BR" dirty="0" err="1"/>
              <a:t>nacimiento</a:t>
            </a:r>
            <a:r>
              <a:rPr lang="pt-BR" dirty="0"/>
              <a:t> </a:t>
            </a:r>
            <a:r>
              <a:rPr lang="pt-BR" dirty="0" err="1"/>
              <a:t>digitales</a:t>
            </a:r>
            <a:r>
              <a:rPr lang="pt-BR" dirty="0"/>
              <a:t> – observando </a:t>
            </a:r>
            <a:r>
              <a:rPr lang="pt-BR" dirty="0" err="1"/>
              <a:t>las</a:t>
            </a:r>
            <a:r>
              <a:rPr lang="pt-BR" dirty="0"/>
              <a:t> normas técnicas legalmente requeridas, eventualmente </a:t>
            </a:r>
            <a:r>
              <a:rPr lang="pt-BR" dirty="0" err="1"/>
              <a:t>sujetas</a:t>
            </a:r>
            <a:r>
              <a:rPr lang="pt-BR" dirty="0"/>
              <a:t> a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obligación</a:t>
            </a:r>
            <a:r>
              <a:rPr lang="pt-BR" dirty="0"/>
              <a:t> de presentar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originales</a:t>
            </a:r>
            <a:r>
              <a:rPr lang="pt-BR" dirty="0"/>
              <a:t>, si </a:t>
            </a:r>
            <a:r>
              <a:rPr lang="pt-BR" dirty="0" err="1"/>
              <a:t>así</a:t>
            </a:r>
            <a:r>
              <a:rPr lang="pt-BR" dirty="0"/>
              <a:t> </a:t>
            </a:r>
            <a:r>
              <a:rPr lang="pt-BR" dirty="0" err="1"/>
              <a:t>lo</a:t>
            </a:r>
            <a:r>
              <a:rPr lang="pt-BR" dirty="0"/>
              <a:t> solicita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servicios</a:t>
            </a:r>
            <a:r>
              <a:rPr lang="pt-BR" dirty="0"/>
              <a:t> mencionados.( </a:t>
            </a:r>
            <a:r>
              <a:rPr lang="pt-BR" b="1" dirty="0"/>
              <a:t>Decreto Federal nº 10.278/2020, c/c </a:t>
            </a:r>
            <a:r>
              <a:rPr lang="pt-BR" b="1" dirty="0" err="1"/>
              <a:t>con</a:t>
            </a:r>
            <a:r>
              <a:rPr lang="pt-BR" b="1" dirty="0"/>
              <a:t> o </a:t>
            </a:r>
            <a:r>
              <a:rPr lang="pt-BR" b="1" dirty="0" err="1"/>
              <a:t>Provimientos</a:t>
            </a:r>
            <a:r>
              <a:rPr lang="pt-BR" b="1" dirty="0"/>
              <a:t> editados por </a:t>
            </a:r>
            <a:r>
              <a:rPr lang="pt-BR" b="1" dirty="0" err="1"/>
              <a:t>los</a:t>
            </a:r>
            <a:r>
              <a:rPr lang="pt-BR" b="1" dirty="0"/>
              <a:t> CNJ y CGJ ).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913795" y="56388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pt-BR" sz="1800" dirty="0" err="1"/>
              <a:t>Atención</a:t>
            </a:r>
            <a:r>
              <a:rPr lang="pt-BR" sz="1800" dirty="0"/>
              <a:t> y medidas preventivas adoptadas por </a:t>
            </a:r>
            <a:r>
              <a:rPr lang="pt-BR" sz="1800" dirty="0" err="1"/>
              <a:t>los</a:t>
            </a:r>
            <a:r>
              <a:rPr lang="pt-BR" sz="1800" dirty="0"/>
              <a:t> registradores , </a:t>
            </a:r>
            <a:r>
              <a:rPr lang="pt-BR" sz="1800" dirty="0" err="1"/>
              <a:t>con</a:t>
            </a:r>
            <a:r>
              <a:rPr lang="pt-BR" sz="1800" dirty="0"/>
              <a:t> </a:t>
            </a:r>
            <a:r>
              <a:rPr lang="pt-BR" sz="1800" dirty="0" err="1"/>
              <a:t>el</a:t>
            </a:r>
            <a:r>
              <a:rPr lang="pt-BR" sz="1800" dirty="0"/>
              <a:t> objetivo de proteger a </a:t>
            </a:r>
            <a:r>
              <a:rPr lang="pt-BR" sz="1800" dirty="0" err="1"/>
              <a:t>los</a:t>
            </a:r>
            <a:r>
              <a:rPr lang="pt-BR" sz="1800" dirty="0"/>
              <a:t> </a:t>
            </a:r>
            <a:r>
              <a:rPr lang="pt-BR" sz="1800" dirty="0" err="1"/>
              <a:t>empleados</a:t>
            </a:r>
            <a:r>
              <a:rPr lang="pt-BR" sz="1800" dirty="0"/>
              <a:t> de </a:t>
            </a:r>
            <a:r>
              <a:rPr lang="pt-BR" sz="1800" dirty="0" err="1"/>
              <a:t>los</a:t>
            </a:r>
            <a:r>
              <a:rPr lang="pt-BR" sz="1800" dirty="0"/>
              <a:t> </a:t>
            </a:r>
            <a:r>
              <a:rPr lang="pt-BR" sz="1800" dirty="0" err="1"/>
              <a:t>servicios</a:t>
            </a:r>
            <a:r>
              <a:rPr lang="pt-BR" sz="1800" dirty="0"/>
              <a:t> de registro. </a:t>
            </a:r>
            <a:r>
              <a:rPr lang="pt-BR" sz="1800" dirty="0" err="1"/>
              <a:t>Así</a:t>
            </a:r>
            <a:r>
              <a:rPr lang="pt-BR" sz="1800" dirty="0"/>
              <a:t>  como a </a:t>
            </a:r>
            <a:r>
              <a:rPr lang="pt-BR" sz="1800" dirty="0" err="1"/>
              <a:t>la</a:t>
            </a:r>
            <a:r>
              <a:rPr lang="pt-BR" sz="1800" dirty="0"/>
              <a:t> </a:t>
            </a:r>
            <a:r>
              <a:rPr lang="pt-BR" sz="1800" dirty="0" err="1"/>
              <a:t>población</a:t>
            </a:r>
            <a:r>
              <a:rPr lang="pt-BR" sz="1800" dirty="0"/>
              <a:t> </a:t>
            </a:r>
            <a:r>
              <a:rPr lang="pt-BR" sz="1800" dirty="0" err="1"/>
              <a:t>en</a:t>
            </a:r>
            <a:r>
              <a:rPr lang="pt-BR" sz="1800" dirty="0"/>
              <a:t> general y a </a:t>
            </a:r>
            <a:r>
              <a:rPr lang="pt-BR" sz="1800" dirty="0" err="1"/>
              <a:t>los</a:t>
            </a:r>
            <a:r>
              <a:rPr lang="pt-BR" sz="1800" dirty="0"/>
              <a:t>  </a:t>
            </a:r>
            <a:r>
              <a:rPr lang="pt-BR" sz="1800" dirty="0" err="1"/>
              <a:t>usuarios</a:t>
            </a:r>
            <a:r>
              <a:rPr lang="pt-BR" sz="1800" dirty="0"/>
              <a:t> de </a:t>
            </a:r>
            <a:r>
              <a:rPr lang="pt-BR" sz="1800" dirty="0" err="1"/>
              <a:t>los</a:t>
            </a:r>
            <a:r>
              <a:rPr lang="pt-BR" sz="1800" dirty="0"/>
              <a:t> referidos </a:t>
            </a:r>
            <a:r>
              <a:rPr lang="pt-BR" sz="1800" dirty="0" err="1"/>
              <a:t>servicios</a:t>
            </a:r>
            <a:r>
              <a:rPr lang="pt-BR" sz="1800" dirty="0"/>
              <a:t> </a:t>
            </a:r>
            <a:br>
              <a:rPr lang="pt-BR" dirty="0"/>
            </a:br>
            <a:r>
              <a:rPr lang="pt-BR" dirty="0"/>
              <a:t> </a:t>
            </a:r>
            <a:endParaRPr dirty="0"/>
          </a:p>
        </p:txBody>
      </p:sp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pt-BR" dirty="0"/>
              <a:t>Plataforma de </a:t>
            </a:r>
            <a:r>
              <a:rPr lang="pt-BR" dirty="0" err="1"/>
              <a:t>la</a:t>
            </a:r>
            <a:r>
              <a:rPr lang="pt-BR" dirty="0"/>
              <a:t> Central Electrónica de </a:t>
            </a:r>
            <a:r>
              <a:rPr lang="pt-BR" dirty="0" err="1"/>
              <a:t>Información</a:t>
            </a:r>
            <a:r>
              <a:rPr lang="pt-BR" dirty="0"/>
              <a:t> y  </a:t>
            </a:r>
            <a:r>
              <a:rPr lang="pt-BR" dirty="0" err="1"/>
              <a:t>Integración</a:t>
            </a:r>
            <a:r>
              <a:rPr lang="pt-BR" dirty="0"/>
              <a:t> (CEI-MT) sitio electrónico https://app.anoregmt.org.br/ y o https:// registradodeimoveis.org.br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Skype's</a:t>
            </a:r>
            <a:r>
              <a:rPr lang="pt-BR" dirty="0"/>
              <a:t>: atendimiento.0018, atendimento.0017, atendimento.0016;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Asistencia</a:t>
            </a:r>
            <a:r>
              <a:rPr lang="pt-BR" dirty="0"/>
              <a:t> por </a:t>
            </a:r>
            <a:r>
              <a:rPr lang="pt-BR" dirty="0" err="1"/>
              <a:t>el</a:t>
            </a:r>
            <a:r>
              <a:rPr lang="pt-BR" dirty="0"/>
              <a:t> home office;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 err="1"/>
              <a:t>Programación</a:t>
            </a:r>
            <a:r>
              <a:rPr lang="pt-BR" dirty="0"/>
              <a:t> de </a:t>
            </a:r>
            <a:r>
              <a:rPr lang="pt-BR" dirty="0" err="1"/>
              <a:t>servicios</a:t>
            </a:r>
            <a:r>
              <a:rPr lang="pt-BR" dirty="0"/>
              <a:t> cara a cara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mismos</a:t>
            </a:r>
            <a:r>
              <a:rPr lang="pt-BR" dirty="0"/>
              <a:t>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pt-BR" dirty="0"/>
              <a:t>La </a:t>
            </a:r>
            <a:r>
              <a:rPr lang="pt-BR" dirty="0" err="1">
                <a:solidFill>
                  <a:schemeClr val="tx1"/>
                </a:solidFill>
              </a:rPr>
              <a:t>Asociación</a:t>
            </a:r>
            <a:r>
              <a:rPr lang="pt-BR" dirty="0">
                <a:solidFill>
                  <a:schemeClr val="tx1"/>
                </a:solidFill>
              </a:rPr>
              <a:t> presidida por </a:t>
            </a:r>
            <a:r>
              <a:rPr lang="pt-BR" dirty="0" err="1">
                <a:solidFill>
                  <a:schemeClr val="tx1"/>
                </a:solidFill>
              </a:rPr>
              <a:t>mí</a:t>
            </a:r>
            <a:r>
              <a:rPr lang="pt-BR" dirty="0">
                <a:solidFill>
                  <a:schemeClr val="tx1"/>
                </a:solidFill>
              </a:rPr>
              <a:t>- </a:t>
            </a:r>
            <a:r>
              <a:rPr lang="pt-BR" dirty="0" err="1">
                <a:solidFill>
                  <a:schemeClr val="tx1"/>
                </a:solidFill>
              </a:rPr>
              <a:t>Anoreg</a:t>
            </a:r>
            <a:r>
              <a:rPr lang="pt-BR" dirty="0">
                <a:solidFill>
                  <a:schemeClr val="tx1"/>
                </a:solidFill>
              </a:rPr>
              <a:t>-MT </a:t>
            </a:r>
            <a:r>
              <a:rPr lang="pt-BR" dirty="0"/>
              <a:t>, </a:t>
            </a:r>
            <a:r>
              <a:rPr lang="pt-BR" dirty="0" err="1"/>
              <a:t>puso</a:t>
            </a:r>
            <a:r>
              <a:rPr lang="pt-BR" dirty="0"/>
              <a:t> a </a:t>
            </a:r>
            <a:r>
              <a:rPr lang="pt-BR" dirty="0" err="1"/>
              <a:t>disposición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su</a:t>
            </a:r>
            <a:r>
              <a:rPr lang="pt-BR" dirty="0"/>
              <a:t> sitio web  </a:t>
            </a:r>
            <a:r>
              <a:rPr lang="pt-BR" dirty="0" err="1"/>
              <a:t>el</a:t>
            </a:r>
            <a:r>
              <a:rPr lang="pt-BR" dirty="0"/>
              <a:t> número de </a:t>
            </a:r>
            <a:r>
              <a:rPr lang="pt-BR" dirty="0" err="1"/>
              <a:t>teléfono</a:t>
            </a:r>
            <a:r>
              <a:rPr lang="pt-BR" dirty="0"/>
              <a:t> celular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servicios</a:t>
            </a:r>
            <a:r>
              <a:rPr lang="pt-BR" dirty="0"/>
              <a:t> a través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dirección</a:t>
            </a:r>
            <a:r>
              <a:rPr lang="pt-BR" dirty="0"/>
              <a:t> electrónica de </a:t>
            </a:r>
            <a:r>
              <a:rPr lang="pt-BR" dirty="0" err="1"/>
              <a:t>los</a:t>
            </a:r>
            <a:r>
              <a:rPr lang="pt-BR" dirty="0"/>
              <a:t> </a:t>
            </a:r>
            <a:r>
              <a:rPr lang="pt-BR" dirty="0" err="1"/>
              <a:t>usuarios</a:t>
            </a:r>
            <a:r>
              <a:rPr lang="pt-BR" dirty="0"/>
              <a:t>: https://www.anoregmt.org.br/novo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1465</Words>
  <Application>Microsoft Office PowerPoint</Application>
  <PresentationFormat>Widescreen</PresentationFormat>
  <Paragraphs>75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Retrospectiva</vt:lpstr>
      <vt:lpstr>Apresentação do PowerPoint</vt:lpstr>
      <vt:lpstr>      A CONTINUIDADE DOS  SERVIÇOS NOTARIAIS E REGISTRAIS DURANTE E APÓS A COVID NA VISÃO DO CONSELHO NACIONAL DE JUSTIÇA E DA ORDEM DOS ADVOGADOS DO BRASIL    José de Arimatéia Barbosa Vice-Presidente do IRIB        </vt:lpstr>
      <vt:lpstr>OBJETIVO</vt:lpstr>
      <vt:lpstr>Apresentação do PowerPoint</vt:lpstr>
      <vt:lpstr>Apresentação do PowerPoint</vt:lpstr>
      <vt:lpstr>BRASIL 8 515 767,049 km² </vt:lpstr>
      <vt:lpstr>Directrices: Leyes,Decretos, MP y Procedimientos.</vt:lpstr>
      <vt:lpstr>Servicios  de registros Durante La pandemia- Covid-19 </vt:lpstr>
      <vt:lpstr>Atención y medidas preventivas adoptadas por los registradores , con el objetivo de proteger a los empleados de los servicios de registro. Así  como a la población en general y a los  usuarios de los referidos servicios   </vt:lpstr>
      <vt:lpstr>MODERNIZACIÓN DEL SISTEMA DE REGISTRO DE LA PROPIEDAD  </vt:lpstr>
      <vt:lpstr>REGISTRO DE IMOBLES DEL BRASIL </vt:lpstr>
      <vt:lpstr>INTEROPERABILIDAD- SAEC/CEIS</vt:lpstr>
      <vt:lpstr>Apresentação do PowerPoint</vt:lpstr>
      <vt:lpstr>Apresentação do PowerPoint</vt:lpstr>
      <vt:lpstr>Apresentação do PowerPoint</vt:lpstr>
      <vt:lpstr>Apresentação do PowerPoint</vt:lpstr>
      <vt:lpstr>REFERENCIAS BIBLIOGRÁFICAS Y ENLACES CONSULTADOS. </vt:lpstr>
      <vt:lpstr>José de Arimatéia Barbosa CV: http://lattes.cnpq.br/8904984415239183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de Arimateia Barbosa</dc:creator>
  <cp:lastModifiedBy>Jose de Arimateia Barbosa</cp:lastModifiedBy>
  <cp:revision>3</cp:revision>
  <cp:lastPrinted>2022-10-05T12:39:24Z</cp:lastPrinted>
  <dcterms:created xsi:type="dcterms:W3CDTF">2022-03-16T14:11:55Z</dcterms:created>
  <dcterms:modified xsi:type="dcterms:W3CDTF">2022-10-23T07:30:51Z</dcterms:modified>
</cp:coreProperties>
</file>