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3.jpg" ContentType="image/jpg"/>
  <Override PartName="/ppt/media/image2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53" r:id="rId4"/>
  </p:sldMasterIdLst>
  <p:notesMasterIdLst>
    <p:notesMasterId r:id="rId76"/>
  </p:notesMasterIdLst>
  <p:handoutMasterIdLst>
    <p:handoutMasterId r:id="rId77"/>
  </p:handoutMasterIdLst>
  <p:sldIdLst>
    <p:sldId id="1035" r:id="rId5"/>
    <p:sldId id="256" r:id="rId6"/>
    <p:sldId id="260" r:id="rId7"/>
    <p:sldId id="261"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88" r:id="rId22"/>
    <p:sldId id="278" r:id="rId23"/>
    <p:sldId id="289" r:id="rId24"/>
    <p:sldId id="290" r:id="rId25"/>
    <p:sldId id="291" r:id="rId26"/>
    <p:sldId id="292" r:id="rId27"/>
    <p:sldId id="304" r:id="rId28"/>
    <p:sldId id="374" r:id="rId29"/>
    <p:sldId id="298" r:id="rId30"/>
    <p:sldId id="305" r:id="rId31"/>
    <p:sldId id="306" r:id="rId32"/>
    <p:sldId id="294" r:id="rId33"/>
    <p:sldId id="295" r:id="rId34"/>
    <p:sldId id="296" r:id="rId35"/>
    <p:sldId id="297" r:id="rId36"/>
    <p:sldId id="299" r:id="rId37"/>
    <p:sldId id="1006" r:id="rId38"/>
    <p:sldId id="1007" r:id="rId39"/>
    <p:sldId id="300" r:id="rId40"/>
    <p:sldId id="301" r:id="rId41"/>
    <p:sldId id="302" r:id="rId42"/>
    <p:sldId id="303" r:id="rId43"/>
    <p:sldId id="1008" r:id="rId44"/>
    <p:sldId id="1009" r:id="rId45"/>
    <p:sldId id="315" r:id="rId46"/>
    <p:sldId id="316" r:id="rId47"/>
    <p:sldId id="317" r:id="rId48"/>
    <p:sldId id="318" r:id="rId49"/>
    <p:sldId id="319" r:id="rId50"/>
    <p:sldId id="320" r:id="rId51"/>
    <p:sldId id="321" r:id="rId52"/>
    <p:sldId id="322" r:id="rId53"/>
    <p:sldId id="324" r:id="rId54"/>
    <p:sldId id="325" r:id="rId55"/>
    <p:sldId id="326" r:id="rId56"/>
    <p:sldId id="327" r:id="rId57"/>
    <p:sldId id="329" r:id="rId58"/>
    <p:sldId id="330" r:id="rId59"/>
    <p:sldId id="331" r:id="rId60"/>
    <p:sldId id="332" r:id="rId61"/>
    <p:sldId id="333" r:id="rId62"/>
    <p:sldId id="335" r:id="rId63"/>
    <p:sldId id="336" r:id="rId64"/>
    <p:sldId id="337" r:id="rId65"/>
    <p:sldId id="1018" r:id="rId66"/>
    <p:sldId id="1031" r:id="rId67"/>
    <p:sldId id="338" r:id="rId68"/>
    <p:sldId id="1010" r:id="rId69"/>
    <p:sldId id="1017" r:id="rId70"/>
    <p:sldId id="1034" r:id="rId71"/>
    <p:sldId id="1016" r:id="rId72"/>
    <p:sldId id="1030" r:id="rId73"/>
    <p:sldId id="1012" r:id="rId74"/>
    <p:sldId id="1013" r:id="rId75"/>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5A7E"/>
    <a:srgbClr val="4F587E"/>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860" autoAdjust="0"/>
  </p:normalViewPr>
  <p:slideViewPr>
    <p:cSldViewPr snapToGrid="0">
      <p:cViewPr varScale="1">
        <p:scale>
          <a:sx n="113" d="100"/>
          <a:sy n="113" d="100"/>
        </p:scale>
        <p:origin x="510" y="96"/>
      </p:cViewPr>
      <p:guideLst/>
    </p:cSldViewPr>
  </p:slideViewPr>
  <p:notesTextViewPr>
    <p:cViewPr>
      <p:scale>
        <a:sx n="1" d="1"/>
        <a:sy n="1" d="1"/>
      </p:scale>
      <p:origin x="0" y="0"/>
    </p:cViewPr>
  </p:notesTextViewPr>
  <p:notesViewPr>
    <p:cSldViewPr snapToGrid="0">
      <p:cViewPr varScale="1">
        <p:scale>
          <a:sx n="96" d="100"/>
          <a:sy n="96" d="100"/>
        </p:scale>
        <p:origin x="289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0C4E566-DF6D-4434-93E9-5533CA56705F}" type="datetime1">
              <a:rPr lang="pt-BR" smtClean="0"/>
              <a:t>09/06/2022</a:t>
            </a:fld>
            <a:endParaRPr lang="pt-BR"/>
          </a:p>
        </p:txBody>
      </p:sp>
      <p:sp>
        <p:nvSpPr>
          <p:cNvPr id="4" name="Espaço Reservado para Rodapé 3">
            <a:extLst>
              <a:ext uri="{FF2B5EF4-FFF2-40B4-BE49-F238E27FC236}">
                <a16:creationId xmlns:a16="http://schemas.microsoft.com/office/drawing/2014/main"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88A98BC-2DB8-47A3-A77F-B9E32C266238}" type="slidenum">
              <a:rPr lang="pt-BR" smtClean="0"/>
              <a:t>‹nº›</a:t>
            </a:fld>
            <a:endParaRPr lang="pt-BR"/>
          </a:p>
        </p:txBody>
      </p:sp>
    </p:spTree>
    <p:extLst>
      <p:ext uri="{BB962C8B-B14F-4D97-AF65-F5344CB8AC3E}">
        <p14:creationId xmlns:p14="http://schemas.microsoft.com/office/powerpoint/2010/main" val="28456843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0CD38-7F5C-4227-BBA4-D598333EE84D}" type="datetime1">
              <a:rPr lang="pt-BR" smtClean="0"/>
              <a:pPr/>
              <a:t>09/06/2022</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9BB1A04-13E8-48CD-97F9-AC2568E1A8D4}" type="slidenum">
              <a:rPr lang="pt-BR" noProof="0" smtClean="0"/>
              <a:t>‹nº›</a:t>
            </a:fld>
            <a:endParaRPr lang="pt-BR" noProof="0"/>
          </a:p>
        </p:txBody>
      </p:sp>
    </p:spTree>
    <p:extLst>
      <p:ext uri="{BB962C8B-B14F-4D97-AF65-F5344CB8AC3E}">
        <p14:creationId xmlns:p14="http://schemas.microsoft.com/office/powerpoint/2010/main" val="25769996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69BB1A04-13E8-48CD-97F9-AC2568E1A8D4}" type="slidenum">
              <a:rPr lang="pt-BR" smtClean="0"/>
              <a:t>2</a:t>
            </a:fld>
            <a:endParaRPr lang="pt-BR"/>
          </a:p>
        </p:txBody>
      </p:sp>
    </p:spTree>
    <p:extLst>
      <p:ext uri="{BB962C8B-B14F-4D97-AF65-F5344CB8AC3E}">
        <p14:creationId xmlns:p14="http://schemas.microsoft.com/office/powerpoint/2010/main" val="32643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69BB1A04-13E8-48CD-97F9-AC2568E1A8D4}" type="slidenum">
              <a:rPr lang="pt-BR" smtClean="0"/>
              <a:t>3</a:t>
            </a:fld>
            <a:endParaRPr lang="pt-BR"/>
          </a:p>
        </p:txBody>
      </p:sp>
    </p:spTree>
    <p:extLst>
      <p:ext uri="{BB962C8B-B14F-4D97-AF65-F5344CB8AC3E}">
        <p14:creationId xmlns:p14="http://schemas.microsoft.com/office/powerpoint/2010/main" val="100496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4AB9B8-8375-40D6-9F4C-021F98A3C939}"/>
              </a:ext>
            </a:extLst>
          </p:cNvPr>
          <p:cNvGrpSpPr>
            <a:grpSpLocks/>
          </p:cNvGrpSpPr>
          <p:nvPr/>
        </p:nvGrpSpPr>
        <p:grpSpPr bwMode="auto">
          <a:xfrm>
            <a:off x="-8467" y="20638"/>
            <a:ext cx="12192000" cy="6858000"/>
            <a:chOff x="0" y="0"/>
            <a:chExt cx="5760" cy="4320"/>
          </a:xfrm>
        </p:grpSpPr>
        <p:sp>
          <p:nvSpPr>
            <p:cNvPr id="5" name="Freeform 3">
              <a:extLst>
                <a:ext uri="{FF2B5EF4-FFF2-40B4-BE49-F238E27FC236}">
                  <a16:creationId xmlns:a16="http://schemas.microsoft.com/office/drawing/2014/main" id="{4D0D6271-CDC3-4B58-A035-1CCD366A626F}"/>
                </a:ext>
              </a:extLst>
            </p:cNvPr>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6" name="Freeform 4">
              <a:extLst>
                <a:ext uri="{FF2B5EF4-FFF2-40B4-BE49-F238E27FC236}">
                  <a16:creationId xmlns:a16="http://schemas.microsoft.com/office/drawing/2014/main" id="{77E6DC49-BB66-4E78-B1B2-F3C0C4CBE253}"/>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1" hangingPunct="1">
                <a:defRPr/>
              </a:pPr>
              <a:endParaRPr lang="pt-BR" sz="1800">
                <a:latin typeface="Arial" charset="0"/>
              </a:endParaRPr>
            </a:p>
          </p:txBody>
        </p:sp>
      </p:grpSp>
      <p:sp>
        <p:nvSpPr>
          <p:cNvPr id="7" name="Freeform 5">
            <a:extLst>
              <a:ext uri="{FF2B5EF4-FFF2-40B4-BE49-F238E27FC236}">
                <a16:creationId xmlns:a16="http://schemas.microsoft.com/office/drawing/2014/main" id="{5F5EA082-9AB2-4F60-A08B-06CCC128AA07}"/>
              </a:ext>
            </a:extLst>
          </p:cNvPr>
          <p:cNvSpPr>
            <a:spLocks/>
          </p:cNvSpPr>
          <p:nvPr/>
        </p:nvSpPr>
        <p:spPr bwMode="hidden">
          <a:xfrm>
            <a:off x="8322733" y="6269038"/>
            <a:ext cx="38608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grpSp>
        <p:nvGrpSpPr>
          <p:cNvPr id="8" name="Group 6">
            <a:extLst>
              <a:ext uri="{FF2B5EF4-FFF2-40B4-BE49-F238E27FC236}">
                <a16:creationId xmlns:a16="http://schemas.microsoft.com/office/drawing/2014/main" id="{BBD9D694-9510-4731-B9F2-84CE5C05B6D1}"/>
              </a:ext>
            </a:extLst>
          </p:cNvPr>
          <p:cNvGrpSpPr>
            <a:grpSpLocks/>
          </p:cNvGrpSpPr>
          <p:nvPr/>
        </p:nvGrpSpPr>
        <p:grpSpPr bwMode="auto">
          <a:xfrm>
            <a:off x="-2117" y="6034088"/>
            <a:ext cx="10460568" cy="850900"/>
            <a:chOff x="0" y="3792"/>
            <a:chExt cx="4942" cy="536"/>
          </a:xfrm>
        </p:grpSpPr>
        <p:sp>
          <p:nvSpPr>
            <p:cNvPr id="9" name="Freeform 7">
              <a:extLst>
                <a:ext uri="{FF2B5EF4-FFF2-40B4-BE49-F238E27FC236}">
                  <a16:creationId xmlns:a16="http://schemas.microsoft.com/office/drawing/2014/main" id="{03D8A8D2-9082-4730-BF35-8372FB7F919C}"/>
                </a:ext>
              </a:extLst>
            </p:cNvPr>
            <p:cNvSpPr>
              <a:spLocks/>
            </p:cNvSpPr>
            <p:nvPr/>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nvGrpSpPr>
            <p:cNvPr id="10" name="Group 8">
              <a:extLst>
                <a:ext uri="{FF2B5EF4-FFF2-40B4-BE49-F238E27FC236}">
                  <a16:creationId xmlns:a16="http://schemas.microsoft.com/office/drawing/2014/main" id="{6BB04584-4B01-48E7-9BFF-41006ABAC882}"/>
                </a:ext>
              </a:extLst>
            </p:cNvPr>
            <p:cNvGrpSpPr>
              <a:grpSpLocks/>
            </p:cNvGrpSpPr>
            <p:nvPr/>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6BEE7020-775B-4CCB-B5E0-FFC10EB4269C}"/>
                  </a:ext>
                </a:extLst>
              </p:cNvPr>
              <p:cNvSpPr>
                <a:spLocks/>
              </p:cNvSpPr>
              <p:nvPr/>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3" name="Freeform 10">
                <a:extLst>
                  <a:ext uri="{FF2B5EF4-FFF2-40B4-BE49-F238E27FC236}">
                    <a16:creationId xmlns:a16="http://schemas.microsoft.com/office/drawing/2014/main" id="{AA464DDA-94AF-4FDE-9422-4268C9DE539B}"/>
                  </a:ext>
                </a:extLst>
              </p:cNvPr>
              <p:cNvSpPr>
                <a:spLocks/>
              </p:cNvSpPr>
              <p:nvPr/>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4" name="Freeform 11">
                <a:extLst>
                  <a:ext uri="{FF2B5EF4-FFF2-40B4-BE49-F238E27FC236}">
                    <a16:creationId xmlns:a16="http://schemas.microsoft.com/office/drawing/2014/main" id="{62BDA15C-E887-4CBA-BC76-1307FB53C081}"/>
                  </a:ext>
                </a:extLst>
              </p:cNvPr>
              <p:cNvSpPr>
                <a:spLocks/>
              </p:cNvSpPr>
              <p:nvPr/>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5" name="Freeform 12">
                <a:extLst>
                  <a:ext uri="{FF2B5EF4-FFF2-40B4-BE49-F238E27FC236}">
                    <a16:creationId xmlns:a16="http://schemas.microsoft.com/office/drawing/2014/main" id="{BBE045B3-02EA-40C7-87B6-99D517C9894E}"/>
                  </a:ext>
                </a:extLst>
              </p:cNvPr>
              <p:cNvSpPr>
                <a:spLocks/>
              </p:cNvSpPr>
              <p:nvPr/>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6" name="Freeform 13">
                <a:extLst>
                  <a:ext uri="{FF2B5EF4-FFF2-40B4-BE49-F238E27FC236}">
                    <a16:creationId xmlns:a16="http://schemas.microsoft.com/office/drawing/2014/main" id="{874D98D0-75DA-4E3A-8A4A-99A79A11723C}"/>
                  </a:ext>
                </a:extLst>
              </p:cNvPr>
              <p:cNvSpPr>
                <a:spLocks/>
              </p:cNvSpPr>
              <p:nvPr/>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grpSp>
        <p:sp>
          <p:nvSpPr>
            <p:cNvPr id="11" name="Freeform 14">
              <a:extLst>
                <a:ext uri="{FF2B5EF4-FFF2-40B4-BE49-F238E27FC236}">
                  <a16:creationId xmlns:a16="http://schemas.microsoft.com/office/drawing/2014/main" id="{2615F462-77A4-49CC-8E21-A52DCD4A2183}"/>
                </a:ext>
              </a:extLst>
            </p:cNvPr>
            <p:cNvSpPr>
              <a:spLocks/>
            </p:cNvSpPr>
            <p:nvPr/>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grpSp>
        <p:nvGrpSpPr>
          <p:cNvPr id="17" name="Group 15">
            <a:extLst>
              <a:ext uri="{FF2B5EF4-FFF2-40B4-BE49-F238E27FC236}">
                <a16:creationId xmlns:a16="http://schemas.microsoft.com/office/drawing/2014/main" id="{4C91E080-3478-4DE7-8A33-C40E9F8ED14F}"/>
              </a:ext>
            </a:extLst>
          </p:cNvPr>
          <p:cNvGrpSpPr>
            <a:grpSpLocks/>
          </p:cNvGrpSpPr>
          <p:nvPr/>
        </p:nvGrpSpPr>
        <p:grpSpPr bwMode="auto">
          <a:xfrm>
            <a:off x="836085" y="6021388"/>
            <a:ext cx="7579783" cy="849312"/>
            <a:chOff x="395" y="3793"/>
            <a:chExt cx="3581" cy="535"/>
          </a:xfrm>
        </p:grpSpPr>
        <p:sp>
          <p:nvSpPr>
            <p:cNvPr id="18" name="Freeform 16">
              <a:extLst>
                <a:ext uri="{FF2B5EF4-FFF2-40B4-BE49-F238E27FC236}">
                  <a16:creationId xmlns:a16="http://schemas.microsoft.com/office/drawing/2014/main" id="{48E8A4BC-FA21-4BFE-A0F4-189F5BBCC7D0}"/>
                </a:ext>
              </a:extLst>
            </p:cNvPr>
            <p:cNvSpPr>
              <a:spLocks/>
            </p:cNvSpPr>
            <p:nvPr/>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9" name="Freeform 17">
              <a:extLst>
                <a:ext uri="{FF2B5EF4-FFF2-40B4-BE49-F238E27FC236}">
                  <a16:creationId xmlns:a16="http://schemas.microsoft.com/office/drawing/2014/main" id="{AED63BE8-4623-420D-98A8-0DF1A1F941FF}"/>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20" name="Freeform 18">
              <a:extLst>
                <a:ext uri="{FF2B5EF4-FFF2-40B4-BE49-F238E27FC236}">
                  <a16:creationId xmlns:a16="http://schemas.microsoft.com/office/drawing/2014/main" id="{1FA04D84-AC8A-470C-AB62-061DE671AC06}"/>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21" name="Freeform 19">
              <a:extLst>
                <a:ext uri="{FF2B5EF4-FFF2-40B4-BE49-F238E27FC236}">
                  <a16:creationId xmlns:a16="http://schemas.microsoft.com/office/drawing/2014/main" id="{FC43726A-6800-4382-B80D-F8598ABE8E46}"/>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22" name="Freeform 20">
              <a:extLst>
                <a:ext uri="{FF2B5EF4-FFF2-40B4-BE49-F238E27FC236}">
                  <a16:creationId xmlns:a16="http://schemas.microsoft.com/office/drawing/2014/main" id="{AB1779B4-0AFB-49E5-8189-308B091B39A8}"/>
                </a:ext>
              </a:extLst>
            </p:cNvPr>
            <p:cNvSpPr>
              <a:spLocks/>
            </p:cNvSpPr>
            <p:nvPr/>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23" name="Freeform 21">
              <a:extLst>
                <a:ext uri="{FF2B5EF4-FFF2-40B4-BE49-F238E27FC236}">
                  <a16:creationId xmlns:a16="http://schemas.microsoft.com/office/drawing/2014/main" id="{C875C285-7A6E-4BA3-A9B6-39D1A6F717A2}"/>
                </a:ext>
              </a:extLst>
            </p:cNvPr>
            <p:cNvSpPr>
              <a:spLocks/>
            </p:cNvSpPr>
            <p:nvPr/>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grpSp>
      <p:sp>
        <p:nvSpPr>
          <p:cNvPr id="43030" name="Rectangle 22"/>
          <p:cNvSpPr>
            <a:spLocks noGrp="1" noChangeArrowheads="1"/>
          </p:cNvSpPr>
          <p:nvPr>
            <p:ph type="ctrTitle" sz="quarter"/>
          </p:nvPr>
        </p:nvSpPr>
        <p:spPr>
          <a:xfrm>
            <a:off x="609600" y="1447801"/>
            <a:ext cx="10972800" cy="1736725"/>
          </a:xfrm>
        </p:spPr>
        <p:txBody>
          <a:bodyPr/>
          <a:lstStyle>
            <a:lvl1pPr>
              <a:defRPr sz="5400"/>
            </a:lvl1pPr>
          </a:lstStyle>
          <a:p>
            <a:r>
              <a:rPr lang="pt-BR"/>
              <a:t>Clique para editar o título Mestre</a:t>
            </a:r>
          </a:p>
        </p:txBody>
      </p:sp>
      <p:sp>
        <p:nvSpPr>
          <p:cNvPr id="4303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pt-BR"/>
              <a:t>Clique para editar o estilo do subtítulo Mestre</a:t>
            </a:r>
          </a:p>
        </p:txBody>
      </p:sp>
      <p:sp>
        <p:nvSpPr>
          <p:cNvPr id="24" name="Rectangle 24">
            <a:extLst>
              <a:ext uri="{FF2B5EF4-FFF2-40B4-BE49-F238E27FC236}">
                <a16:creationId xmlns:a16="http://schemas.microsoft.com/office/drawing/2014/main" id="{931AE32B-6459-40E7-A247-A7036EE0F45C}"/>
              </a:ext>
            </a:extLst>
          </p:cNvPr>
          <p:cNvSpPr>
            <a:spLocks noGrp="1" noChangeArrowheads="1"/>
          </p:cNvSpPr>
          <p:nvPr>
            <p:ph type="dt" sz="quarter" idx="10"/>
          </p:nvPr>
        </p:nvSpPr>
        <p:spPr/>
        <p:txBody>
          <a:bodyPr/>
          <a:lstStyle>
            <a:lvl1pPr>
              <a:defRPr/>
            </a:lvl1pPr>
          </a:lstStyle>
          <a:p>
            <a:pPr rtl="0"/>
            <a:fld id="{D04964C2-D243-417B-AB21-8B2FFD718236}" type="datetime1">
              <a:rPr lang="pt-BR" noProof="0" smtClean="0"/>
              <a:t>09/06/2022</a:t>
            </a:fld>
            <a:endParaRPr lang="pt-BR" noProof="0"/>
          </a:p>
        </p:txBody>
      </p:sp>
      <p:sp>
        <p:nvSpPr>
          <p:cNvPr id="25" name="Rectangle 25">
            <a:extLst>
              <a:ext uri="{FF2B5EF4-FFF2-40B4-BE49-F238E27FC236}">
                <a16:creationId xmlns:a16="http://schemas.microsoft.com/office/drawing/2014/main" id="{663E9899-E8F0-4689-A7F2-E0387F521F68}"/>
              </a:ext>
            </a:extLst>
          </p:cNvPr>
          <p:cNvSpPr>
            <a:spLocks noGrp="1" noChangeArrowheads="1"/>
          </p:cNvSpPr>
          <p:nvPr>
            <p:ph type="sldNum" sz="quarter" idx="11"/>
          </p:nvPr>
        </p:nvSpPr>
        <p:spPr/>
        <p:txBody>
          <a:bodyPr/>
          <a:lstStyle>
            <a:lvl1pPr>
              <a:defRPr/>
            </a:lvl1pPr>
          </a:lstStyle>
          <a:p>
            <a:pPr rtl="0"/>
            <a:fld id="{6D22F896-40B5-4ADD-8801-0D06FADFA095}" type="slidenum">
              <a:rPr lang="pt-BR" noProof="0" smtClean="0"/>
              <a:pPr rtl="0"/>
              <a:t>‹nº›</a:t>
            </a:fld>
            <a:endParaRPr lang="pt-BR" noProof="0"/>
          </a:p>
        </p:txBody>
      </p:sp>
      <p:sp>
        <p:nvSpPr>
          <p:cNvPr id="26" name="Rectangle 26">
            <a:extLst>
              <a:ext uri="{FF2B5EF4-FFF2-40B4-BE49-F238E27FC236}">
                <a16:creationId xmlns:a16="http://schemas.microsoft.com/office/drawing/2014/main" id="{A4FB52CC-5DBB-4409-917D-151DC94CFC17}"/>
              </a:ext>
            </a:extLst>
          </p:cNvPr>
          <p:cNvSpPr>
            <a:spLocks noGrp="1" noChangeArrowheads="1"/>
          </p:cNvSpPr>
          <p:nvPr>
            <p:ph type="ftr" sz="quarter" idx="12"/>
          </p:nvPr>
        </p:nvSpPr>
        <p:spPr/>
        <p:txBody>
          <a:bodyPr/>
          <a:lstStyle>
            <a:lvl1pPr>
              <a:defRPr/>
            </a:lvl1pPr>
          </a:lstStyle>
          <a:p>
            <a:pPr rtl="0"/>
            <a:endParaRPr lang="pt-BR" noProof="0"/>
          </a:p>
        </p:txBody>
      </p:sp>
    </p:spTree>
    <p:extLst>
      <p:ext uri="{BB962C8B-B14F-4D97-AF65-F5344CB8AC3E}">
        <p14:creationId xmlns:p14="http://schemas.microsoft.com/office/powerpoint/2010/main" val="6189545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Rectangle 24">
            <a:extLst>
              <a:ext uri="{FF2B5EF4-FFF2-40B4-BE49-F238E27FC236}">
                <a16:creationId xmlns:a16="http://schemas.microsoft.com/office/drawing/2014/main" id="{2B54691B-6253-4D91-970E-0B5A3AC34189}"/>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t>09/06/2022</a:t>
            </a:fld>
            <a:endParaRPr lang="pt-BR" noProof="0"/>
          </a:p>
        </p:txBody>
      </p:sp>
      <p:sp>
        <p:nvSpPr>
          <p:cNvPr id="5" name="Rectangle 25">
            <a:extLst>
              <a:ext uri="{FF2B5EF4-FFF2-40B4-BE49-F238E27FC236}">
                <a16:creationId xmlns:a16="http://schemas.microsoft.com/office/drawing/2014/main" id="{414C78DA-AFE3-4438-9BB0-57C85C9BA4C5}"/>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id="{EEBA3FED-5040-4F44-BCAB-FF8C672C4063}"/>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val="18053056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28600"/>
            <a:ext cx="2743200" cy="58674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28600"/>
            <a:ext cx="8026400" cy="5867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Rectangle 24">
            <a:extLst>
              <a:ext uri="{FF2B5EF4-FFF2-40B4-BE49-F238E27FC236}">
                <a16:creationId xmlns:a16="http://schemas.microsoft.com/office/drawing/2014/main" id="{397D633D-66E2-4442-985E-B17DFF748B2D}"/>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t>09/06/2022</a:t>
            </a:fld>
            <a:endParaRPr lang="pt-BR" noProof="0"/>
          </a:p>
        </p:txBody>
      </p:sp>
      <p:sp>
        <p:nvSpPr>
          <p:cNvPr id="5" name="Rectangle 25">
            <a:extLst>
              <a:ext uri="{FF2B5EF4-FFF2-40B4-BE49-F238E27FC236}">
                <a16:creationId xmlns:a16="http://schemas.microsoft.com/office/drawing/2014/main" id="{E4A35429-CAAF-4F55-8D98-03D0A80F59B3}"/>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id="{ED80DD47-3E8A-4F9E-8102-419CC4C1B6E8}"/>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val="30017569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m Panorâmica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41410" y="4304664"/>
            <a:ext cx="9912355" cy="819355"/>
          </a:xfrm>
        </p:spPr>
        <p:txBody>
          <a:bodyPr rtlCol="0" anchor="b">
            <a:normAutofit/>
          </a:bodyPr>
          <a:lstStyle>
            <a:lvl1pPr>
              <a:defRPr sz="3200"/>
            </a:lvl1pPr>
          </a:lstStyle>
          <a:p>
            <a:pPr rtl="0"/>
            <a:r>
              <a:rPr lang="pt-BR" noProof="0"/>
              <a:t>Clique para editar o estilo de título Mestre</a:t>
            </a:r>
          </a:p>
        </p:txBody>
      </p:sp>
      <p:sp>
        <p:nvSpPr>
          <p:cNvPr id="3" name="Espaço Reservado para Imagem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rtl="0">
              <a:buNone/>
            </a:pPr>
            <a:r>
              <a:rPr lang="pt-BR" noProof="0"/>
              <a:t>Clique no ícone para adicionar uma imagem</a:t>
            </a:r>
          </a:p>
        </p:txBody>
      </p:sp>
      <p:sp>
        <p:nvSpPr>
          <p:cNvPr id="4" name="Espaço reservado para texto 3"/>
          <p:cNvSpPr>
            <a:spLocks noGrp="1"/>
          </p:cNvSpPr>
          <p:nvPr>
            <p:ph type="body" sz="half" idx="2" hasCustomPrompt="1"/>
          </p:nvPr>
        </p:nvSpPr>
        <p:spPr>
          <a:xfrm>
            <a:off x="1141364" y="5124020"/>
            <a:ext cx="9910859" cy="682472"/>
          </a:xfrm>
        </p:spPr>
        <p:txBody>
          <a:bodyPr rtlCol="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 texto Mestre</a:t>
            </a:r>
          </a:p>
        </p:txBody>
      </p:sp>
      <p:sp>
        <p:nvSpPr>
          <p:cNvPr id="5" name="Espaço Reservado para Data 4"/>
          <p:cNvSpPr>
            <a:spLocks noGrp="1"/>
          </p:cNvSpPr>
          <p:nvPr>
            <p:ph type="dt" sz="half" idx="10"/>
          </p:nvPr>
        </p:nvSpPr>
        <p:spPr/>
        <p:txBody>
          <a:bodyPr rtlCol="0"/>
          <a:lstStyle/>
          <a:p>
            <a:pPr rtl="0"/>
            <a:fld id="{FB96B0CC-A7A8-4770-8010-8421B78D923A}" type="datetime1">
              <a:rPr lang="pt-BR" noProof="0" smtClean="0"/>
              <a:t>09/06/2022</a:t>
            </a:fld>
            <a:endParaRPr lang="pt-BR" noProof="0"/>
          </a:p>
        </p:txBody>
      </p:sp>
      <p:sp>
        <p:nvSpPr>
          <p:cNvPr id="6" name="Espaço Reservado para Rodapé 5"/>
          <p:cNvSpPr>
            <a:spLocks noGrp="1"/>
          </p:cNvSpPr>
          <p:nvPr>
            <p:ph type="ftr" sz="quarter" idx="11"/>
          </p:nvPr>
        </p:nvSpPr>
        <p:spPr/>
        <p:txBody>
          <a:bodyPr rtlCol="0"/>
          <a:lstStyle/>
          <a:p>
            <a:pPr rtl="0"/>
            <a:endParaRPr lang="pt-BR" noProof="0"/>
          </a:p>
        </p:txBody>
      </p:sp>
      <p:sp>
        <p:nvSpPr>
          <p:cNvPr id="7" name="Espaço Reservado para o Número do Slide 6"/>
          <p:cNvSpPr>
            <a:spLocks noGrp="1"/>
          </p:cNvSpPr>
          <p:nvPr>
            <p:ph type="sldNum" sz="quarter" idx="12"/>
          </p:nvPr>
        </p:nvSpPr>
        <p:spPr/>
        <p:txBody>
          <a:bodyPr rtlCol="0"/>
          <a:lstStyle/>
          <a:p>
            <a:pPr rtl="0"/>
            <a:fld id="{6D22F896-40B5-4ADD-8801-0D06FADFA095}" type="slidenum">
              <a:rPr lang="pt-BR" noProof="0" smtClean="0"/>
              <a:t>‹nº›</a:t>
            </a:fld>
            <a:endParaRPr lang="pt-BR" noProof="0"/>
          </a:p>
        </p:txBody>
      </p:sp>
    </p:spTree>
    <p:extLst>
      <p:ext uri="{BB962C8B-B14F-4D97-AF65-F5344CB8AC3E}">
        <p14:creationId xmlns:p14="http://schemas.microsoft.com/office/powerpoint/2010/main" val="369169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ONLY_Azul claro">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id="{9015F2E0-A9EE-4095-8DFC-C3BBA80FAEEE}"/>
              </a:ext>
            </a:extLst>
          </p:cNvPr>
          <p:cNvSpPr>
            <a:spLocks noGrp="1"/>
          </p:cNvSpPr>
          <p:nvPr>
            <p:ph type="title" hasCustomPrompt="1"/>
          </p:nvPr>
        </p:nvSpPr>
        <p:spPr>
          <a:xfrm>
            <a:off x="548640" y="990600"/>
            <a:ext cx="10805160" cy="707886"/>
          </a:xfrm>
        </p:spPr>
        <p:txBody>
          <a:bodyPr lIns="91440" rtlCol="0" anchor="t">
            <a:normAutofit/>
          </a:bodyPr>
          <a:lstStyle>
            <a:lvl1pPr>
              <a:lnSpc>
                <a:spcPct val="100000"/>
              </a:lnSpc>
              <a:defRPr sz="4000" b="0">
                <a:latin typeface="+mj-lt"/>
              </a:defRPr>
            </a:lvl1pPr>
          </a:lstStyle>
          <a:p>
            <a:pPr rtl="0"/>
            <a:r>
              <a:rPr lang="pt-BR" noProof="0"/>
              <a:t>Clique para editar o estilo de título Mestre</a:t>
            </a:r>
          </a:p>
        </p:txBody>
      </p:sp>
      <p:sp>
        <p:nvSpPr>
          <p:cNvPr id="13" name="Espaço Reservado para o Número do Slide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rtl="0"/>
            <a:fld id="{4FAB73BC-B049-4115-A692-8D63A059BFB8}" type="slidenum">
              <a:rPr lang="pt-BR" noProof="0" smtClean="0"/>
              <a:pPr rtl="0"/>
              <a:t>‹nº›</a:t>
            </a:fld>
            <a:endParaRPr lang="pt-BR" noProof="0"/>
          </a:p>
        </p:txBody>
      </p:sp>
      <p:sp>
        <p:nvSpPr>
          <p:cNvPr id="9" name="Forma Livre: Forma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Tree>
    <p:extLst>
      <p:ext uri="{BB962C8B-B14F-4D97-AF65-F5344CB8AC3E}">
        <p14:creationId xmlns:p14="http://schemas.microsoft.com/office/powerpoint/2010/main" val="358753069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m cheia com barra superior">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9" name="Espaço Reservado para Imagem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rtlCol="0" anchor="ctr"/>
          <a:lstStyle>
            <a:lvl1pPr marL="0" indent="0" algn="ctr">
              <a:buNone/>
              <a:defRPr>
                <a:solidFill>
                  <a:schemeClr val="bg1">
                    <a:lumMod val="50000"/>
                  </a:schemeClr>
                </a:solidFill>
              </a:defRPr>
            </a:lvl1pPr>
          </a:lstStyle>
          <a:p>
            <a:pPr rtl="0"/>
            <a:r>
              <a:rPr lang="pt-BR" noProof="0"/>
              <a:t>Inserir Imagem</a:t>
            </a:r>
          </a:p>
        </p:txBody>
      </p:sp>
      <p:sp>
        <p:nvSpPr>
          <p:cNvPr id="10" name="Espaço Reservado para o Número do Slide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pPr rtl="0"/>
            <a:fld id="{4FAB73BC-B049-4115-A692-8D63A059BFB8}" type="slidenum">
              <a:rPr lang="pt-BR" noProof="0" smtClean="0"/>
              <a:pPr rtl="0"/>
              <a:t>‹nº›</a:t>
            </a:fld>
            <a:endParaRPr lang="pt-BR" noProof="0"/>
          </a:p>
        </p:txBody>
      </p:sp>
      <p:sp>
        <p:nvSpPr>
          <p:cNvPr id="2" name="Título 1">
            <a:extLst>
              <a:ext uri="{FF2B5EF4-FFF2-40B4-BE49-F238E27FC236}">
                <a16:creationId xmlns:a16="http://schemas.microsoft.com/office/drawing/2014/main" id="{A82AF7E6-6C19-4A41-BFA5-44C4F2A371E9}"/>
              </a:ext>
            </a:extLst>
          </p:cNvPr>
          <p:cNvSpPr>
            <a:spLocks noGrp="1"/>
          </p:cNvSpPr>
          <p:nvPr>
            <p:ph type="title" hasCustomPrompt="1"/>
          </p:nvPr>
        </p:nvSpPr>
        <p:spPr>
          <a:xfrm>
            <a:off x="548640" y="548640"/>
            <a:ext cx="11106150" cy="518160"/>
          </a:xfrm>
        </p:spPr>
        <p:txBody>
          <a:bodyPr rtlCol="0"/>
          <a:lstStyle/>
          <a:p>
            <a:pPr rtl="0"/>
            <a:r>
              <a:rPr lang="pt-BR" noProof="0"/>
              <a:t>Clique para editar o estilo de título Mestre</a:t>
            </a:r>
          </a:p>
        </p:txBody>
      </p:sp>
    </p:spTree>
    <p:extLst>
      <p:ext uri="{BB962C8B-B14F-4D97-AF65-F5344CB8AC3E}">
        <p14:creationId xmlns:p14="http://schemas.microsoft.com/office/powerpoint/2010/main" val="10682784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Rectangle 24">
            <a:extLst>
              <a:ext uri="{FF2B5EF4-FFF2-40B4-BE49-F238E27FC236}">
                <a16:creationId xmlns:a16="http://schemas.microsoft.com/office/drawing/2014/main" id="{7105B6D6-73C6-485B-96C0-62175B195DB1}"/>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t>09/06/2022</a:t>
            </a:fld>
            <a:endParaRPr lang="pt-BR" noProof="0"/>
          </a:p>
        </p:txBody>
      </p:sp>
      <p:sp>
        <p:nvSpPr>
          <p:cNvPr id="5" name="Rectangle 25">
            <a:extLst>
              <a:ext uri="{FF2B5EF4-FFF2-40B4-BE49-F238E27FC236}">
                <a16:creationId xmlns:a16="http://schemas.microsoft.com/office/drawing/2014/main" id="{5BB5EC37-B5C3-4A99-BBD1-83A8419375F8}"/>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id="{647A9227-9863-4885-860D-D5F8B3C2B6D5}"/>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val="278040127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de texto Mestres</a:t>
            </a:r>
          </a:p>
        </p:txBody>
      </p:sp>
      <p:sp>
        <p:nvSpPr>
          <p:cNvPr id="4" name="Rectangle 24">
            <a:extLst>
              <a:ext uri="{FF2B5EF4-FFF2-40B4-BE49-F238E27FC236}">
                <a16:creationId xmlns:a16="http://schemas.microsoft.com/office/drawing/2014/main" id="{16E6D5EF-5979-4DE9-B4BF-5E068CDCCB27}"/>
              </a:ext>
            </a:extLst>
          </p:cNvPr>
          <p:cNvSpPr>
            <a:spLocks noGrp="1" noChangeArrowheads="1"/>
          </p:cNvSpPr>
          <p:nvPr>
            <p:ph type="dt" sz="half" idx="10"/>
          </p:nvPr>
        </p:nvSpPr>
        <p:spPr>
          <a:ln/>
        </p:spPr>
        <p:txBody>
          <a:bodyPr/>
          <a:lstStyle>
            <a:lvl1pPr>
              <a:defRPr/>
            </a:lvl1pPr>
          </a:lstStyle>
          <a:p>
            <a:pPr rtl="0"/>
            <a:fld id="{D05E49CA-2A21-452C-A29D-3D33E5046395}" type="datetime1">
              <a:rPr lang="pt-BR" noProof="0" smtClean="0"/>
              <a:t>09/06/2022</a:t>
            </a:fld>
            <a:endParaRPr lang="pt-BR" noProof="0"/>
          </a:p>
        </p:txBody>
      </p:sp>
      <p:sp>
        <p:nvSpPr>
          <p:cNvPr id="5" name="Rectangle 25">
            <a:extLst>
              <a:ext uri="{FF2B5EF4-FFF2-40B4-BE49-F238E27FC236}">
                <a16:creationId xmlns:a16="http://schemas.microsoft.com/office/drawing/2014/main" id="{DA8F616A-B6AB-43CA-AE72-FAA8F4D7D330}"/>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6" name="Rectangle 26">
            <a:extLst>
              <a:ext uri="{FF2B5EF4-FFF2-40B4-BE49-F238E27FC236}">
                <a16:creationId xmlns:a16="http://schemas.microsoft.com/office/drawing/2014/main" id="{AE569438-B1D3-45DD-8171-F51CAF851B05}"/>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t>‹nº›</a:t>
            </a:fld>
            <a:endParaRPr lang="pt-BR" noProof="0"/>
          </a:p>
        </p:txBody>
      </p:sp>
    </p:spTree>
    <p:extLst>
      <p:ext uri="{BB962C8B-B14F-4D97-AF65-F5344CB8AC3E}">
        <p14:creationId xmlns:p14="http://schemas.microsoft.com/office/powerpoint/2010/main" val="350617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Rectangle 24">
            <a:extLst>
              <a:ext uri="{FF2B5EF4-FFF2-40B4-BE49-F238E27FC236}">
                <a16:creationId xmlns:a16="http://schemas.microsoft.com/office/drawing/2014/main" id="{E040D479-ED23-4BB6-A4CF-E294DF348F68}"/>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t>09/06/2022</a:t>
            </a:fld>
            <a:endParaRPr lang="pt-BR" noProof="0"/>
          </a:p>
        </p:txBody>
      </p:sp>
      <p:sp>
        <p:nvSpPr>
          <p:cNvPr id="6" name="Rectangle 25">
            <a:extLst>
              <a:ext uri="{FF2B5EF4-FFF2-40B4-BE49-F238E27FC236}">
                <a16:creationId xmlns:a16="http://schemas.microsoft.com/office/drawing/2014/main" id="{51F97326-3742-400B-BFF5-6841E447A613}"/>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7" name="Rectangle 26">
            <a:extLst>
              <a:ext uri="{FF2B5EF4-FFF2-40B4-BE49-F238E27FC236}">
                <a16:creationId xmlns:a16="http://schemas.microsoft.com/office/drawing/2014/main" id="{B803179D-C80D-4E83-A5E5-79A642D0D6D7}"/>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val="22547909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Rectangle 24">
            <a:extLst>
              <a:ext uri="{FF2B5EF4-FFF2-40B4-BE49-F238E27FC236}">
                <a16:creationId xmlns:a16="http://schemas.microsoft.com/office/drawing/2014/main" id="{F8B657C3-C0C1-4DFD-BD68-F5040D40913D}"/>
              </a:ext>
            </a:extLst>
          </p:cNvPr>
          <p:cNvSpPr>
            <a:spLocks noGrp="1" noChangeArrowheads="1"/>
          </p:cNvSpPr>
          <p:nvPr>
            <p:ph type="dt" sz="half" idx="10"/>
          </p:nvPr>
        </p:nvSpPr>
        <p:spPr>
          <a:ln/>
        </p:spPr>
        <p:txBody>
          <a:bodyPr/>
          <a:lstStyle>
            <a:lvl1pPr>
              <a:defRPr/>
            </a:lvl1pPr>
          </a:lstStyle>
          <a:p>
            <a:pPr rtl="0"/>
            <a:fld id="{06289913-8AB1-47F9-A4D6-4A59B3162795}" type="datetime1">
              <a:rPr lang="pt-BR" noProof="0" smtClean="0"/>
              <a:t>09/06/2022</a:t>
            </a:fld>
            <a:endParaRPr lang="pt-BR" noProof="0"/>
          </a:p>
        </p:txBody>
      </p:sp>
      <p:sp>
        <p:nvSpPr>
          <p:cNvPr id="8" name="Rectangle 25">
            <a:extLst>
              <a:ext uri="{FF2B5EF4-FFF2-40B4-BE49-F238E27FC236}">
                <a16:creationId xmlns:a16="http://schemas.microsoft.com/office/drawing/2014/main" id="{BAC7800F-EF76-49E4-B0E2-2939C6B691FB}"/>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9" name="Rectangle 26">
            <a:extLst>
              <a:ext uri="{FF2B5EF4-FFF2-40B4-BE49-F238E27FC236}">
                <a16:creationId xmlns:a16="http://schemas.microsoft.com/office/drawing/2014/main" id="{3D8B8B48-7DFA-46DE-8F69-CFF5ADDE99B1}"/>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t>‹nº›</a:t>
            </a:fld>
            <a:endParaRPr lang="pt-BR" noProof="0"/>
          </a:p>
        </p:txBody>
      </p:sp>
    </p:spTree>
    <p:extLst>
      <p:ext uri="{BB962C8B-B14F-4D97-AF65-F5344CB8AC3E}">
        <p14:creationId xmlns:p14="http://schemas.microsoft.com/office/powerpoint/2010/main" val="231875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24">
            <a:extLst>
              <a:ext uri="{FF2B5EF4-FFF2-40B4-BE49-F238E27FC236}">
                <a16:creationId xmlns:a16="http://schemas.microsoft.com/office/drawing/2014/main" id="{15AAFF18-1D5E-4016-A208-BCC525340406}"/>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t>09/06/2022</a:t>
            </a:fld>
            <a:endParaRPr lang="pt-BR" noProof="0"/>
          </a:p>
        </p:txBody>
      </p:sp>
      <p:sp>
        <p:nvSpPr>
          <p:cNvPr id="4" name="Rectangle 25">
            <a:extLst>
              <a:ext uri="{FF2B5EF4-FFF2-40B4-BE49-F238E27FC236}">
                <a16:creationId xmlns:a16="http://schemas.microsoft.com/office/drawing/2014/main" id="{CB34D6A7-B099-4C28-A1A1-19A5E09F79A3}"/>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5" name="Rectangle 26">
            <a:extLst>
              <a:ext uri="{FF2B5EF4-FFF2-40B4-BE49-F238E27FC236}">
                <a16:creationId xmlns:a16="http://schemas.microsoft.com/office/drawing/2014/main" id="{C29AE7D7-F8B2-4D30-BD54-FAFE2D7EBB84}"/>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val="34799329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C34B7ECD-64D2-40BB-823A-E2A02BD95727}"/>
              </a:ext>
            </a:extLst>
          </p:cNvPr>
          <p:cNvSpPr>
            <a:spLocks noGrp="1" noChangeArrowheads="1"/>
          </p:cNvSpPr>
          <p:nvPr>
            <p:ph type="dt" sz="half" idx="10"/>
          </p:nvPr>
        </p:nvSpPr>
        <p:spPr>
          <a:ln/>
        </p:spPr>
        <p:txBody>
          <a:bodyPr/>
          <a:lstStyle>
            <a:lvl1pPr>
              <a:defRPr/>
            </a:lvl1pPr>
          </a:lstStyle>
          <a:p>
            <a:pPr rtl="0"/>
            <a:fld id="{D04964C2-D243-417B-AB21-8B2FFD718236}" type="datetime1">
              <a:rPr lang="pt-BR" noProof="0" smtClean="0"/>
              <a:t>09/06/2022</a:t>
            </a:fld>
            <a:endParaRPr lang="pt-BR" noProof="0"/>
          </a:p>
        </p:txBody>
      </p:sp>
      <p:sp>
        <p:nvSpPr>
          <p:cNvPr id="3" name="Rectangle 25">
            <a:extLst>
              <a:ext uri="{FF2B5EF4-FFF2-40B4-BE49-F238E27FC236}">
                <a16:creationId xmlns:a16="http://schemas.microsoft.com/office/drawing/2014/main" id="{063EC85D-F29E-49B9-B841-A3DD358BC542}"/>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4" name="Rectangle 26">
            <a:extLst>
              <a:ext uri="{FF2B5EF4-FFF2-40B4-BE49-F238E27FC236}">
                <a16:creationId xmlns:a16="http://schemas.microsoft.com/office/drawing/2014/main" id="{41234197-36C3-43A7-BAB8-46F2C2FA1443}"/>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val="183763151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Rectangle 24">
            <a:extLst>
              <a:ext uri="{FF2B5EF4-FFF2-40B4-BE49-F238E27FC236}">
                <a16:creationId xmlns:a16="http://schemas.microsoft.com/office/drawing/2014/main" id="{AA2D120B-A789-4C53-8918-D22A11519439}"/>
              </a:ext>
            </a:extLst>
          </p:cNvPr>
          <p:cNvSpPr>
            <a:spLocks noGrp="1" noChangeArrowheads="1"/>
          </p:cNvSpPr>
          <p:nvPr>
            <p:ph type="dt" sz="half" idx="10"/>
          </p:nvPr>
        </p:nvSpPr>
        <p:spPr>
          <a:ln/>
        </p:spPr>
        <p:txBody>
          <a:bodyPr/>
          <a:lstStyle>
            <a:lvl1pPr>
              <a:defRPr/>
            </a:lvl1pPr>
          </a:lstStyle>
          <a:p>
            <a:pPr rtl="0"/>
            <a:fld id="{DF0345C6-580F-410D-A6D2-723D4EE32CD6}" type="datetime1">
              <a:rPr lang="pt-BR" noProof="0" smtClean="0"/>
              <a:t>09/06/2022</a:t>
            </a:fld>
            <a:endParaRPr lang="pt-BR" noProof="0"/>
          </a:p>
        </p:txBody>
      </p:sp>
      <p:sp>
        <p:nvSpPr>
          <p:cNvPr id="6" name="Rectangle 25">
            <a:extLst>
              <a:ext uri="{FF2B5EF4-FFF2-40B4-BE49-F238E27FC236}">
                <a16:creationId xmlns:a16="http://schemas.microsoft.com/office/drawing/2014/main" id="{67E71998-3A45-48B6-A649-78A1F173E74F}"/>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7" name="Rectangle 26">
            <a:extLst>
              <a:ext uri="{FF2B5EF4-FFF2-40B4-BE49-F238E27FC236}">
                <a16:creationId xmlns:a16="http://schemas.microsoft.com/office/drawing/2014/main" id="{0DBC9A95-1BA7-405C-B937-1288839FEFD2}"/>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t>‹nº›</a:t>
            </a:fld>
            <a:endParaRPr lang="pt-BR" noProof="0"/>
          </a:p>
        </p:txBody>
      </p:sp>
    </p:spTree>
    <p:extLst>
      <p:ext uri="{BB962C8B-B14F-4D97-AF65-F5344CB8AC3E}">
        <p14:creationId xmlns:p14="http://schemas.microsoft.com/office/powerpoint/2010/main" val="328296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a:t>Clique no ícone para adicionar uma imagem</a:t>
            </a: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Rectangle 24">
            <a:extLst>
              <a:ext uri="{FF2B5EF4-FFF2-40B4-BE49-F238E27FC236}">
                <a16:creationId xmlns:a16="http://schemas.microsoft.com/office/drawing/2014/main" id="{AAD2F1C0-79DA-4823-92D5-ED95E3DC6957}"/>
              </a:ext>
            </a:extLst>
          </p:cNvPr>
          <p:cNvSpPr>
            <a:spLocks noGrp="1" noChangeArrowheads="1"/>
          </p:cNvSpPr>
          <p:nvPr>
            <p:ph type="dt" sz="half" idx="10"/>
          </p:nvPr>
        </p:nvSpPr>
        <p:spPr>
          <a:ln/>
        </p:spPr>
        <p:txBody>
          <a:bodyPr/>
          <a:lstStyle>
            <a:lvl1pPr>
              <a:defRPr/>
            </a:lvl1pPr>
          </a:lstStyle>
          <a:p>
            <a:pPr rtl="0"/>
            <a:fld id="{631FB54B-4600-45E4-8262-FE9801EB5BFE}" type="datetime1">
              <a:rPr lang="pt-BR" noProof="0" smtClean="0"/>
              <a:t>09/06/2022</a:t>
            </a:fld>
            <a:endParaRPr lang="pt-BR" noProof="0"/>
          </a:p>
        </p:txBody>
      </p:sp>
      <p:sp>
        <p:nvSpPr>
          <p:cNvPr id="6" name="Rectangle 25">
            <a:extLst>
              <a:ext uri="{FF2B5EF4-FFF2-40B4-BE49-F238E27FC236}">
                <a16:creationId xmlns:a16="http://schemas.microsoft.com/office/drawing/2014/main" id="{A55D35BF-5EA9-44FE-8B6C-FE9ACF80420C}"/>
              </a:ext>
            </a:extLst>
          </p:cNvPr>
          <p:cNvSpPr>
            <a:spLocks noGrp="1" noChangeArrowheads="1"/>
          </p:cNvSpPr>
          <p:nvPr>
            <p:ph type="ftr" sz="quarter" idx="11"/>
          </p:nvPr>
        </p:nvSpPr>
        <p:spPr>
          <a:ln/>
        </p:spPr>
        <p:txBody>
          <a:bodyPr/>
          <a:lstStyle>
            <a:lvl1pPr>
              <a:defRPr/>
            </a:lvl1pPr>
          </a:lstStyle>
          <a:p>
            <a:pPr rtl="0"/>
            <a:endParaRPr lang="pt-BR" noProof="0"/>
          </a:p>
        </p:txBody>
      </p:sp>
      <p:sp>
        <p:nvSpPr>
          <p:cNvPr id="7" name="Rectangle 26">
            <a:extLst>
              <a:ext uri="{FF2B5EF4-FFF2-40B4-BE49-F238E27FC236}">
                <a16:creationId xmlns:a16="http://schemas.microsoft.com/office/drawing/2014/main" id="{A94A4603-A992-4CEF-8D2E-6557B95515AB}"/>
              </a:ext>
            </a:extLst>
          </p:cNvPr>
          <p:cNvSpPr>
            <a:spLocks noGrp="1" noChangeArrowheads="1"/>
          </p:cNvSpPr>
          <p:nvPr>
            <p:ph type="sldNum" sz="quarter" idx="12"/>
          </p:nvPr>
        </p:nvSpPr>
        <p:spPr>
          <a:ln/>
        </p:spPr>
        <p:txBody>
          <a:bodyPr/>
          <a:lstStyle>
            <a:lvl1pPr>
              <a:defRPr/>
            </a:lvl1pPr>
          </a:lstStyle>
          <a:p>
            <a:pPr rtl="0"/>
            <a:fld id="{6D22F896-40B5-4ADD-8801-0D06FADFA095}" type="slidenum">
              <a:rPr lang="pt-BR" noProof="0" smtClean="0"/>
              <a:t>‹nº›</a:t>
            </a:fld>
            <a:endParaRPr lang="pt-BR" noProof="0"/>
          </a:p>
        </p:txBody>
      </p:sp>
    </p:spTree>
    <p:extLst>
      <p:ext uri="{BB962C8B-B14F-4D97-AF65-F5344CB8AC3E}">
        <p14:creationId xmlns:p14="http://schemas.microsoft.com/office/powerpoint/2010/main" val="306241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2165527-062A-42CF-8853-F8C1377F7658}"/>
              </a:ext>
            </a:extLst>
          </p:cNvPr>
          <p:cNvGrpSpPr>
            <a:grpSpLocks/>
          </p:cNvGrpSpPr>
          <p:nvPr/>
        </p:nvGrpSpPr>
        <p:grpSpPr bwMode="auto">
          <a:xfrm>
            <a:off x="0" y="0"/>
            <a:ext cx="12192000" cy="6858000"/>
            <a:chOff x="0" y="0"/>
            <a:chExt cx="5760" cy="4320"/>
          </a:xfrm>
        </p:grpSpPr>
        <p:sp>
          <p:nvSpPr>
            <p:cNvPr id="1049" name="Freeform 3">
              <a:extLst>
                <a:ext uri="{FF2B5EF4-FFF2-40B4-BE49-F238E27FC236}">
                  <a16:creationId xmlns:a16="http://schemas.microsoft.com/office/drawing/2014/main" id="{8A30EF60-8284-4098-ACCC-C76B6976ADE6}"/>
                </a:ext>
              </a:extLst>
            </p:cNvPr>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41988" name="Freeform 4">
              <a:extLst>
                <a:ext uri="{FF2B5EF4-FFF2-40B4-BE49-F238E27FC236}">
                  <a16:creationId xmlns:a16="http://schemas.microsoft.com/office/drawing/2014/main" id="{A9C9A446-2EAC-4A52-AB2D-6FAEBD4AC372}"/>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1" hangingPunct="1">
                <a:defRPr/>
              </a:pPr>
              <a:endParaRPr lang="pt-BR" sz="1800">
                <a:latin typeface="Arial" charset="0"/>
              </a:endParaRPr>
            </a:p>
          </p:txBody>
        </p:sp>
      </p:grpSp>
      <p:sp>
        <p:nvSpPr>
          <p:cNvPr id="1027" name="Freeform 5">
            <a:extLst>
              <a:ext uri="{FF2B5EF4-FFF2-40B4-BE49-F238E27FC236}">
                <a16:creationId xmlns:a16="http://schemas.microsoft.com/office/drawing/2014/main" id="{2325FC70-9159-43D9-8581-EA92BCB0904A}"/>
              </a:ext>
            </a:extLst>
          </p:cNvPr>
          <p:cNvSpPr>
            <a:spLocks/>
          </p:cNvSpPr>
          <p:nvPr/>
        </p:nvSpPr>
        <p:spPr bwMode="hidden">
          <a:xfrm>
            <a:off x="8331200" y="6262688"/>
            <a:ext cx="38608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grpSp>
        <p:nvGrpSpPr>
          <p:cNvPr id="1028" name="Group 6">
            <a:extLst>
              <a:ext uri="{FF2B5EF4-FFF2-40B4-BE49-F238E27FC236}">
                <a16:creationId xmlns:a16="http://schemas.microsoft.com/office/drawing/2014/main" id="{CF4D6ED0-C384-4C4A-ADDC-479B4443C33F}"/>
              </a:ext>
            </a:extLst>
          </p:cNvPr>
          <p:cNvGrpSpPr>
            <a:grpSpLocks/>
          </p:cNvGrpSpPr>
          <p:nvPr/>
        </p:nvGrpSpPr>
        <p:grpSpPr bwMode="auto">
          <a:xfrm>
            <a:off x="0" y="6019800"/>
            <a:ext cx="10464800" cy="857250"/>
            <a:chOff x="0" y="3792"/>
            <a:chExt cx="4944" cy="540"/>
          </a:xfrm>
        </p:grpSpPr>
        <p:sp>
          <p:nvSpPr>
            <p:cNvPr id="41991" name="Freeform 7">
              <a:extLst>
                <a:ext uri="{FF2B5EF4-FFF2-40B4-BE49-F238E27FC236}">
                  <a16:creationId xmlns:a16="http://schemas.microsoft.com/office/drawing/2014/main" id="{4C76F258-AB69-48DB-B934-CA95C3BFA155}"/>
                </a:ext>
              </a:extLst>
            </p:cNvPr>
            <p:cNvSpPr>
              <a:spLocks/>
            </p:cNvSpPr>
            <p:nvPr/>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nvGrpSpPr>
            <p:cNvPr id="1042" name="Group 8">
              <a:extLst>
                <a:ext uri="{FF2B5EF4-FFF2-40B4-BE49-F238E27FC236}">
                  <a16:creationId xmlns:a16="http://schemas.microsoft.com/office/drawing/2014/main" id="{953C9329-ED2D-4A42-9F02-D6AFFEEF12C5}"/>
                </a:ext>
              </a:extLst>
            </p:cNvPr>
            <p:cNvGrpSpPr>
              <a:grpSpLocks/>
            </p:cNvGrpSpPr>
            <p:nvPr/>
          </p:nvGrpSpPr>
          <p:grpSpPr bwMode="auto">
            <a:xfrm>
              <a:off x="2486" y="3792"/>
              <a:ext cx="2458" cy="540"/>
              <a:chOff x="2486" y="3792"/>
              <a:chExt cx="2458" cy="540"/>
            </a:xfrm>
          </p:grpSpPr>
          <p:sp>
            <p:nvSpPr>
              <p:cNvPr id="1044" name="Freeform 9">
                <a:extLst>
                  <a:ext uri="{FF2B5EF4-FFF2-40B4-BE49-F238E27FC236}">
                    <a16:creationId xmlns:a16="http://schemas.microsoft.com/office/drawing/2014/main" id="{0F02E155-FFC5-4FE9-BF25-04EF5595C968}"/>
                  </a:ext>
                </a:extLst>
              </p:cNvPr>
              <p:cNvSpPr>
                <a:spLocks/>
              </p:cNvSpPr>
              <p:nvPr/>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45" name="Freeform 10">
                <a:extLst>
                  <a:ext uri="{FF2B5EF4-FFF2-40B4-BE49-F238E27FC236}">
                    <a16:creationId xmlns:a16="http://schemas.microsoft.com/office/drawing/2014/main" id="{FCBAB511-F114-4337-A507-64BF77FB9594}"/>
                  </a:ext>
                </a:extLst>
              </p:cNvPr>
              <p:cNvSpPr>
                <a:spLocks/>
              </p:cNvSpPr>
              <p:nvPr/>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46" name="Freeform 11">
                <a:extLst>
                  <a:ext uri="{FF2B5EF4-FFF2-40B4-BE49-F238E27FC236}">
                    <a16:creationId xmlns:a16="http://schemas.microsoft.com/office/drawing/2014/main" id="{CAC01618-2F1A-495B-8DA5-798ED5C05551}"/>
                  </a:ext>
                </a:extLst>
              </p:cNvPr>
              <p:cNvSpPr>
                <a:spLocks/>
              </p:cNvSpPr>
              <p:nvPr/>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47" name="Freeform 12">
                <a:extLst>
                  <a:ext uri="{FF2B5EF4-FFF2-40B4-BE49-F238E27FC236}">
                    <a16:creationId xmlns:a16="http://schemas.microsoft.com/office/drawing/2014/main" id="{D4C6A19D-985C-498C-A8DE-67412C6B2CB5}"/>
                  </a:ext>
                </a:extLst>
              </p:cNvPr>
              <p:cNvSpPr>
                <a:spLocks/>
              </p:cNvSpPr>
              <p:nvPr/>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48" name="Freeform 13">
                <a:extLst>
                  <a:ext uri="{FF2B5EF4-FFF2-40B4-BE49-F238E27FC236}">
                    <a16:creationId xmlns:a16="http://schemas.microsoft.com/office/drawing/2014/main" id="{B22BF79E-4B5C-442E-A8B1-F197ECD02C9B}"/>
                  </a:ext>
                </a:extLst>
              </p:cNvPr>
              <p:cNvSpPr>
                <a:spLocks/>
              </p:cNvSpPr>
              <p:nvPr/>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grpSp>
        <p:sp>
          <p:nvSpPr>
            <p:cNvPr id="41998" name="Freeform 14">
              <a:extLst>
                <a:ext uri="{FF2B5EF4-FFF2-40B4-BE49-F238E27FC236}">
                  <a16:creationId xmlns:a16="http://schemas.microsoft.com/office/drawing/2014/main" id="{9B69A54F-8370-4770-B18D-9F39F9DD17B6}"/>
                </a:ext>
              </a:extLst>
            </p:cNvPr>
            <p:cNvSpPr>
              <a:spLocks/>
            </p:cNvSpPr>
            <p:nvPr/>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1" hangingPunct="1">
                <a:defRPr/>
              </a:pPr>
              <a:endParaRPr lang="pt-BR" sz="1800">
                <a:latin typeface="Arial" charset="0"/>
              </a:endParaRPr>
            </a:p>
          </p:txBody>
        </p:sp>
      </p:grpSp>
      <p:grpSp>
        <p:nvGrpSpPr>
          <p:cNvPr id="1029" name="Group 15">
            <a:extLst>
              <a:ext uri="{FF2B5EF4-FFF2-40B4-BE49-F238E27FC236}">
                <a16:creationId xmlns:a16="http://schemas.microsoft.com/office/drawing/2014/main" id="{6869E1F9-2690-4ACE-853D-0D827EBFB3B4}"/>
              </a:ext>
            </a:extLst>
          </p:cNvPr>
          <p:cNvGrpSpPr>
            <a:grpSpLocks/>
          </p:cNvGrpSpPr>
          <p:nvPr/>
        </p:nvGrpSpPr>
        <p:grpSpPr bwMode="auto">
          <a:xfrm>
            <a:off x="836085" y="6021388"/>
            <a:ext cx="7579783" cy="849312"/>
            <a:chOff x="395" y="3793"/>
            <a:chExt cx="3581" cy="535"/>
          </a:xfrm>
        </p:grpSpPr>
        <p:sp>
          <p:nvSpPr>
            <p:cNvPr id="1035" name="Freeform 16">
              <a:extLst>
                <a:ext uri="{FF2B5EF4-FFF2-40B4-BE49-F238E27FC236}">
                  <a16:creationId xmlns:a16="http://schemas.microsoft.com/office/drawing/2014/main" id="{B513669D-C19F-45F8-A232-DC4BA014D0FA}"/>
                </a:ext>
              </a:extLst>
            </p:cNvPr>
            <p:cNvSpPr>
              <a:spLocks/>
            </p:cNvSpPr>
            <p:nvPr/>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36" name="Freeform 17">
              <a:extLst>
                <a:ext uri="{FF2B5EF4-FFF2-40B4-BE49-F238E27FC236}">
                  <a16:creationId xmlns:a16="http://schemas.microsoft.com/office/drawing/2014/main" id="{A7DE1171-8E16-4A3B-8DDE-6EA6B24378CB}"/>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37" name="Freeform 18">
              <a:extLst>
                <a:ext uri="{FF2B5EF4-FFF2-40B4-BE49-F238E27FC236}">
                  <a16:creationId xmlns:a16="http://schemas.microsoft.com/office/drawing/2014/main" id="{708B29B2-E86D-4D51-9BB0-8186793EDFE4}"/>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38" name="Freeform 19">
              <a:extLst>
                <a:ext uri="{FF2B5EF4-FFF2-40B4-BE49-F238E27FC236}">
                  <a16:creationId xmlns:a16="http://schemas.microsoft.com/office/drawing/2014/main" id="{2EFFE4FF-25AC-4760-95EC-0E8EE953E82B}"/>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39" name="Freeform 20">
              <a:extLst>
                <a:ext uri="{FF2B5EF4-FFF2-40B4-BE49-F238E27FC236}">
                  <a16:creationId xmlns:a16="http://schemas.microsoft.com/office/drawing/2014/main" id="{3930CA84-E8EB-4BD6-8563-D817C477EFD0}"/>
                </a:ext>
              </a:extLst>
            </p:cNvPr>
            <p:cNvSpPr>
              <a:spLocks/>
            </p:cNvSpPr>
            <p:nvPr/>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sp>
          <p:nvSpPr>
            <p:cNvPr id="1040" name="Freeform 21">
              <a:extLst>
                <a:ext uri="{FF2B5EF4-FFF2-40B4-BE49-F238E27FC236}">
                  <a16:creationId xmlns:a16="http://schemas.microsoft.com/office/drawing/2014/main" id="{D5678B9B-BA0E-4F3A-B40F-DBA3D7D12696}"/>
                </a:ext>
              </a:extLst>
            </p:cNvPr>
            <p:cNvSpPr>
              <a:spLocks/>
            </p:cNvSpPr>
            <p:nvPr/>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800"/>
            </a:p>
          </p:txBody>
        </p:sp>
      </p:grpSp>
      <p:sp>
        <p:nvSpPr>
          <p:cNvPr id="42006" name="Rectangle 22">
            <a:extLst>
              <a:ext uri="{FF2B5EF4-FFF2-40B4-BE49-F238E27FC236}">
                <a16:creationId xmlns:a16="http://schemas.microsoft.com/office/drawing/2014/main" id="{BFCBC911-BCD9-40AF-B345-A7C882ED9547}"/>
              </a:ext>
            </a:extLst>
          </p:cNvPr>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31" name="Rectangle 23">
            <a:extLst>
              <a:ext uri="{FF2B5EF4-FFF2-40B4-BE49-F238E27FC236}">
                <a16:creationId xmlns:a16="http://schemas.microsoft.com/office/drawing/2014/main" id="{E08FC360-0967-4388-8CB0-07E0A98A60E0}"/>
              </a:ext>
            </a:extLst>
          </p:cNvPr>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2008" name="Rectangle 24">
            <a:extLst>
              <a:ext uri="{FF2B5EF4-FFF2-40B4-BE49-F238E27FC236}">
                <a16:creationId xmlns:a16="http://schemas.microsoft.com/office/drawing/2014/main" id="{9F49C278-C7FD-42BD-9AE1-C0F9AE7B3053}"/>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rtl="0"/>
            <a:fld id="{D04964C2-D243-417B-AB21-8B2FFD718236}" type="datetime1">
              <a:rPr lang="pt-BR" noProof="0" smtClean="0"/>
              <a:t>09/06/2022</a:t>
            </a:fld>
            <a:endParaRPr lang="pt-BR" noProof="0"/>
          </a:p>
        </p:txBody>
      </p:sp>
      <p:sp>
        <p:nvSpPr>
          <p:cNvPr id="42009" name="Rectangle 25">
            <a:extLst>
              <a:ext uri="{FF2B5EF4-FFF2-40B4-BE49-F238E27FC236}">
                <a16:creationId xmlns:a16="http://schemas.microsoft.com/office/drawing/2014/main" id="{6EA920D0-0679-4886-907F-7937C7C87DF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rtl="0"/>
            <a:endParaRPr lang="pt-BR" noProof="0"/>
          </a:p>
        </p:txBody>
      </p:sp>
      <p:sp>
        <p:nvSpPr>
          <p:cNvPr id="42010" name="Rectangle 26">
            <a:extLst>
              <a:ext uri="{FF2B5EF4-FFF2-40B4-BE49-F238E27FC236}">
                <a16:creationId xmlns:a16="http://schemas.microsoft.com/office/drawing/2014/main" id="{E0FBF991-6E6F-43DC-840E-B1EA2AF42A4C}"/>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rtl="0"/>
            <a:fld id="{6D22F896-40B5-4ADD-8801-0D06FADFA095}" type="slidenum">
              <a:rPr lang="pt-BR" noProof="0" smtClean="0"/>
              <a:pPr rtl="0"/>
              <a:t>‹nº›</a:t>
            </a:fld>
            <a:endParaRPr lang="pt-BR" noProof="0"/>
          </a:p>
        </p:txBody>
      </p:sp>
    </p:spTree>
    <p:extLst>
      <p:ext uri="{BB962C8B-B14F-4D97-AF65-F5344CB8AC3E}">
        <p14:creationId xmlns:p14="http://schemas.microsoft.com/office/powerpoint/2010/main" val="1839654134"/>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registradores.onr.org.br/" TargetMode="External"/><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www.registrodeimoveis.org.b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www.cidades.gov.br/ultima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https://www.irib.org.br/noticias/detalhes/regularizacao-do-direito-de-laje-reduziria-influencia-de-milicias-diz-professora"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hyperlink" Target="https://www.portaltransparencia.gov.br/orgaos-superiores/56000-ministerio-das-cidades"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hyperlink" Target="https://www.irib.org.br/noticias/detalhes/regularizacao-do-direito-de-laje-reduziria-influencia-de-milicias-diz-professora"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www.planalto.gov.br/ccivil_03/Constituicao/Constituicao.htm" TargetMode="External"/><Relationship Id="rId2" Type="http://schemas.openxmlformats.org/officeDocument/2006/relationships/hyperlink" Target="http://www.irib.org.br./" TargetMode="Externa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www.colegioregistralrs.or.br/associado" TargetMode="External"/><Relationship Id="rId4" Type="http://schemas.openxmlformats.org/officeDocument/2006/relationships/hyperlink" Target="http://www.registrodeimoveis.org.br/quem-somos"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B2D564D-45BE-42AF-964F-6A14682011B2}"/>
              </a:ext>
            </a:extLst>
          </p:cNvPr>
          <p:cNvPicPr>
            <a:picLocks noChangeAspect="1"/>
          </p:cNvPicPr>
          <p:nvPr/>
        </p:nvPicPr>
        <p:blipFill rotWithShape="1">
          <a:blip r:embed="rId2"/>
          <a:srcRect l="33485" t="29899" r="33333" b="36969"/>
          <a:stretch/>
        </p:blipFill>
        <p:spPr>
          <a:xfrm>
            <a:off x="0" y="0"/>
            <a:ext cx="12192000" cy="6857999"/>
          </a:xfrm>
          <a:prstGeom prst="rect">
            <a:avLst/>
          </a:prstGeom>
        </p:spPr>
      </p:pic>
      <p:sp>
        <p:nvSpPr>
          <p:cNvPr id="5" name="Elipse 4">
            <a:extLst>
              <a:ext uri="{FF2B5EF4-FFF2-40B4-BE49-F238E27FC236}">
                <a16:creationId xmlns:a16="http://schemas.microsoft.com/office/drawing/2014/main" id="{058ADC47-BDFB-4A14-BE5A-0743A4961E27}"/>
              </a:ext>
            </a:extLst>
          </p:cNvPr>
          <p:cNvSpPr/>
          <p:nvPr/>
        </p:nvSpPr>
        <p:spPr>
          <a:xfrm>
            <a:off x="5573375" y="3898514"/>
            <a:ext cx="5611092" cy="2503055"/>
          </a:xfrm>
          <a:prstGeom prst="ellipse">
            <a:avLst/>
          </a:prstGeom>
          <a:solidFill>
            <a:srgbClr val="4F5A7E"/>
          </a:solidFill>
          <a:ln>
            <a:solidFill>
              <a:srgbClr val="4F5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435DB324-D0C3-456C-9797-A8C561E618D0}"/>
              </a:ext>
            </a:extLst>
          </p:cNvPr>
          <p:cNvPicPr>
            <a:picLocks noChangeAspect="1"/>
          </p:cNvPicPr>
          <p:nvPr/>
        </p:nvPicPr>
        <p:blipFill>
          <a:blip r:embed="rId3"/>
          <a:stretch>
            <a:fillRect/>
          </a:stretch>
        </p:blipFill>
        <p:spPr>
          <a:xfrm>
            <a:off x="8378921" y="5150041"/>
            <a:ext cx="3587103" cy="1584036"/>
          </a:xfrm>
          <a:prstGeom prst="rect">
            <a:avLst/>
          </a:prstGeom>
        </p:spPr>
      </p:pic>
    </p:spTree>
    <p:extLst>
      <p:ext uri="{BB962C8B-B14F-4D97-AF65-F5344CB8AC3E}">
        <p14:creationId xmlns:p14="http://schemas.microsoft.com/office/powerpoint/2010/main" val="3833345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es-ES" dirty="0">
                <a:cs typeface="Arial" panose="020B0604020202020204" pitchFamily="34" charset="0"/>
              </a:rPr>
              <a:t> </a:t>
            </a:r>
            <a:r>
              <a:rPr lang="es-ES" b="1" dirty="0">
                <a:latin typeface="+mj-lt"/>
                <a:cs typeface="Arial" panose="020B0604020202020204" pitchFamily="34" charset="0"/>
              </a:rPr>
              <a:t>SISTEMA ECLÉTICO- MISTO- Constitutivo e Declarativo ( Brasil )</a:t>
            </a:r>
            <a:endParaRPr lang="pt-BR" b="1"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33675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altLang="pt-PT" dirty="0">
                <a:cs typeface="Arial" panose="020B0604020202020204" pitchFamily="34" charset="0"/>
              </a:rPr>
              <a:t>A constituição do Direito real, </a:t>
            </a:r>
            <a:r>
              <a:rPr lang="pt-BR" altLang="pt-PT" dirty="0" err="1">
                <a:cs typeface="Arial" panose="020B0604020202020204" pitchFamily="34" charset="0"/>
              </a:rPr>
              <a:t>inter-vivos</a:t>
            </a:r>
            <a:r>
              <a:rPr lang="pt-BR" altLang="pt-PT" dirty="0">
                <a:cs typeface="Arial" panose="020B0604020202020204" pitchFamily="34" charset="0"/>
              </a:rPr>
              <a:t>,</a:t>
            </a:r>
            <a:r>
              <a:rPr lang="pt-BR" altLang="pt-PT" dirty="0">
                <a:solidFill>
                  <a:srgbClr val="FF0000"/>
                </a:solidFill>
                <a:cs typeface="Arial" panose="020B0604020202020204" pitchFamily="34" charset="0"/>
              </a:rPr>
              <a:t> </a:t>
            </a:r>
            <a:r>
              <a:rPr lang="pt-BR" altLang="pt-PT" dirty="0">
                <a:cs typeface="Arial" panose="020B0604020202020204" pitchFamily="34" charset="0"/>
              </a:rPr>
              <a:t>somente ocorre através do registro do respectivo título SRI.</a:t>
            </a:r>
          </a:p>
          <a:p>
            <a:pPr marL="285750" indent="-285750" algn="just">
              <a:lnSpc>
                <a:spcPct val="150000"/>
              </a:lnSpc>
              <a:buFont typeface="Arial" panose="020B0604020202020204" pitchFamily="34" charset="0"/>
              <a:buChar char="•"/>
            </a:pPr>
            <a:endParaRPr lang="pt-BR" altLang="pt-PT" dirty="0">
              <a:cs typeface="Arial" panose="020B0604020202020204" pitchFamily="34" charset="0"/>
            </a:endParaRPr>
          </a:p>
          <a:p>
            <a:pPr marL="285750" indent="-285750" algn="just">
              <a:lnSpc>
                <a:spcPct val="150000"/>
              </a:lnSpc>
              <a:buFont typeface="Arial" panose="020B0604020202020204" pitchFamily="34" charset="0"/>
              <a:buChar char="•"/>
            </a:pPr>
            <a:r>
              <a:rPr lang="pt-BR" altLang="pt-PT" dirty="0">
                <a:cs typeface="Arial" panose="020B0604020202020204" pitchFamily="34" charset="0"/>
              </a:rPr>
              <a:t>Exceções: Herança “</a:t>
            </a:r>
            <a:r>
              <a:rPr lang="pt-BR" altLang="pt-PT" i="1" dirty="0">
                <a:cs typeface="Arial" panose="020B0604020202020204" pitchFamily="34" charset="0"/>
              </a:rPr>
              <a:t>causa mortis “. ( </a:t>
            </a:r>
            <a:r>
              <a:rPr lang="pt-BR" altLang="pt-PT" dirty="0" err="1">
                <a:cs typeface="Arial" panose="020B0604020202020204" pitchFamily="34" charset="0"/>
              </a:rPr>
              <a:t>Arts</a:t>
            </a:r>
            <a:r>
              <a:rPr lang="pt-BR" altLang="pt-PT" dirty="0">
                <a:cs typeface="Arial" panose="020B0604020202020204" pitchFamily="34" charset="0"/>
              </a:rPr>
              <a:t> 1.245 e 1.784 - Código Civil ); demarcações e divisões judiciais e/ou notariais/registrais, assim como nas aquisições originárias/ bens públicos , para as quais o registro é meramente declaratório.</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pt-BR" b="1" dirty="0">
                <a:solidFill>
                  <a:srgbClr val="DADADA"/>
                </a:solidFill>
                <a:latin typeface="+mj-lt"/>
              </a:rPr>
              <a:t>SISTEMA ECLÉCTICO - MIXTO - Constitutivo y Declarativo (Brasil)</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33675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dirty="0">
                <a:solidFill>
                  <a:srgbClr val="DADADA"/>
                </a:solidFill>
              </a:rPr>
              <a:t>La constitución del derecho real, </a:t>
            </a:r>
            <a:r>
              <a:rPr lang="es-ES" dirty="0" err="1">
                <a:solidFill>
                  <a:srgbClr val="DADADA"/>
                </a:solidFill>
              </a:rPr>
              <a:t>inter-vivos</a:t>
            </a:r>
            <a:r>
              <a:rPr lang="es-ES" dirty="0">
                <a:solidFill>
                  <a:srgbClr val="DADADA"/>
                </a:solidFill>
              </a:rPr>
              <a:t>, sólo se produce mediante la inscripción del título SRI respectivo.</a:t>
            </a:r>
          </a:p>
          <a:p>
            <a:pPr marL="285750" indent="-285750" algn="just">
              <a:lnSpc>
                <a:spcPct val="150000"/>
              </a:lnSpc>
              <a:buFont typeface="Arial" panose="020B0604020202020204" pitchFamily="34" charset="0"/>
              <a:buChar char="•"/>
            </a:pPr>
            <a:endParaRPr lang="es-ES" dirty="0">
              <a:solidFill>
                <a:srgbClr val="DADADA"/>
              </a:solidFill>
            </a:endParaRPr>
          </a:p>
          <a:p>
            <a:pPr marL="285750" indent="-285750" algn="just">
              <a:lnSpc>
                <a:spcPct val="150000"/>
              </a:lnSpc>
              <a:buFont typeface="Arial" panose="020B0604020202020204" pitchFamily="34" charset="0"/>
              <a:buChar char="•"/>
            </a:pPr>
            <a:r>
              <a:rPr lang="es-ES" dirty="0">
                <a:solidFill>
                  <a:srgbClr val="DADADA"/>
                </a:solidFill>
              </a:rPr>
              <a:t>Excepciones: Herencia “causa de muerte”. (Arts. 1245 y 1784 - Código Civil); deslindes y divisiones judiciales y/o notariales/registrales, así como en adquisiciones originarias/bienes públicos, cuya inscripción es meramente declarativa.</a:t>
            </a:r>
            <a:endParaRPr lang="pt-BR" dirty="0">
              <a:solidFill>
                <a:srgbClr val="DADADA"/>
              </a:solidFill>
            </a:endParaRPr>
          </a:p>
        </p:txBody>
      </p:sp>
    </p:spTree>
    <p:extLst>
      <p:ext uri="{BB962C8B-B14F-4D97-AF65-F5344CB8AC3E}">
        <p14:creationId xmlns:p14="http://schemas.microsoft.com/office/powerpoint/2010/main" val="212580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solidFill>
                  <a:srgbClr val="DADADA"/>
                </a:solidFill>
                <a:latin typeface="+mj-lt"/>
              </a:rPr>
              <a:t>TECNOLOGIA INCLUSIVA </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3489866"/>
          </a:xfrm>
          <a:prstGeom prst="rect">
            <a:avLst/>
          </a:prstGeom>
          <a:noFill/>
        </p:spPr>
        <p:txBody>
          <a:bodyPr wrap="square" rtlCol="0">
            <a:spAutoFit/>
          </a:bodyPr>
          <a:lstStyle/>
          <a:p>
            <a:pPr marL="203195" indent="0" algn="just">
              <a:lnSpc>
                <a:spcPct val="150000"/>
              </a:lnSpc>
              <a:buNone/>
            </a:pPr>
            <a:r>
              <a:rPr lang="pt-BR" dirty="0"/>
              <a:t>	Neste contexto, pode-se sugerir que os habitantes de cada nação contribuam para que assim a tecnologia desenvolvida em uma região possa ter o alcance realmente proveitoso para aprimorar técnicas da prática registral e assim, consequentemente, seguir o fluxo de vida das populações em geral que buscam respostas mais rápidas e eficientes nas suas negociações nacionais e transfronteiriças. </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solidFill>
                  <a:srgbClr val="DADADA"/>
                </a:solidFill>
                <a:latin typeface="+mj-lt"/>
              </a:rPr>
              <a:t>TECNOLOGÍA INCLUSIVA</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33675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dirty="0">
                <a:solidFill>
                  <a:srgbClr val="DADADA"/>
                </a:solidFill>
              </a:rPr>
              <a:t>En este contexto, se puede sugerir que los habitantes de cada nación contribuyan para que la tecnología desarrollada en una región pueda tener un alcance realmente útil para mejorar las técnicas de práctica registral y así, en consecuencia, acompañar el flujo de vida de las poblaciones en general. que buscan respuestas más rápidas y eficientes en sus negociaciones nacionales y transfronterizas.</a:t>
            </a:r>
            <a:endParaRPr lang="pt-BR" dirty="0">
              <a:solidFill>
                <a:srgbClr val="DADADA"/>
              </a:solidFill>
            </a:endParaRPr>
          </a:p>
        </p:txBody>
      </p:sp>
    </p:spTree>
    <p:extLst>
      <p:ext uri="{BB962C8B-B14F-4D97-AF65-F5344CB8AC3E}">
        <p14:creationId xmlns:p14="http://schemas.microsoft.com/office/powerpoint/2010/main" val="158837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solidFill>
                  <a:srgbClr val="DADADA"/>
                </a:solidFill>
                <a:latin typeface="+mj-lt"/>
                <a:ea typeface="Calibri" panose="020F0502020204030204" pitchFamily="34" charset="0"/>
              </a:rPr>
              <a:t>CONSEQUÊNCIAS</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295202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a:ea typeface="Calibri" panose="020F0502020204030204" pitchFamily="34" charset="0"/>
              </a:rPr>
              <a:t>Inicia-se assim  uma  batalha, agora comercial virtual, na qual se vê a disputa do controle dos principais mercados consumidores do planeta, procurando um cenário mundial mais previsível, no qual a concorrência possa ser controlada, para, a partir daí, surgirem os ajuntamentos e/ou blocos dominantes entre vários países liderados por seus respectivos governos.</a:t>
            </a:r>
            <a:endParaRPr lang="pt-BR"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solidFill>
                  <a:srgbClr val="DADADA"/>
                </a:solidFill>
                <a:latin typeface="+mj-lt"/>
              </a:rPr>
              <a:t>CONSECUENCIAS</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300082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dirty="0">
                <a:solidFill>
                  <a:srgbClr val="DADADA"/>
                </a:solidFill>
              </a:rPr>
              <a:t>Comienza así una batalla, ahora virtualmente comercial, en la que se ve la disputa por el control de los principales mercados consumidores del planeta, buscando un escenario mundial más predecible, en el que se pueda controlar la competencia, para que, a partir de ahí, emergen agrupaciones y/o bloques dominantes entre varios países liderados por sus respectivos gobiernos.</a:t>
            </a:r>
            <a:endParaRPr lang="pt-BR" dirty="0">
              <a:solidFill>
                <a:srgbClr val="DADADA"/>
              </a:solidFill>
            </a:endParaRPr>
          </a:p>
        </p:txBody>
      </p:sp>
    </p:spTree>
    <p:extLst>
      <p:ext uri="{BB962C8B-B14F-4D97-AF65-F5344CB8AC3E}">
        <p14:creationId xmlns:p14="http://schemas.microsoft.com/office/powerpoint/2010/main" val="893098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t>REGISTRO ELECTRÓNICO</a:t>
            </a:r>
            <a:endParaRPr lang="pt-BR" b="1"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17055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a:ea typeface="Calibri" panose="020F0502020204030204" pitchFamily="34" charset="0"/>
              </a:rPr>
              <a:t>Por força da Lei 13.465/17, está sendo implementado gradativamente em todas as Províncias do País, em última análise, com o objetivo de combater a corrupção e a lavagem de dinheiro.</a:t>
            </a:r>
            <a:endParaRPr lang="pt-BR"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solidFill>
                  <a:srgbClr val="DADADA"/>
                </a:solidFill>
                <a:latin typeface="+mj-lt"/>
              </a:rPr>
              <a:t>REGISTRO ELECTRÓNICO</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1754326"/>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dirty="0">
                <a:solidFill>
                  <a:srgbClr val="DADADA"/>
                </a:solidFill>
              </a:rPr>
              <a:t>Por la </a:t>
            </a:r>
            <a:r>
              <a:rPr lang="es-ES" dirty="0" err="1">
                <a:solidFill>
                  <a:srgbClr val="DADADA"/>
                </a:solidFill>
              </a:rPr>
              <a:t>forza</a:t>
            </a:r>
            <a:r>
              <a:rPr lang="es-ES" dirty="0">
                <a:solidFill>
                  <a:srgbClr val="DADADA"/>
                </a:solidFill>
              </a:rPr>
              <a:t> de la Ley 13.465/17, gradualmente está implementando en todas las Provincias del </a:t>
            </a:r>
            <a:r>
              <a:rPr lang="es-ES" dirty="0" err="1">
                <a:solidFill>
                  <a:srgbClr val="DADADA"/>
                </a:solidFill>
              </a:rPr>
              <a:t>Pais</a:t>
            </a:r>
            <a:r>
              <a:rPr lang="es-ES" dirty="0">
                <a:solidFill>
                  <a:srgbClr val="DADADA"/>
                </a:solidFill>
              </a:rPr>
              <a:t>, en el </a:t>
            </a:r>
            <a:r>
              <a:rPr lang="es-ES" dirty="0"/>
              <a:t>análisis</a:t>
            </a:r>
            <a:r>
              <a:rPr lang="es-ES" dirty="0">
                <a:solidFill>
                  <a:srgbClr val="DADADA"/>
                </a:solidFill>
              </a:rPr>
              <a:t> final, con el objetivo  de combatir la corrupción y el blanqueo  de activos.</a:t>
            </a:r>
            <a:endParaRPr lang="pt-BR" dirty="0">
              <a:solidFill>
                <a:srgbClr val="DADADA"/>
              </a:solidFill>
            </a:endParaRPr>
          </a:p>
        </p:txBody>
      </p:sp>
    </p:spTree>
    <p:extLst>
      <p:ext uri="{BB962C8B-B14F-4D97-AF65-F5344CB8AC3E}">
        <p14:creationId xmlns:p14="http://schemas.microsoft.com/office/powerpoint/2010/main" val="3682974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altLang="pt-BR" dirty="0"/>
              <a:t>SISTEMA DE REGISTRO ELETRÔNICO - </a:t>
            </a:r>
            <a:r>
              <a:rPr lang="pt-BR" altLang="pt-BR" dirty="0" err="1"/>
              <a:t>mp</a:t>
            </a:r>
            <a:r>
              <a:rPr lang="pt-BR" altLang="pt-BR" dirty="0"/>
              <a:t> - 759/2016, CONVERTIDO NA LEI 13.465/17)</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893647"/>
          </a:xfrm>
          <a:prstGeom prst="rect">
            <a:avLst/>
          </a:prstGeom>
          <a:noFill/>
        </p:spPr>
        <p:txBody>
          <a:bodyPr wrap="square" rtlCol="0">
            <a:spAutoFit/>
          </a:bodyPr>
          <a:lstStyle/>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Art. 76 - O Sistema de Cadastro Eletrônico de Imóveis - SREI será implantado e operacionalizado, em âmbito nacional, pelo Operador Nacional do Sistema de Cadastro Eletrônico de Imóveis - ONR.</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1º O procedimento administrativo e os atos cadastrais derivados da Reurb serão realizados preferencialmente por meio eletrônico, na forma dos </a:t>
            </a:r>
            <a:r>
              <a:rPr lang="pt-BR" sz="1200" dirty="0" err="1">
                <a:latin typeface="Arial" panose="020B0604020202020204" pitchFamily="34" charset="0"/>
                <a:cs typeface="Arial" panose="020B0604020202020204" pitchFamily="34" charset="0"/>
              </a:rPr>
              <a:t>arts</a:t>
            </a:r>
            <a:r>
              <a:rPr lang="pt-BR" sz="1200" dirty="0">
                <a:latin typeface="Arial" panose="020B0604020202020204" pitchFamily="34" charset="0"/>
                <a:cs typeface="Arial" panose="020B0604020202020204" pitchFamily="34" charset="0"/>
              </a:rPr>
              <a:t>. 37 e 41 da Lei nº 11.977 de 2009.</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2º - O ONR será constituído como pessoa jurídica de direito privado, sem fins lucrativos.</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3º Fica o Instituto Brasileiro de Registro de Imóveis - IRIB autorizado a constituir o ONR e elaborar seu estatuto, no prazo de cento e oitenta dias, contados a partir de 22 de dezembro de 2016, e submetê-lo à homologação por ato do Interior Nacional do Conselho Nacional de Justiça.</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4º - Caberá ao Conselho Nacional de Justiça exercer a função de agente regulador do ONR e zelar pelo cumprimento de seus estatutos.</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5º As unidades do serviço de registro de imóveis dos Estados e do Distrito Federal fazem parte do SREI e estão vinculadas ao ONR.</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6º - Os serviços eletrônicos serão disponibilizados, gratuitamente, ao Judiciário, ao Poder Executivo Federal, ao Ministério Público e aos entes públicos previstos nos regulamentos de custas e emolumentos dos Estados e do Distrito Federal, bem como os órgãos responsáveis ​​pelas investigações criminais, controle e recuperação de bens.</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7º A administração pública federal terá acesso às informações do SREI por meio do Sistema Nacional de Gestão e Informação do Território -SINTER- na forma de regulamento.</a:t>
            </a:r>
          </a:p>
          <a:p>
            <a:pPr marL="171450" indent="-171450" algn="just">
              <a:buFont typeface="Arial" panose="020B0604020202020204" pitchFamily="34" charset="0"/>
              <a:buChar char="•"/>
              <a:defRPr/>
            </a:pPr>
            <a:r>
              <a:rPr lang="pt-BR" sz="1200" dirty="0">
                <a:latin typeface="Arial" panose="020B0604020202020204" pitchFamily="34" charset="0"/>
                <a:cs typeface="Arial" panose="020B0604020202020204" pitchFamily="34" charset="0"/>
              </a:rPr>
              <a:t>§ 8º - A Lei Nacional de Corregedoria do Conselho Nacional de Justiça terá outras atribuições que serão exercidas pelo ONR.</a:t>
            </a:r>
            <a:endParaRPr lang="pt-BR" altLang="pt-BR" sz="1200" dirty="0"/>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pt-BR" altLang="pt-BR" dirty="0"/>
              <a:t>SISTEMA DE REGISTRO ELETRÓNICO- </a:t>
            </a:r>
            <a:r>
              <a:rPr lang="pt-BR" altLang="pt-BR" dirty="0" err="1"/>
              <a:t>mp</a:t>
            </a:r>
            <a:r>
              <a:rPr lang="pt-BR" altLang="pt-BR" dirty="0"/>
              <a:t> - 759/2016, CONVERTIDA NA LEI 13.465/17)</a:t>
            </a:r>
            <a:endParaRPr lang="pt-BR" dirty="0">
              <a:solidFill>
                <a:srgbClr val="DADADA"/>
              </a:solidFill>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4893647"/>
          </a:xfrm>
          <a:prstGeom prst="rect">
            <a:avLst/>
          </a:prstGeom>
          <a:noFill/>
        </p:spPr>
        <p:txBody>
          <a:bodyPr wrap="square" rtlCol="0">
            <a:spAutoFit/>
          </a:bodyPr>
          <a:lstStyle/>
          <a:p>
            <a:pPr marL="171450" indent="-171450" algn="just">
              <a:buFont typeface="Arial" panose="020B0604020202020204" pitchFamily="34" charset="0"/>
              <a:buChar char="•"/>
              <a:defRPr/>
            </a:pPr>
            <a:r>
              <a:rPr lang="es-ES" sz="1200" dirty="0">
                <a:latin typeface="Arial" panose="020B0604020202020204" pitchFamily="34" charset="0"/>
                <a:cs typeface="Arial" panose="020B0604020202020204" pitchFamily="34" charset="0"/>
              </a:rPr>
              <a:t>Art. 76 – El Sistema Electrónico de Registro Inmobiliario - SREI será implementado y operado, a nivel nacional, por el Operador Nacional del Sistema Electrónico de Registro Inmobiliario - ONR. 
§ 1 - El procedimiento administrativo y los actos de registro derivados de la Reurb se realizarán preferentemente por medios electrónicos, en la forma de los artículos. 37 y 41 de la Ley </a:t>
            </a:r>
            <a:r>
              <a:rPr lang="es-ES" sz="1200" dirty="0" err="1">
                <a:latin typeface="Arial" panose="020B0604020202020204" pitchFamily="34" charset="0"/>
                <a:cs typeface="Arial" panose="020B0604020202020204" pitchFamily="34" charset="0"/>
              </a:rPr>
              <a:t>N°</a:t>
            </a:r>
            <a:r>
              <a:rPr lang="es-ES" sz="1200" dirty="0">
                <a:latin typeface="Arial" panose="020B0604020202020204" pitchFamily="34" charset="0"/>
                <a:cs typeface="Arial" panose="020B0604020202020204" pitchFamily="34" charset="0"/>
              </a:rPr>
              <a:t> 11.977 de 2009.
§ 2 - La ONR se organizará como una entidad legal de derecho privado, sin fines de lucro. 
§ 3 - El Instituto de Registro Inmobiliario de Brasil - IRIB está autorizado a constituir la ONR y preparar su estatuto, dentro de los ciento ochenta días, contados a partir del 22 de diciembre de 2016, y someterlo a aprobación mediante un acto del Interior Nacional del Consejo Nacional de Justicia. 
§ 4 - Será responsabilidad del Consejo Nacional de Justicia ejercer la función de agente regulador de la ONR y velar por el cumplimiento de sus estatutos.  
</a:t>
            </a:r>
            <a:r>
              <a:rPr lang="pt-BR" sz="1200" dirty="0">
                <a:latin typeface="Arial" panose="020B0604020202020204" pitchFamily="34" charset="0"/>
                <a:cs typeface="Arial" panose="020B0604020202020204" pitchFamily="34" charset="0"/>
              </a:rPr>
              <a:t>§ 5</a:t>
            </a:r>
            <a:r>
              <a:rPr lang="pt-BR" sz="1200" strike="sngStrike" dirty="0">
                <a:latin typeface="Arial" panose="020B0604020202020204" pitchFamily="34" charset="0"/>
                <a:cs typeface="Arial" panose="020B0604020202020204" pitchFamily="34" charset="0"/>
              </a:rPr>
              <a:t>º</a:t>
            </a:r>
            <a:r>
              <a:rPr lang="pt-BR" sz="1200" dirty="0">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 Las unidades del servicio de registro de bienes raíces de los Estados y el Distrito Federal forman parte del SREI y están vinculadas a la ONR. 
§ 6 - Los servicios electrónicos se pondrán a disposición, sin cargo, del Poder Judicial, del Poder Ejecutivo Federal, del Ministerio Público y de las entidades públicas previstas en las normas de costas y emolumentos de los Estados y del Distrito Federal, así como de los órganos encargados de las investigaciones penales, fiscalización y recuperación de activos. 
</a:t>
            </a:r>
            <a:r>
              <a:rPr lang="pt-BR" sz="1200" dirty="0">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7º La administración pública federal accederá a la información del SREI a través del Sistema Nacional de Gestión e Información Territorial -SINTER- en forma de reglamento.
§ 8 - Ley nacional de asuntos internos del Consejo Nacional de Justicia tendrá otras funciones que ejercerá la ONR. </a:t>
            </a:r>
            <a:endParaRPr lang="pt-BR" altLang="pt-BR" sz="1200" dirty="0"/>
          </a:p>
        </p:txBody>
      </p:sp>
    </p:spTree>
    <p:extLst>
      <p:ext uri="{BB962C8B-B14F-4D97-AF65-F5344CB8AC3E}">
        <p14:creationId xmlns:p14="http://schemas.microsoft.com/office/powerpoint/2010/main" val="802432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Espaço Reservado para Conteúdo 4">
            <a:extLst>
              <a:ext uri="{FF2B5EF4-FFF2-40B4-BE49-F238E27FC236}">
                <a16:creationId xmlns:a16="http://schemas.microsoft.com/office/drawing/2014/main" id="{24A4C091-353E-428E-ACC9-0E0C27AABDCD}"/>
              </a:ext>
            </a:extLst>
          </p:cNvPr>
          <p:cNvPicPr>
            <a:picLocks/>
          </p:cNvPicPr>
          <p:nvPr/>
        </p:nvPicPr>
        <p:blipFill rotWithShape="1">
          <a:blip r:embed="rId3"/>
          <a:srcRect l="8290" t="10980" r="8633" b="9328"/>
          <a:stretch/>
        </p:blipFill>
        <p:spPr bwMode="auto">
          <a:xfrm>
            <a:off x="933600" y="643467"/>
            <a:ext cx="10324800" cy="557106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137432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84728" y="738909"/>
            <a:ext cx="4136901" cy="5003523"/>
          </a:xfrm>
          <a:prstGeom prst="rect">
            <a:avLst/>
          </a:prstGeom>
        </p:spPr>
        <p:txBody>
          <a:bodyPr vert="horz" lIns="91440" tIns="45720" rIns="91440" bIns="45720" rtlCol="0" anchor="ctr">
            <a:normAutofit/>
          </a:bodyPr>
          <a:lstStyle/>
          <a:p>
            <a:pPr algn="ctr">
              <a:spcBef>
                <a:spcPct val="0"/>
              </a:spcBef>
              <a:spcAft>
                <a:spcPts val="600"/>
              </a:spcAft>
            </a:pPr>
            <a:r>
              <a:rPr lang="pt-BR"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REGISTRO ELETRÔNICO NO ÓRGÃO DE REGISTRO NACIONAL DO BRASIL</a:t>
            </a:r>
            <a:endParaRPr lang="en-US" sz="28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5105398" y="1115568"/>
            <a:ext cx="6245352" cy="4626864"/>
          </a:xfrm>
          <a:prstGeom prst="rect">
            <a:avLst/>
          </a:prstGeom>
        </p:spPr>
        <p:txBody>
          <a:bodyPr vert="horz" lIns="91440" tIns="45720" rIns="91440" bIns="45720" rtlCol="0" anchor="ctr">
            <a:normAutofit/>
          </a:bodyPr>
          <a:lstStyle/>
          <a:p>
            <a:pPr marL="285750" indent="-285750">
              <a:buFont typeface="Arial" panose="020B0604020202020204" pitchFamily="34" charset="0"/>
              <a:buChar char="•"/>
            </a:pPr>
            <a:r>
              <a:rPr lang="pt-BR" dirty="0">
                <a:solidFill>
                  <a:srgbClr val="DADADA"/>
                </a:solidFill>
                <a:hlinkClick r:id="rId3">
                  <a:extLst>
                    <a:ext uri="{A12FA001-AC4F-418D-AE19-62706E023703}">
                      <ahyp:hlinkClr xmlns:ahyp="http://schemas.microsoft.com/office/drawing/2018/hyperlinkcolor" val="tx"/>
                    </a:ext>
                  </a:extLst>
                </a:hlinkClick>
              </a:rPr>
              <a:t>http://registradores.onr.org.br/</a:t>
            </a:r>
            <a:endParaRPr lang="pt-BR" dirty="0">
              <a:solidFill>
                <a:srgbClr val="DADADA"/>
              </a:solidFill>
            </a:endParaRPr>
          </a:p>
          <a:p>
            <a:pPr marL="285750" indent="-285750">
              <a:buFont typeface="Arial" panose="020B0604020202020204" pitchFamily="34" charset="0"/>
              <a:buChar char="•"/>
            </a:pPr>
            <a:endParaRPr lang="pt-BR" dirty="0">
              <a:solidFill>
                <a:srgbClr val="DADADA"/>
              </a:solidFill>
            </a:endParaRPr>
          </a:p>
          <a:p>
            <a:pPr marL="285750" indent="-285750">
              <a:buFont typeface="Arial" panose="020B0604020202020204" pitchFamily="34" charset="0"/>
              <a:buChar char="•"/>
            </a:pPr>
            <a:endParaRPr lang="pt-BR" dirty="0">
              <a:solidFill>
                <a:srgbClr val="DADADA"/>
              </a:solidFill>
            </a:endParaRPr>
          </a:p>
          <a:p>
            <a:pPr marL="285750" indent="-285750">
              <a:buFont typeface="Arial" panose="020B0604020202020204" pitchFamily="34" charset="0"/>
              <a:buChar char="•"/>
            </a:pPr>
            <a:endParaRPr lang="pt-BR" dirty="0">
              <a:solidFill>
                <a:srgbClr val="DADADA"/>
              </a:solidFill>
            </a:endParaRPr>
          </a:p>
          <a:p>
            <a:pPr marL="285750" indent="-285750">
              <a:buFont typeface="Arial" panose="020B0604020202020204" pitchFamily="34" charset="0"/>
              <a:buChar char="•"/>
            </a:pPr>
            <a:r>
              <a:rPr lang="pt-BR" dirty="0">
                <a:solidFill>
                  <a:srgbClr val="DADADA"/>
                </a:solidFill>
                <a:hlinkClick r:id="rId4">
                  <a:extLst>
                    <a:ext uri="{A12FA001-AC4F-418D-AE19-62706E023703}">
                      <ahyp:hlinkClr xmlns:ahyp="http://schemas.microsoft.com/office/drawing/2018/hyperlinkcolor" val="tx"/>
                    </a:ext>
                  </a:extLst>
                </a:hlinkClick>
              </a:rPr>
              <a:t>https://www.registrodeimoveis.org.br/</a:t>
            </a:r>
            <a:endParaRPr lang="pt-BR" dirty="0">
              <a:solidFill>
                <a:srgbClr val="DADADA"/>
              </a:solidFill>
            </a:endParaRPr>
          </a:p>
        </p:txBody>
      </p:sp>
      <p:pic>
        <p:nvPicPr>
          <p:cNvPr id="9" name="Imagem 8" descr="Texto&#10;&#10;Descrição gerada automaticamente">
            <a:extLst>
              <a:ext uri="{FF2B5EF4-FFF2-40B4-BE49-F238E27FC236}">
                <a16:creationId xmlns:a16="http://schemas.microsoft.com/office/drawing/2014/main" id="{E32416E1-214E-4C7E-AFE9-8D032D4AE3EB}"/>
              </a:ext>
            </a:extLst>
          </p:cNvPr>
          <p:cNvPicPr>
            <a:picLocks noChangeAspect="1"/>
          </p:cNvPicPr>
          <p:nvPr/>
        </p:nvPicPr>
        <p:blipFill>
          <a:blip r:embed="rId5">
            <a:duotone>
              <a:prstClr val="black"/>
              <a:schemeClr val="accent6">
                <a:tint val="45000"/>
                <a:satMod val="400000"/>
              </a:schemeClr>
            </a:duotone>
          </a:blip>
          <a:stretch>
            <a:fillRect/>
          </a:stretch>
        </p:blipFill>
        <p:spPr>
          <a:xfrm>
            <a:off x="6096000" y="3051429"/>
            <a:ext cx="1505767" cy="755141"/>
          </a:xfrm>
          <a:prstGeom prst="rect">
            <a:avLst/>
          </a:prstGeom>
        </p:spPr>
      </p:pic>
    </p:spTree>
    <p:extLst>
      <p:ext uri="{BB962C8B-B14F-4D97-AF65-F5344CB8AC3E}">
        <p14:creationId xmlns:p14="http://schemas.microsoft.com/office/powerpoint/2010/main" val="3097279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solidFill>
                  <a:srgbClr val="DADADA"/>
                </a:solidFill>
                <a:latin typeface="+mj-lt"/>
                <a:ea typeface="Calibri" panose="020F0502020204030204" pitchFamily="34" charset="0"/>
              </a:rPr>
              <a:t>CONSEQUÊNCIAS</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295202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a:ea typeface="Calibri" panose="020F0502020204030204" pitchFamily="34" charset="0"/>
              </a:rPr>
              <a:t>Inicia-se assim  uma  batalha, agora comercial virtual, na qual se vê a disputa do controle dos principais mercados consumidores do planeta, procurando um cenário mundial mais previsível, no qual a concorrência possa ser controlada, para, a partir daí, surgirem os ajuntamentos e/ou blocos dominantes entre vários países liderados por seus respectivos governos.</a:t>
            </a:r>
            <a:endParaRPr lang="pt-BR"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solidFill>
                  <a:srgbClr val="DADADA"/>
                </a:solidFill>
                <a:latin typeface="+mj-lt"/>
              </a:rPr>
              <a:t>CONSECUENCIAS</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295202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dirty="0">
                <a:solidFill>
                  <a:srgbClr val="DADADA"/>
                </a:solidFill>
              </a:rPr>
              <a:t>Comienza así una batalla, ahora virtualmente comercial, en la que se ve la disputa por el control de los principales mercados consumidores del planeta, buscando un escenario mundial más predecible, en el que se pueda controlar la competencia, para que, a partir de ahí, la emergen agrupaciones y/o bloques dominantes entre varios países liderados por sus respectivos gobiernos.</a:t>
            </a:r>
            <a:endParaRPr lang="pt-BR" dirty="0">
              <a:solidFill>
                <a:srgbClr val="DADADA"/>
              </a:solidFill>
            </a:endParaRPr>
          </a:p>
        </p:txBody>
      </p:sp>
    </p:spTree>
    <p:extLst>
      <p:ext uri="{BB962C8B-B14F-4D97-AF65-F5344CB8AC3E}">
        <p14:creationId xmlns:p14="http://schemas.microsoft.com/office/powerpoint/2010/main" val="4123808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E6FA0C-C4CC-43DC-8C5B-288C436B3886}"/>
              </a:ext>
            </a:extLst>
          </p:cNvPr>
          <p:cNvSpPr>
            <a:spLocks noGrp="1"/>
          </p:cNvSpPr>
          <p:nvPr>
            <p:ph type="title"/>
          </p:nvPr>
        </p:nvSpPr>
        <p:spPr>
          <a:xfrm>
            <a:off x="1510814" y="-61461"/>
            <a:ext cx="10018713" cy="512035"/>
          </a:xfrm>
        </p:spPr>
        <p:txBody>
          <a:bodyPr>
            <a:normAutofit/>
          </a:bodyPr>
          <a:lstStyle/>
          <a:p>
            <a:r>
              <a:rPr lang="pt-BR" sz="2000" b="1" dirty="0">
                <a:solidFill>
                  <a:srgbClr val="DADADA"/>
                </a:solidFill>
              </a:rPr>
              <a:t>SERVICIOS EN </a:t>
            </a:r>
            <a:r>
              <a:rPr lang="pt-BR" sz="2000" b="1" dirty="0" err="1">
                <a:solidFill>
                  <a:srgbClr val="DADADA"/>
                </a:solidFill>
              </a:rPr>
              <a:t>DESAROllO</a:t>
            </a:r>
            <a:endParaRPr lang="pt-BR" sz="2000" b="1" dirty="0">
              <a:solidFill>
                <a:srgbClr val="DADADA"/>
              </a:solidFill>
            </a:endParaRPr>
          </a:p>
        </p:txBody>
      </p:sp>
      <p:sp>
        <p:nvSpPr>
          <p:cNvPr id="3" name="Retângulo 2">
            <a:extLst>
              <a:ext uri="{FF2B5EF4-FFF2-40B4-BE49-F238E27FC236}">
                <a16:creationId xmlns:a16="http://schemas.microsoft.com/office/drawing/2014/main" id="{48B47FDD-4DFE-4CB7-812D-00F7B3CD1613}"/>
              </a:ext>
            </a:extLst>
          </p:cNvPr>
          <p:cNvSpPr/>
          <p:nvPr/>
        </p:nvSpPr>
        <p:spPr>
          <a:xfrm>
            <a:off x="4498997" y="299356"/>
            <a:ext cx="3858364" cy="400110"/>
          </a:xfrm>
          <a:prstGeom prst="rect">
            <a:avLst/>
          </a:prstGeom>
        </p:spPr>
        <p:txBody>
          <a:bodyPr wrap="none">
            <a:spAutoFit/>
          </a:bodyPr>
          <a:lstStyle/>
          <a:p>
            <a:r>
              <a:rPr lang="pt-BR" sz="2000" b="1" dirty="0" err="1">
                <a:solidFill>
                  <a:srgbClr val="DADADA"/>
                </a:solidFill>
                <a:ea typeface="+mn-lt"/>
                <a:cs typeface="+mn-lt"/>
              </a:rPr>
              <a:t>Proyeto</a:t>
            </a:r>
            <a:r>
              <a:rPr lang="pt-BR" sz="2000" b="1" dirty="0">
                <a:solidFill>
                  <a:srgbClr val="DADADA"/>
                </a:solidFill>
                <a:ea typeface="+mn-lt"/>
                <a:cs typeface="+mn-lt"/>
              </a:rPr>
              <a:t> </a:t>
            </a:r>
            <a:r>
              <a:rPr lang="pt-BR" sz="2000" b="1" dirty="0" err="1">
                <a:solidFill>
                  <a:srgbClr val="DADADA"/>
                </a:solidFill>
                <a:ea typeface="+mn-lt"/>
                <a:cs typeface="+mn-lt"/>
              </a:rPr>
              <a:t>Guardia</a:t>
            </a:r>
            <a:r>
              <a:rPr lang="pt-BR" sz="2000" b="1" dirty="0">
                <a:solidFill>
                  <a:srgbClr val="DADADA"/>
                </a:solidFill>
                <a:ea typeface="+mn-lt"/>
                <a:cs typeface="+mn-lt"/>
              </a:rPr>
              <a:t> y </a:t>
            </a:r>
            <a:r>
              <a:rPr lang="pt-BR" sz="2000" b="1" dirty="0" err="1">
                <a:solidFill>
                  <a:srgbClr val="DADADA"/>
                </a:solidFill>
                <a:ea typeface="+mn-lt"/>
                <a:cs typeface="+mn-lt"/>
              </a:rPr>
              <a:t>Conservación</a:t>
            </a:r>
            <a:endParaRPr lang="en-US" sz="2000" dirty="0">
              <a:solidFill>
                <a:srgbClr val="DADADA"/>
              </a:solidFill>
              <a:ea typeface="+mn-lt"/>
              <a:cs typeface="+mn-lt"/>
            </a:endParaRPr>
          </a:p>
        </p:txBody>
      </p:sp>
      <p:pic>
        <p:nvPicPr>
          <p:cNvPr id="64" name="Imagem 63">
            <a:extLst>
              <a:ext uri="{FF2B5EF4-FFF2-40B4-BE49-F238E27FC236}">
                <a16:creationId xmlns:a16="http://schemas.microsoft.com/office/drawing/2014/main" id="{A3BB6C21-EDF2-4266-A49B-186BBBF50A5E}"/>
              </a:ext>
            </a:extLst>
          </p:cNvPr>
          <p:cNvPicPr>
            <a:picLocks noChangeAspect="1"/>
          </p:cNvPicPr>
          <p:nvPr/>
        </p:nvPicPr>
        <p:blipFill>
          <a:blip r:embed="rId2" cstate="print"/>
          <a:stretch>
            <a:fillRect/>
          </a:stretch>
        </p:blipFill>
        <p:spPr bwMode="auto">
          <a:xfrm>
            <a:off x="7383258" y="1715484"/>
            <a:ext cx="2079932" cy="1383575"/>
          </a:xfrm>
          <a:prstGeom prst="rect">
            <a:avLst/>
          </a:prstGeom>
        </p:spPr>
        <p:style>
          <a:lnRef idx="0">
            <a:schemeClr val="accent4"/>
          </a:lnRef>
          <a:fillRef idx="3">
            <a:schemeClr val="accent4"/>
          </a:fillRef>
          <a:effectRef idx="3">
            <a:schemeClr val="accent4"/>
          </a:effectRef>
          <a:fontRef idx="minor">
            <a:schemeClr val="lt1"/>
          </a:fontRef>
        </p:style>
      </p:pic>
      <p:sp>
        <p:nvSpPr>
          <p:cNvPr id="65" name="CaixaDeTexto 64">
            <a:extLst>
              <a:ext uri="{FF2B5EF4-FFF2-40B4-BE49-F238E27FC236}">
                <a16:creationId xmlns:a16="http://schemas.microsoft.com/office/drawing/2014/main" id="{A7FB753A-A0C4-4E8F-9D07-9741FB70CEAF}"/>
              </a:ext>
            </a:extLst>
          </p:cNvPr>
          <p:cNvSpPr txBox="1"/>
          <p:nvPr/>
        </p:nvSpPr>
        <p:spPr bwMode="auto">
          <a:xfrm>
            <a:off x="7394687" y="799692"/>
            <a:ext cx="2080623"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CEI-MT
</a:t>
            </a:r>
            <a:r>
              <a:rPr lang="pt-BR" sz="1600" b="1" dirty="0" err="1">
                <a:solidFill>
                  <a:schemeClr val="bg1"/>
                </a:solidFill>
                <a:cs typeface="Arial" panose="020B0604020202020204" pitchFamily="34" charset="0"/>
              </a:rPr>
              <a:t>Almacena</a:t>
            </a:r>
            <a:r>
              <a:rPr lang="pt-BR" sz="1600" b="1" dirty="0">
                <a:solidFill>
                  <a:schemeClr val="bg1"/>
                </a:solidFill>
                <a:cs typeface="Arial" panose="020B0604020202020204" pitchFamily="34" charset="0"/>
              </a:rPr>
              <a:t> documentos
</a:t>
            </a:r>
          </a:p>
        </p:txBody>
      </p:sp>
      <p:sp>
        <p:nvSpPr>
          <p:cNvPr id="66" name="CaixaDeTexto 65">
            <a:extLst>
              <a:ext uri="{FF2B5EF4-FFF2-40B4-BE49-F238E27FC236}">
                <a16:creationId xmlns:a16="http://schemas.microsoft.com/office/drawing/2014/main" id="{4177D0B1-7815-4F4A-B71F-1A740B8932A6}"/>
              </a:ext>
            </a:extLst>
          </p:cNvPr>
          <p:cNvSpPr txBox="1"/>
          <p:nvPr/>
        </p:nvSpPr>
        <p:spPr bwMode="auto">
          <a:xfrm>
            <a:off x="9626680" y="851289"/>
            <a:ext cx="2080623"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Empresa
Consultar na CEI-MT</a:t>
            </a:r>
            <a:r>
              <a:rPr lang="pt-BR" sz="1600" b="1" dirty="0">
                <a:solidFill>
                  <a:schemeClr val="tx1"/>
                </a:solidFill>
                <a:cs typeface="Arial" panose="020B0604020202020204" pitchFamily="34" charset="0"/>
              </a:rPr>
              <a:t>
</a:t>
            </a:r>
          </a:p>
        </p:txBody>
      </p:sp>
      <p:pic>
        <p:nvPicPr>
          <p:cNvPr id="67" name="Picture 10" descr="Resultado de imagem para ged empresas">
            <a:extLst>
              <a:ext uri="{FF2B5EF4-FFF2-40B4-BE49-F238E27FC236}">
                <a16:creationId xmlns:a16="http://schemas.microsoft.com/office/drawing/2014/main" id="{EAD6AF6D-AB82-4B71-ADEB-4B8CA0DC6AAF}"/>
              </a:ext>
            </a:extLst>
          </p:cNvPr>
          <p:cNvPicPr>
            <a:picLocks noChangeAspect="1" noChangeArrowheads="1"/>
          </p:cNvPicPr>
          <p:nvPr/>
        </p:nvPicPr>
        <p:blipFill>
          <a:blip r:embed="rId3" cstate="print"/>
          <a:srcRect/>
          <a:stretch>
            <a:fillRect/>
          </a:stretch>
        </p:blipFill>
        <p:spPr bwMode="auto">
          <a:xfrm>
            <a:off x="9700736" y="1715484"/>
            <a:ext cx="2079930" cy="1383575"/>
          </a:xfrm>
          <a:prstGeom prst="rect">
            <a:avLst/>
          </a:prstGeom>
        </p:spPr>
        <p:style>
          <a:lnRef idx="0">
            <a:schemeClr val="accent4"/>
          </a:lnRef>
          <a:fillRef idx="3">
            <a:schemeClr val="accent4"/>
          </a:fillRef>
          <a:effectRef idx="3">
            <a:schemeClr val="accent4"/>
          </a:effectRef>
          <a:fontRef idx="minor">
            <a:schemeClr val="lt1"/>
          </a:fontRef>
        </p:style>
      </p:pic>
      <p:sp>
        <p:nvSpPr>
          <p:cNvPr id="73" name="CaixaDeTexto 72">
            <a:extLst>
              <a:ext uri="{FF2B5EF4-FFF2-40B4-BE49-F238E27FC236}">
                <a16:creationId xmlns:a16="http://schemas.microsoft.com/office/drawing/2014/main" id="{B0D15D21-49EC-481B-9553-4DF910D0BF9E}"/>
              </a:ext>
            </a:extLst>
          </p:cNvPr>
          <p:cNvSpPr txBox="1"/>
          <p:nvPr/>
        </p:nvSpPr>
        <p:spPr bwMode="auto">
          <a:xfrm>
            <a:off x="5038986" y="806996"/>
            <a:ext cx="2078543" cy="830997"/>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Registro
Registro electrónico
</a:t>
            </a:r>
          </a:p>
        </p:txBody>
      </p:sp>
      <p:pic>
        <p:nvPicPr>
          <p:cNvPr id="74" name="Picture 4" descr="Resultado de imagem para seguranca de documentos">
            <a:extLst>
              <a:ext uri="{FF2B5EF4-FFF2-40B4-BE49-F238E27FC236}">
                <a16:creationId xmlns:a16="http://schemas.microsoft.com/office/drawing/2014/main" id="{982C5B80-24E9-4438-BF79-4EA8997C083E}"/>
              </a:ext>
            </a:extLst>
          </p:cNvPr>
          <p:cNvPicPr>
            <a:picLocks noChangeAspect="1" noChangeArrowheads="1"/>
          </p:cNvPicPr>
          <p:nvPr/>
        </p:nvPicPr>
        <p:blipFill>
          <a:blip r:embed="rId4" cstate="print"/>
          <a:srcRect/>
          <a:stretch>
            <a:fillRect/>
          </a:stretch>
        </p:blipFill>
        <p:spPr bwMode="auto">
          <a:xfrm>
            <a:off x="5065778" y="1715484"/>
            <a:ext cx="2079933" cy="1383576"/>
          </a:xfrm>
          <a:prstGeom prst="rect">
            <a:avLst/>
          </a:prstGeom>
          <a:solidFill>
            <a:srgbClr val="FFFFFF"/>
          </a:solidFill>
        </p:spPr>
        <p:style>
          <a:lnRef idx="0">
            <a:schemeClr val="accent4"/>
          </a:lnRef>
          <a:fillRef idx="3">
            <a:schemeClr val="accent4"/>
          </a:fillRef>
          <a:effectRef idx="3">
            <a:schemeClr val="accent4"/>
          </a:effectRef>
          <a:fontRef idx="minor">
            <a:schemeClr val="lt1"/>
          </a:fontRef>
        </p:style>
      </p:pic>
      <p:pic>
        <p:nvPicPr>
          <p:cNvPr id="75" name="Imagem 74">
            <a:extLst>
              <a:ext uri="{FF2B5EF4-FFF2-40B4-BE49-F238E27FC236}">
                <a16:creationId xmlns:a16="http://schemas.microsoft.com/office/drawing/2014/main" id="{1E86415B-EB99-40C8-A484-D461B9429815}"/>
              </a:ext>
            </a:extLst>
          </p:cNvPr>
          <p:cNvPicPr>
            <a:picLocks noChangeAspect="1"/>
          </p:cNvPicPr>
          <p:nvPr/>
        </p:nvPicPr>
        <p:blipFill>
          <a:blip r:embed="rId5" cstate="print"/>
          <a:stretch>
            <a:fillRect/>
          </a:stretch>
        </p:blipFill>
        <p:spPr bwMode="auto">
          <a:xfrm>
            <a:off x="2722724" y="1715484"/>
            <a:ext cx="2105504" cy="1383575"/>
          </a:xfrm>
          <a:prstGeom prst="rect">
            <a:avLst/>
          </a:prstGeom>
        </p:spPr>
        <p:style>
          <a:lnRef idx="0">
            <a:schemeClr val="accent4"/>
          </a:lnRef>
          <a:fillRef idx="3">
            <a:schemeClr val="accent4"/>
          </a:fillRef>
          <a:effectRef idx="3">
            <a:schemeClr val="accent4"/>
          </a:effectRef>
          <a:fontRef idx="minor">
            <a:schemeClr val="lt1"/>
          </a:fontRef>
        </p:style>
      </p:pic>
      <p:sp>
        <p:nvSpPr>
          <p:cNvPr id="76" name="CaixaDeTexto 75">
            <a:extLst>
              <a:ext uri="{FF2B5EF4-FFF2-40B4-BE49-F238E27FC236}">
                <a16:creationId xmlns:a16="http://schemas.microsoft.com/office/drawing/2014/main" id="{26FB23F0-790E-4BE2-B25C-D486AF6739BE}"/>
              </a:ext>
            </a:extLst>
          </p:cNvPr>
          <p:cNvSpPr txBox="1"/>
          <p:nvPr/>
        </p:nvSpPr>
        <p:spPr bwMode="auto">
          <a:xfrm>
            <a:off x="2691051" y="799693"/>
            <a:ext cx="2103510"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1600" b="1" dirty="0">
                <a:solidFill>
                  <a:schemeClr val="bg1"/>
                </a:solidFill>
                <a:cs typeface="Arial" panose="020B0604020202020204" pitchFamily="34" charset="0"/>
              </a:rPr>
              <a:t>Empresa - </a:t>
            </a:r>
            <a:r>
              <a:rPr lang="pt-BR" sz="1600" b="1" dirty="0" err="1">
                <a:solidFill>
                  <a:schemeClr val="bg1"/>
                </a:solidFill>
                <a:cs typeface="Arial" panose="020B0604020202020204" pitchFamily="34" charset="0"/>
              </a:rPr>
              <a:t>Notario</a:t>
            </a:r>
            <a:r>
              <a:rPr lang="pt-BR" sz="1600" b="1" dirty="0">
                <a:solidFill>
                  <a:schemeClr val="bg1"/>
                </a:solidFill>
                <a:cs typeface="Arial" panose="020B0604020202020204" pitchFamily="34" charset="0"/>
              </a:rPr>
              <a:t>
</a:t>
            </a:r>
            <a:r>
              <a:rPr lang="pt-BR" sz="1600" b="1" dirty="0" err="1">
                <a:solidFill>
                  <a:schemeClr val="bg1"/>
                </a:solidFill>
                <a:cs typeface="Arial" panose="020B0604020202020204" pitchFamily="34" charset="0"/>
              </a:rPr>
              <a:t>Escaneo</a:t>
            </a:r>
            <a:r>
              <a:rPr lang="pt-BR" sz="1600" b="1" dirty="0">
                <a:solidFill>
                  <a:schemeClr val="bg1"/>
                </a:solidFill>
                <a:cs typeface="Arial" panose="020B0604020202020204" pitchFamily="34" charset="0"/>
              </a:rPr>
              <a:t> de documentos</a:t>
            </a:r>
            <a:r>
              <a:rPr lang="pt-BR" sz="1600" b="1" dirty="0">
                <a:solidFill>
                  <a:srgbClr val="DADADA"/>
                </a:solidFill>
                <a:cs typeface="Arial" panose="020B0604020202020204" pitchFamily="34" charset="0"/>
              </a:rPr>
              <a:t>
</a:t>
            </a:r>
          </a:p>
        </p:txBody>
      </p:sp>
      <p:sp>
        <p:nvSpPr>
          <p:cNvPr id="77" name="CaixaDeTexto 76">
            <a:extLst>
              <a:ext uri="{FF2B5EF4-FFF2-40B4-BE49-F238E27FC236}">
                <a16:creationId xmlns:a16="http://schemas.microsoft.com/office/drawing/2014/main" id="{498FF88D-5F66-493F-9EF0-57AE817521B7}"/>
              </a:ext>
            </a:extLst>
          </p:cNvPr>
          <p:cNvSpPr txBox="1"/>
          <p:nvPr/>
        </p:nvSpPr>
        <p:spPr bwMode="auto">
          <a:xfrm>
            <a:off x="359713" y="806996"/>
            <a:ext cx="2105591" cy="1077218"/>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s-ES" sz="1600" b="1" dirty="0">
                <a:solidFill>
                  <a:schemeClr val="bg1"/>
                </a:solidFill>
                <a:cs typeface="Arial" panose="020B0604020202020204" pitchFamily="34" charset="0"/>
              </a:rPr>
              <a:t>Empresa
Identificación de la necesidad</a:t>
            </a:r>
            <a:r>
              <a:rPr lang="es-ES" sz="1600" b="1" dirty="0">
                <a:solidFill>
                  <a:srgbClr val="DADADA"/>
                </a:solidFill>
                <a:cs typeface="Arial" panose="020B0604020202020204" pitchFamily="34" charset="0"/>
              </a:rPr>
              <a:t>
</a:t>
            </a:r>
            <a:endParaRPr lang="pt-BR" sz="1600" b="1" dirty="0">
              <a:solidFill>
                <a:srgbClr val="DADADA"/>
              </a:solidFill>
              <a:cs typeface="Arial" panose="020B0604020202020204" pitchFamily="34" charset="0"/>
            </a:endParaRPr>
          </a:p>
        </p:txBody>
      </p:sp>
      <p:pic>
        <p:nvPicPr>
          <p:cNvPr id="78" name="Picture 12" descr="Resultado de imagem para arquivo de documentos">
            <a:extLst>
              <a:ext uri="{FF2B5EF4-FFF2-40B4-BE49-F238E27FC236}">
                <a16:creationId xmlns:a16="http://schemas.microsoft.com/office/drawing/2014/main" id="{BD2A8220-1CEA-4306-B5C8-168C131B508D}"/>
              </a:ext>
            </a:extLst>
          </p:cNvPr>
          <p:cNvPicPr>
            <a:picLocks noChangeAspect="1" noChangeArrowheads="1"/>
          </p:cNvPicPr>
          <p:nvPr/>
        </p:nvPicPr>
        <p:blipFill>
          <a:blip r:embed="rId6" cstate="print"/>
          <a:srcRect/>
          <a:stretch>
            <a:fillRect/>
          </a:stretch>
        </p:blipFill>
        <p:spPr bwMode="auto">
          <a:xfrm>
            <a:off x="393417" y="1715484"/>
            <a:ext cx="2105504" cy="1383575"/>
          </a:xfrm>
          <a:prstGeom prst="rect">
            <a:avLst/>
          </a:prstGeom>
        </p:spPr>
        <p:style>
          <a:lnRef idx="0">
            <a:schemeClr val="accent4"/>
          </a:lnRef>
          <a:fillRef idx="3">
            <a:schemeClr val="accent4"/>
          </a:fillRef>
          <a:effectRef idx="3">
            <a:schemeClr val="accent4"/>
          </a:effectRef>
          <a:fontRef idx="minor">
            <a:schemeClr val="lt1"/>
          </a:fontRef>
        </p:style>
      </p:pic>
      <p:sp>
        <p:nvSpPr>
          <p:cNvPr id="79" name="CaixaDeTexto 78">
            <a:extLst>
              <a:ext uri="{FF2B5EF4-FFF2-40B4-BE49-F238E27FC236}">
                <a16:creationId xmlns:a16="http://schemas.microsoft.com/office/drawing/2014/main" id="{5A072D6E-369D-46C3-9829-572DE57FCE19}"/>
              </a:ext>
            </a:extLst>
          </p:cNvPr>
          <p:cNvSpPr txBox="1"/>
          <p:nvPr/>
        </p:nvSpPr>
        <p:spPr>
          <a:xfrm>
            <a:off x="389253" y="3286449"/>
            <a:ext cx="2105590" cy="828484"/>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lgn="just">
              <a:buFont typeface="Arial" panose="020B0604020202020204" pitchFamily="34" charset="0"/>
              <a:buChar char="•"/>
              <a:defRPr/>
            </a:pPr>
            <a:r>
              <a:rPr lang="pt-BR" sz="1600" dirty="0" err="1"/>
              <a:t>Identificación</a:t>
            </a:r>
            <a:r>
              <a:rPr lang="pt-BR" sz="1600" dirty="0"/>
              <a:t>;
</a:t>
            </a:r>
            <a:r>
              <a:rPr lang="pt-BR" sz="1600" dirty="0" err="1"/>
              <a:t>Organización</a:t>
            </a:r>
            <a:r>
              <a:rPr lang="pt-BR" sz="1600" dirty="0"/>
              <a:t>;
</a:t>
            </a:r>
            <a:r>
              <a:rPr lang="pt-BR" sz="1600" dirty="0" err="1"/>
              <a:t>Administración</a:t>
            </a:r>
            <a:r>
              <a:rPr lang="pt-BR" sz="1600" dirty="0"/>
              <a:t>.</a:t>
            </a:r>
          </a:p>
        </p:txBody>
      </p:sp>
      <p:sp>
        <p:nvSpPr>
          <p:cNvPr id="80" name="CaixaDeTexto 79">
            <a:extLst>
              <a:ext uri="{FF2B5EF4-FFF2-40B4-BE49-F238E27FC236}">
                <a16:creationId xmlns:a16="http://schemas.microsoft.com/office/drawing/2014/main" id="{A99AFE67-8649-4EF9-BC80-FFBEB6965125}"/>
              </a:ext>
            </a:extLst>
          </p:cNvPr>
          <p:cNvSpPr txBox="1"/>
          <p:nvPr/>
        </p:nvSpPr>
        <p:spPr>
          <a:xfrm>
            <a:off x="5043205" y="3283936"/>
            <a:ext cx="2105590" cy="2031325"/>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14313" indent="-214313">
              <a:buFont typeface="Arial" panose="020B0604020202020204" pitchFamily="34" charset="0"/>
              <a:buChar char="•"/>
              <a:defRPr/>
            </a:pPr>
            <a:r>
              <a:rPr lang="es-ES" sz="1400" dirty="0"/>
              <a:t>Indexación;
Emolumentos;
Registro;
Conservación.
Garantía de eliminación de documentos;
Búsqueda y certificado</a:t>
            </a:r>
            <a:r>
              <a:rPr lang="pt-BR" sz="1400" dirty="0"/>
              <a:t>.</a:t>
            </a:r>
          </a:p>
        </p:txBody>
      </p:sp>
      <p:sp>
        <p:nvSpPr>
          <p:cNvPr id="81" name="CaixaDeTexto 80">
            <a:extLst>
              <a:ext uri="{FF2B5EF4-FFF2-40B4-BE49-F238E27FC236}">
                <a16:creationId xmlns:a16="http://schemas.microsoft.com/office/drawing/2014/main" id="{4547C6ED-D65D-4729-999F-5DE27EE75BB2}"/>
              </a:ext>
            </a:extLst>
          </p:cNvPr>
          <p:cNvSpPr txBox="1"/>
          <p:nvPr/>
        </p:nvSpPr>
        <p:spPr>
          <a:xfrm>
            <a:off x="2691051" y="3283936"/>
            <a:ext cx="2105590" cy="830997"/>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lgn="just">
              <a:buFont typeface="Arial" panose="020B0604020202020204" pitchFamily="34" charset="0"/>
              <a:buChar char="•"/>
              <a:defRPr/>
            </a:pPr>
            <a:r>
              <a:rPr lang="pt-BR" sz="1600" dirty="0" err="1">
                <a:cs typeface="Arial" panose="020B0604020202020204" pitchFamily="34" charset="0"/>
              </a:rPr>
              <a:t>Normalización</a:t>
            </a:r>
            <a:r>
              <a:rPr lang="pt-BR" sz="1600" dirty="0">
                <a:cs typeface="Arial" panose="020B0604020202020204" pitchFamily="34" charset="0"/>
              </a:rPr>
              <a:t>;
</a:t>
            </a:r>
            <a:r>
              <a:rPr lang="pt-BR" sz="1600" dirty="0" err="1">
                <a:cs typeface="Arial" panose="020B0604020202020204" pitchFamily="34" charset="0"/>
              </a:rPr>
              <a:t>Aprobación</a:t>
            </a:r>
            <a:r>
              <a:rPr lang="pt-BR" sz="1600" dirty="0">
                <a:cs typeface="Arial" panose="020B0604020202020204" pitchFamily="34" charset="0"/>
              </a:rPr>
              <a:t>;
</a:t>
            </a:r>
            <a:r>
              <a:rPr lang="pt-BR" sz="1600" dirty="0" err="1">
                <a:cs typeface="Arial" panose="020B0604020202020204" pitchFamily="34" charset="0"/>
              </a:rPr>
              <a:t>Leyendo</a:t>
            </a:r>
            <a:r>
              <a:rPr lang="pt-BR" sz="1600" dirty="0">
                <a:cs typeface="Arial" panose="020B0604020202020204" pitchFamily="34" charset="0"/>
              </a:rPr>
              <a:t> </a:t>
            </a:r>
            <a:r>
              <a:rPr lang="pt-BR" sz="1600" dirty="0" err="1">
                <a:cs typeface="Arial" panose="020B0604020202020204" pitchFamily="34" charset="0"/>
              </a:rPr>
              <a:t>garantía</a:t>
            </a:r>
            <a:r>
              <a:rPr lang="pt-BR" sz="1600" dirty="0">
                <a:cs typeface="Arial" panose="020B0604020202020204" pitchFamily="34" charset="0"/>
              </a:rPr>
              <a:t>.</a:t>
            </a:r>
            <a:endParaRPr lang="pt-BR" sz="1600" dirty="0"/>
          </a:p>
        </p:txBody>
      </p:sp>
      <p:sp>
        <p:nvSpPr>
          <p:cNvPr id="82" name="CaixaDeTexto 81">
            <a:extLst>
              <a:ext uri="{FF2B5EF4-FFF2-40B4-BE49-F238E27FC236}">
                <a16:creationId xmlns:a16="http://schemas.microsoft.com/office/drawing/2014/main" id="{98F52462-810F-48CE-A7F8-A797AF168518}"/>
              </a:ext>
            </a:extLst>
          </p:cNvPr>
          <p:cNvSpPr txBox="1"/>
          <p:nvPr/>
        </p:nvSpPr>
        <p:spPr>
          <a:xfrm>
            <a:off x="7345003" y="3283936"/>
            <a:ext cx="2105590" cy="1077218"/>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buFont typeface="Arial" panose="020B0604020202020204" pitchFamily="34" charset="0"/>
              <a:buChar char="•"/>
              <a:defRPr/>
            </a:pPr>
            <a:r>
              <a:rPr lang="pt-BR" sz="1600" dirty="0"/>
              <a:t>G.E.D.
Consultas;</a:t>
            </a:r>
            <a:r>
              <a:rPr lang="pt-BR" sz="1600" dirty="0">
                <a:solidFill>
                  <a:schemeClr val="bg1"/>
                </a:solidFill>
              </a:rPr>
              <a:t>
</a:t>
            </a:r>
            <a:r>
              <a:rPr lang="pt-BR" sz="1600" dirty="0" err="1">
                <a:solidFill>
                  <a:schemeClr val="bg1"/>
                </a:solidFill>
              </a:rPr>
              <a:t>Solicitud</a:t>
            </a:r>
            <a:r>
              <a:rPr lang="pt-BR" sz="1600" dirty="0">
                <a:solidFill>
                  <a:schemeClr val="bg1"/>
                </a:solidFill>
              </a:rPr>
              <a:t> </a:t>
            </a:r>
            <a:r>
              <a:rPr lang="pt-BR" sz="1600" dirty="0"/>
              <a:t>de certificado.</a:t>
            </a:r>
          </a:p>
        </p:txBody>
      </p:sp>
      <p:sp>
        <p:nvSpPr>
          <p:cNvPr id="83" name="CaixaDeTexto 82">
            <a:extLst>
              <a:ext uri="{FF2B5EF4-FFF2-40B4-BE49-F238E27FC236}">
                <a16:creationId xmlns:a16="http://schemas.microsoft.com/office/drawing/2014/main" id="{1F5C26C1-A873-4EB4-BC67-0B25D72B2807}"/>
              </a:ext>
            </a:extLst>
          </p:cNvPr>
          <p:cNvSpPr txBox="1"/>
          <p:nvPr/>
        </p:nvSpPr>
        <p:spPr>
          <a:xfrm>
            <a:off x="9694673" y="3283936"/>
            <a:ext cx="2080623" cy="830997"/>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214313" indent="-214313" algn="just">
              <a:buFont typeface="Arial" panose="020B0604020202020204" pitchFamily="34" charset="0"/>
              <a:buChar char="•"/>
              <a:defRPr/>
            </a:pPr>
            <a:r>
              <a:rPr lang="es-ES" sz="1600" dirty="0"/>
              <a:t>Espacio físico.
Acceso por CIS-MT.</a:t>
            </a:r>
            <a:endParaRPr lang="pt-BR" sz="1600" dirty="0"/>
          </a:p>
        </p:txBody>
      </p:sp>
      <p:sp>
        <p:nvSpPr>
          <p:cNvPr id="84" name="CaixaDeTexto 50">
            <a:extLst>
              <a:ext uri="{FF2B5EF4-FFF2-40B4-BE49-F238E27FC236}">
                <a16:creationId xmlns:a16="http://schemas.microsoft.com/office/drawing/2014/main" id="{86DC8357-49AC-49E5-B5A9-B4D1DA5186FC}"/>
              </a:ext>
            </a:extLst>
          </p:cNvPr>
          <p:cNvSpPr>
            <a:spLocks noChangeArrowheads="1"/>
          </p:cNvSpPr>
          <p:nvPr/>
        </p:nvSpPr>
        <p:spPr bwMode="auto">
          <a:xfrm>
            <a:off x="522309" y="5768360"/>
            <a:ext cx="11490464" cy="622157"/>
          </a:xfrm>
          <a:prstGeom prst="rect">
            <a:avLst/>
          </a:prstGeom>
          <a:noFill/>
          <a:ln>
            <a:noFill/>
          </a:ln>
        </p:spPr>
        <p:txBody>
          <a:bodyPr wrap="square" lIns="67500" tIns="33750" rIns="67500" bIns="33750">
            <a:spAutoFit/>
          </a:bodyPr>
          <a:lstStyle/>
          <a:p>
            <a:pPr defTabSz="685800">
              <a:defRPr/>
            </a:pPr>
            <a:r>
              <a:rPr lang="es-ES" altLang="zh-CN" sz="1200" b="1" dirty="0">
                <a:solidFill>
                  <a:srgbClr val="DADADA"/>
                </a:solidFill>
                <a:latin typeface="Calibri" panose="020F0502020204030204" pitchFamily="34" charset="0"/>
                <a:ea typeface="Microsoft YaHei" panose="020B0503020204020204" pitchFamily="34" charset="-122"/>
                <a:cs typeface="Calibri" panose="020F0502020204030204" pitchFamily="34" charset="0"/>
              </a:rPr>
              <a:t>1) COLECCIÓN                  2) PREPARACIÓN        3) ESCANEO         4) INDEXACIÓN               5) CONFERENCIA            6) REGISTRO           7) PRESENTACIÓN A CEI       8) CONSULTA               </a:t>
            </a:r>
            <a:r>
              <a:rPr lang="es-ES" altLang="zh-CN" sz="1200" b="1" dirty="0">
                <a:solidFill>
                  <a:srgbClr val="000000"/>
                </a:solidFill>
                <a:latin typeface="Calibri" panose="020F0502020204030204" pitchFamily="34" charset="0"/>
                <a:ea typeface="Microsoft YaHei" panose="020B0503020204020204" pitchFamily="34" charset="-122"/>
                <a:cs typeface="Calibri" panose="020F0502020204030204" pitchFamily="34" charset="0"/>
              </a:rPr>
              <a:t>
</a:t>
            </a:r>
            <a:endParaRPr lang="pt-BR" altLang="zh-CN" sz="1050" dirty="0"/>
          </a:p>
        </p:txBody>
      </p:sp>
      <p:pic>
        <p:nvPicPr>
          <p:cNvPr id="85" name="Picture 25">
            <a:extLst>
              <a:ext uri="{FF2B5EF4-FFF2-40B4-BE49-F238E27FC236}">
                <a16:creationId xmlns:a16="http://schemas.microsoft.com/office/drawing/2014/main" id="{05855433-055C-474B-A185-1AF4B55289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4982" y="6065218"/>
            <a:ext cx="643348" cy="62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86" name="Picture 26">
            <a:extLst>
              <a:ext uri="{FF2B5EF4-FFF2-40B4-BE49-F238E27FC236}">
                <a16:creationId xmlns:a16="http://schemas.microsoft.com/office/drawing/2014/main" id="{0AA346D9-7C85-45CD-8004-6A81801520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4543" y="6065218"/>
            <a:ext cx="643348" cy="62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87" name="Picture 27">
            <a:extLst>
              <a:ext uri="{FF2B5EF4-FFF2-40B4-BE49-F238E27FC236}">
                <a16:creationId xmlns:a16="http://schemas.microsoft.com/office/drawing/2014/main" id="{995FD920-7EC6-41F3-A440-DE03279D41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5611" y="6065192"/>
            <a:ext cx="654301" cy="62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88" name="Picture 33">
            <a:extLst>
              <a:ext uri="{FF2B5EF4-FFF2-40B4-BE49-F238E27FC236}">
                <a16:creationId xmlns:a16="http://schemas.microsoft.com/office/drawing/2014/main" id="{8761CB1E-0952-4BD2-A6E8-6767C6FEE1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488" y="6166585"/>
            <a:ext cx="935406" cy="38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
        <p:nvSpPr>
          <p:cNvPr id="89" name="Seta: Divisa 88">
            <a:extLst>
              <a:ext uri="{FF2B5EF4-FFF2-40B4-BE49-F238E27FC236}">
                <a16:creationId xmlns:a16="http://schemas.microsoft.com/office/drawing/2014/main" id="{E475DEC3-6D21-4CE6-82D1-230BF2CFBB60}"/>
              </a:ext>
            </a:extLst>
          </p:cNvPr>
          <p:cNvSpPr/>
          <p:nvPr/>
        </p:nvSpPr>
        <p:spPr bwMode="auto">
          <a:xfrm>
            <a:off x="1781364"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pic>
        <p:nvPicPr>
          <p:cNvPr id="90" name="Picture 28">
            <a:extLst>
              <a:ext uri="{FF2B5EF4-FFF2-40B4-BE49-F238E27FC236}">
                <a16:creationId xmlns:a16="http://schemas.microsoft.com/office/drawing/2014/main" id="{C3D49FCE-3FFC-4E03-BBFB-47115761A8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5640" y="6065192"/>
            <a:ext cx="643348" cy="64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91" name="Imagem 45">
            <a:extLst>
              <a:ext uri="{FF2B5EF4-FFF2-40B4-BE49-F238E27FC236}">
                <a16:creationId xmlns:a16="http://schemas.microsoft.com/office/drawing/2014/main" id="{6D37F3AB-817F-410C-A12F-4AF05A303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81" r="15331"/>
          <a:stretch>
            <a:fillRect/>
          </a:stretch>
        </p:blipFill>
        <p:spPr bwMode="auto">
          <a:xfrm>
            <a:off x="9005857" y="6065191"/>
            <a:ext cx="739446" cy="62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9">
            <a:extLst>
              <a:ext uri="{FF2B5EF4-FFF2-40B4-BE49-F238E27FC236}">
                <a16:creationId xmlns:a16="http://schemas.microsoft.com/office/drawing/2014/main" id="{C6DE967B-6FAF-49E0-AB51-A2D6693863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8543" y="6063270"/>
            <a:ext cx="759931" cy="62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93" name="Picture 29">
            <a:extLst>
              <a:ext uri="{FF2B5EF4-FFF2-40B4-BE49-F238E27FC236}">
                <a16:creationId xmlns:a16="http://schemas.microsoft.com/office/drawing/2014/main" id="{EAFE922C-E97F-48F2-9423-E83AA594B8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0895" y="6056306"/>
            <a:ext cx="760772" cy="63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
        <p:nvSpPr>
          <p:cNvPr id="94" name="Seta: Divisa 93">
            <a:extLst>
              <a:ext uri="{FF2B5EF4-FFF2-40B4-BE49-F238E27FC236}">
                <a16:creationId xmlns:a16="http://schemas.microsoft.com/office/drawing/2014/main" id="{65CF5D7F-F92E-4828-B2AB-DD460AD592F1}"/>
              </a:ext>
            </a:extLst>
          </p:cNvPr>
          <p:cNvSpPr/>
          <p:nvPr/>
        </p:nvSpPr>
        <p:spPr bwMode="auto">
          <a:xfrm>
            <a:off x="3077322"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5" name="Seta: Divisa 94">
            <a:extLst>
              <a:ext uri="{FF2B5EF4-FFF2-40B4-BE49-F238E27FC236}">
                <a16:creationId xmlns:a16="http://schemas.microsoft.com/office/drawing/2014/main" id="{6F114793-954F-4CBE-9D26-4735E4611D9F}"/>
              </a:ext>
            </a:extLst>
          </p:cNvPr>
          <p:cNvSpPr/>
          <p:nvPr/>
        </p:nvSpPr>
        <p:spPr bwMode="auto">
          <a:xfrm>
            <a:off x="4370344"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6" name="Seta: Divisa 95">
            <a:extLst>
              <a:ext uri="{FF2B5EF4-FFF2-40B4-BE49-F238E27FC236}">
                <a16:creationId xmlns:a16="http://schemas.microsoft.com/office/drawing/2014/main" id="{32CE5BC2-B252-4A39-AE33-4CA9EBAB7932}"/>
              </a:ext>
            </a:extLst>
          </p:cNvPr>
          <p:cNvSpPr/>
          <p:nvPr/>
        </p:nvSpPr>
        <p:spPr bwMode="auto">
          <a:xfrm>
            <a:off x="5636658" y="6295364"/>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7" name="Seta: Divisa 96">
            <a:extLst>
              <a:ext uri="{FF2B5EF4-FFF2-40B4-BE49-F238E27FC236}">
                <a16:creationId xmlns:a16="http://schemas.microsoft.com/office/drawing/2014/main" id="{104B2764-1EC8-4C3E-B0A2-88626E187182}"/>
              </a:ext>
            </a:extLst>
          </p:cNvPr>
          <p:cNvSpPr/>
          <p:nvPr/>
        </p:nvSpPr>
        <p:spPr bwMode="auto">
          <a:xfrm>
            <a:off x="6945032" y="6295912"/>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8" name="Seta: Divisa 97">
            <a:extLst>
              <a:ext uri="{FF2B5EF4-FFF2-40B4-BE49-F238E27FC236}">
                <a16:creationId xmlns:a16="http://schemas.microsoft.com/office/drawing/2014/main" id="{74F0A1F6-7FD7-4CE5-96F7-D1D291E30CEC}"/>
              </a:ext>
            </a:extLst>
          </p:cNvPr>
          <p:cNvSpPr/>
          <p:nvPr/>
        </p:nvSpPr>
        <p:spPr bwMode="auto">
          <a:xfrm>
            <a:off x="8453033" y="6288288"/>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sp>
        <p:nvSpPr>
          <p:cNvPr id="99" name="Seta: Divisa 98">
            <a:extLst>
              <a:ext uri="{FF2B5EF4-FFF2-40B4-BE49-F238E27FC236}">
                <a16:creationId xmlns:a16="http://schemas.microsoft.com/office/drawing/2014/main" id="{647565EE-41C1-4005-A3D2-553836EE3853}"/>
              </a:ext>
            </a:extLst>
          </p:cNvPr>
          <p:cNvSpPr/>
          <p:nvPr/>
        </p:nvSpPr>
        <p:spPr bwMode="auto">
          <a:xfrm>
            <a:off x="9926649" y="6296480"/>
            <a:ext cx="328227" cy="179369"/>
          </a:xfrm>
          <a:prstGeom prst="chevron">
            <a:avLst>
              <a:gd name="adj" fmla="val 50000"/>
            </a:avLst>
          </a:prstGeom>
          <a:solidFill>
            <a:srgbClr val="4472C4"/>
          </a:solidFill>
          <a:ln w="12600">
            <a:solidFill>
              <a:srgbClr val="325490"/>
            </a:solidFill>
            <a:miter/>
          </a:ln>
        </p:spPr>
        <p:style>
          <a:lnRef idx="0">
            <a:scrgbClr r="0" g="0" b="0"/>
          </a:lnRef>
          <a:fillRef idx="0">
            <a:scrgbClr r="0" g="0" b="0"/>
          </a:fillRef>
          <a:effectRef idx="0">
            <a:scrgbClr r="0" g="0" b="0"/>
          </a:effectRef>
          <a:fontRef idx="minor"/>
        </p:style>
        <p:txBody>
          <a:bodyPr/>
          <a:lstStyle/>
          <a:p>
            <a:pPr>
              <a:defRPr/>
            </a:pPr>
            <a:endParaRPr lang="pt-BR" dirty="0"/>
          </a:p>
        </p:txBody>
      </p:sp>
      <p:pic>
        <p:nvPicPr>
          <p:cNvPr id="35" name="Imagem 34" descr="Texto&#10;&#10;Descrição gerada automaticamente">
            <a:extLst>
              <a:ext uri="{FF2B5EF4-FFF2-40B4-BE49-F238E27FC236}">
                <a16:creationId xmlns:a16="http://schemas.microsoft.com/office/drawing/2014/main" id="{9EB36DA0-149E-4C32-8D68-8E3CBBC171C8}"/>
              </a:ext>
            </a:extLst>
          </p:cNvPr>
          <p:cNvPicPr>
            <a:picLocks noChangeAspect="1"/>
          </p:cNvPicPr>
          <p:nvPr/>
        </p:nvPicPr>
        <p:blipFill>
          <a:blip r:embed="rId13">
            <a:duotone>
              <a:prstClr val="black"/>
              <a:schemeClr val="accent6">
                <a:tint val="45000"/>
                <a:satMod val="400000"/>
              </a:schemeClr>
            </a:duotone>
          </a:blip>
          <a:stretch>
            <a:fillRect/>
          </a:stretch>
        </p:blipFill>
        <p:spPr>
          <a:xfrm>
            <a:off x="275597" y="44551"/>
            <a:ext cx="1505767" cy="755141"/>
          </a:xfrm>
          <a:prstGeom prst="rect">
            <a:avLst/>
          </a:prstGeom>
        </p:spPr>
      </p:pic>
    </p:spTree>
    <p:extLst>
      <p:ext uri="{BB962C8B-B14F-4D97-AF65-F5344CB8AC3E}">
        <p14:creationId xmlns:p14="http://schemas.microsoft.com/office/powerpoint/2010/main" val="389329240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solidFill>
                  <a:srgbClr val="DADADA"/>
                </a:solidFill>
              </a:rPr>
              <a:t>CARTA DE LIMA  - PRIMEIRA OFICINA  TÉCNICO E REGISTRAL (24 E 25 DE ABRIL/2022)</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5219570"/>
          </a:xfrm>
          <a:prstGeom prst="rect">
            <a:avLst/>
          </a:prstGeom>
          <a:noFill/>
        </p:spPr>
        <p:txBody>
          <a:bodyPr wrap="square" rtlCol="0">
            <a:spAutoFit/>
          </a:bodyPr>
          <a:lstStyle/>
          <a:p>
            <a:pPr algn="just">
              <a:lnSpc>
                <a:spcPct val="150000"/>
              </a:lnSpc>
            </a:pPr>
            <a:r>
              <a:rPr lang="pt-BR" sz="1600" dirty="0"/>
              <a:t>Os Registros de Imóveis dos países Ibero-americanos prestaram durante a pandemia um serviço emergencial, com segurança sanitária à população. </a:t>
            </a:r>
          </a:p>
          <a:p>
            <a:pPr algn="just">
              <a:lnSpc>
                <a:spcPct val="150000"/>
              </a:lnSpc>
            </a:pPr>
            <a:endParaRPr lang="pt-BR" sz="1600" dirty="0"/>
          </a:p>
          <a:p>
            <a:pPr algn="just">
              <a:lnSpc>
                <a:spcPct val="150000"/>
              </a:lnSpc>
            </a:pPr>
            <a:r>
              <a:rPr lang="pt-BR" sz="1600" dirty="0"/>
              <a:t>Após a adoção das medidas extraordinárias para favorecer a agilidade dos trâmites e distanciamento social, uma vez superada a anterior conjuntura, há a necessidade de aprimorar a celeridade dos atendimentos e revisar a segurança dos atos. </a:t>
            </a:r>
          </a:p>
          <a:p>
            <a:pPr algn="just">
              <a:lnSpc>
                <a:spcPct val="150000"/>
              </a:lnSpc>
            </a:pPr>
            <a:endParaRPr lang="pt-BR" sz="1600" dirty="0"/>
          </a:p>
          <a:p>
            <a:pPr algn="just">
              <a:lnSpc>
                <a:spcPct val="150000"/>
              </a:lnSpc>
            </a:pPr>
            <a:r>
              <a:rPr lang="es-ES" sz="1600" dirty="0" err="1"/>
              <a:t>Quanto</a:t>
            </a:r>
            <a:r>
              <a:rPr lang="es-ES" sz="1600" dirty="0"/>
              <a:t> </a:t>
            </a:r>
            <a:r>
              <a:rPr lang="es-ES" sz="1600" dirty="0" err="1"/>
              <a:t>ao</a:t>
            </a:r>
            <a:r>
              <a:rPr lang="es-ES" sz="1600" dirty="0"/>
              <a:t> </a:t>
            </a:r>
            <a:r>
              <a:rPr lang="es-ES" sz="1600" dirty="0" err="1"/>
              <a:t>seu</a:t>
            </a:r>
            <a:r>
              <a:rPr lang="es-ES" sz="1600" dirty="0"/>
              <a:t> </a:t>
            </a:r>
            <a:r>
              <a:rPr lang="es-ES" sz="1600" dirty="0" err="1"/>
              <a:t>arquivo</a:t>
            </a:r>
            <a:r>
              <a:rPr lang="es-ES" sz="1600" dirty="0"/>
              <a:t> os sistemas registráis da Iberoamérica </a:t>
            </a:r>
            <a:r>
              <a:rPr lang="es-ES" sz="1600" dirty="0" err="1"/>
              <a:t>são</a:t>
            </a:r>
            <a:r>
              <a:rPr lang="es-ES" sz="1600" dirty="0"/>
              <a:t> diversos, constatando-se que </a:t>
            </a:r>
            <a:r>
              <a:rPr lang="es-ES" sz="1600" dirty="0" err="1"/>
              <a:t>alguns</a:t>
            </a:r>
            <a:r>
              <a:rPr lang="es-ES" sz="1600" dirty="0"/>
              <a:t> </a:t>
            </a:r>
            <a:r>
              <a:rPr lang="es-ES" sz="1600" dirty="0" err="1"/>
              <a:t>conservam</a:t>
            </a:r>
            <a:r>
              <a:rPr lang="es-ES" sz="1600" dirty="0"/>
              <a:t> o original, </a:t>
            </a:r>
            <a:r>
              <a:rPr lang="es-ES" sz="1600" dirty="0" err="1"/>
              <a:t>ou</a:t>
            </a:r>
            <a:r>
              <a:rPr lang="es-ES" sz="1600" dirty="0"/>
              <a:t> </a:t>
            </a:r>
            <a:r>
              <a:rPr lang="es-ES" sz="1600" dirty="0" err="1"/>
              <a:t>cópia</a:t>
            </a:r>
            <a:r>
              <a:rPr lang="es-ES" sz="1600" dirty="0"/>
              <a:t> dos documentos que se </a:t>
            </a:r>
            <a:r>
              <a:rPr lang="es-ES" sz="1600" dirty="0" err="1"/>
              <a:t>apresentam</a:t>
            </a:r>
            <a:r>
              <a:rPr lang="es-ES" sz="1600" dirty="0"/>
              <a:t>, a </a:t>
            </a:r>
            <a:r>
              <a:rPr lang="es-ES" sz="1600" dirty="0" err="1"/>
              <a:t>inscrição</a:t>
            </a:r>
            <a:r>
              <a:rPr lang="es-ES" sz="1600" dirty="0"/>
              <a:t> em formato digital, </a:t>
            </a:r>
            <a:r>
              <a:rPr lang="es-ES" sz="1600" dirty="0" err="1"/>
              <a:t>ou</a:t>
            </a:r>
            <a:r>
              <a:rPr lang="es-ES" sz="1600" dirty="0"/>
              <a:t> em formato de papel e otros </a:t>
            </a:r>
            <a:r>
              <a:rPr lang="es-ES" sz="1600" dirty="0" err="1"/>
              <a:t>não</a:t>
            </a:r>
            <a:r>
              <a:rPr lang="es-ES" sz="1600" dirty="0"/>
              <a:t>; que </a:t>
            </a:r>
            <a:r>
              <a:rPr lang="es-ES" sz="1600" dirty="0" err="1"/>
              <a:t>alguns</a:t>
            </a:r>
            <a:r>
              <a:rPr lang="es-ES" sz="1600" dirty="0"/>
              <a:t> </a:t>
            </a:r>
            <a:r>
              <a:rPr lang="es-ES" sz="1600" dirty="0" err="1"/>
              <a:t>funcionam</a:t>
            </a:r>
            <a:r>
              <a:rPr lang="es-ES" sz="1600" dirty="0"/>
              <a:t> em forma totalmente digital, </a:t>
            </a:r>
            <a:r>
              <a:rPr lang="es-ES" sz="1600" dirty="0" err="1"/>
              <a:t>outros</a:t>
            </a:r>
            <a:r>
              <a:rPr lang="es-ES" sz="1600" dirty="0"/>
              <a:t> em papel e </a:t>
            </a:r>
            <a:r>
              <a:rPr lang="es-ES" sz="1600" dirty="0" err="1"/>
              <a:t>muitos</a:t>
            </a:r>
            <a:r>
              <a:rPr lang="es-ES" sz="1600" dirty="0"/>
              <a:t> em forma mista.</a:t>
            </a:r>
            <a:endParaRPr lang="pt-BR" sz="16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solidFill>
                  <a:srgbClr val="DADADA"/>
                </a:solidFill>
                <a:latin typeface="+mj-lt"/>
              </a:rPr>
              <a:t>CARTA DE LIMA - PRIMER TALLER TÉCNICO Y DE REGISTRO (24 Y 25 DE ABRIL/2022)</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521957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600" dirty="0">
                <a:solidFill>
                  <a:srgbClr val="DADADA"/>
                </a:solidFill>
              </a:rPr>
              <a:t>Los Registros de la Propiedad Inmueble de los países de Iberoamérica brindaron un servicio de emergencia, con seguridad sanitaria a la población, durante la pandemia.</a:t>
            </a:r>
          </a:p>
          <a:p>
            <a:pPr marL="285750" indent="-285750" algn="just">
              <a:lnSpc>
                <a:spcPct val="150000"/>
              </a:lnSpc>
              <a:buFont typeface="Arial" panose="020B0604020202020204" pitchFamily="34" charset="0"/>
              <a:buChar char="•"/>
            </a:pPr>
            <a:endParaRPr lang="es-ES" sz="1600" dirty="0">
              <a:solidFill>
                <a:srgbClr val="DADADA"/>
              </a:solidFill>
            </a:endParaRPr>
          </a:p>
          <a:p>
            <a:pPr marL="285750" indent="-285750" algn="just">
              <a:lnSpc>
                <a:spcPct val="150000"/>
              </a:lnSpc>
              <a:buFont typeface="Arial" panose="020B0604020202020204" pitchFamily="34" charset="0"/>
              <a:buChar char="•"/>
            </a:pPr>
            <a:r>
              <a:rPr lang="es-ES" sz="1600" dirty="0">
                <a:solidFill>
                  <a:srgbClr val="DADADA"/>
                </a:solidFill>
              </a:rPr>
              <a:t>Tras la adopción de medidas extraordinarias para favorecer la agilidad de los trámites y la distancia social, una vez superada la situación anterior, surge la necesidad de mejorar la rapidez asistencial y revisar la seguridad de los actos.</a:t>
            </a:r>
          </a:p>
          <a:p>
            <a:pPr marL="285750" indent="-285750" algn="just">
              <a:lnSpc>
                <a:spcPct val="150000"/>
              </a:lnSpc>
              <a:buFont typeface="Arial" panose="020B0604020202020204" pitchFamily="34" charset="0"/>
              <a:buChar char="•"/>
            </a:pPr>
            <a:endParaRPr lang="es-ES" sz="1600" dirty="0">
              <a:solidFill>
                <a:srgbClr val="DADADA"/>
              </a:solidFill>
            </a:endParaRPr>
          </a:p>
          <a:p>
            <a:pPr marL="285750" indent="-285750" algn="just">
              <a:lnSpc>
                <a:spcPct val="150000"/>
              </a:lnSpc>
              <a:buFont typeface="Arial" panose="020B0604020202020204" pitchFamily="34" charset="0"/>
              <a:buChar char="•"/>
            </a:pPr>
            <a:r>
              <a:rPr lang="es-ES" sz="1600" dirty="0">
                <a:solidFill>
                  <a:srgbClr val="DADADA"/>
                </a:solidFill>
              </a:rPr>
              <a:t>En cuanto a su archivo, los sistemas registrales de Iberoamérica son diversos, observándose que unos conservan el original, o copia de los documentos presentados, la inscripción en formato digital, o en papel, y otros no; que algunos funcionan en forma totalmente digital, otros en papel y muchos en forma mixta.</a:t>
            </a:r>
            <a:endParaRPr lang="pt-BR" sz="1600" dirty="0">
              <a:solidFill>
                <a:srgbClr val="DADADA"/>
              </a:solidFill>
            </a:endParaRPr>
          </a:p>
        </p:txBody>
      </p:sp>
    </p:spTree>
    <p:extLst>
      <p:ext uri="{BB962C8B-B14F-4D97-AF65-F5344CB8AC3E}">
        <p14:creationId xmlns:p14="http://schemas.microsoft.com/office/powerpoint/2010/main" val="4087249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687081-16D7-4BC5-A7DB-E70117439F85}"/>
              </a:ext>
            </a:extLst>
          </p:cNvPr>
          <p:cNvSpPr>
            <a:spLocks noGrp="1"/>
          </p:cNvSpPr>
          <p:nvPr>
            <p:ph type="ctrTitle" sz="quarter"/>
          </p:nvPr>
        </p:nvSpPr>
        <p:spPr/>
        <p:txBody>
          <a:bodyPr vert="horz" lIns="91440" tIns="45720" rIns="91440" bIns="45720" rtlCol="0" anchor="b">
            <a:normAutofit/>
          </a:bodyPr>
          <a:lstStyle/>
          <a:p>
            <a:r>
              <a:rPr lang="en-US" sz="4200" b="1" dirty="0" err="1">
                <a:cs typeface="+mj-cs"/>
              </a:rPr>
              <a:t>Ciclo</a:t>
            </a:r>
            <a:r>
              <a:rPr lang="en-US" sz="4200" b="1" dirty="0">
                <a:cs typeface="+mj-cs"/>
              </a:rPr>
              <a:t> de Derecho Registral </a:t>
            </a:r>
            <a:r>
              <a:rPr lang="en-US" sz="4200" b="1" dirty="0" err="1">
                <a:cs typeface="+mj-cs"/>
              </a:rPr>
              <a:t>Comparado</a:t>
            </a:r>
            <a:endParaRPr lang="en-US" sz="4200" dirty="0">
              <a:cs typeface="+mj-cs"/>
            </a:endParaRPr>
          </a:p>
        </p:txBody>
      </p:sp>
      <p:sp>
        <p:nvSpPr>
          <p:cNvPr id="8" name="CaixaDeTexto 7">
            <a:extLst>
              <a:ext uri="{FF2B5EF4-FFF2-40B4-BE49-F238E27FC236}">
                <a16:creationId xmlns:a16="http://schemas.microsoft.com/office/drawing/2014/main" id="{3CB04628-094C-4E5F-8FC1-506EDE68C0E0}"/>
              </a:ext>
            </a:extLst>
          </p:cNvPr>
          <p:cNvSpPr txBox="1"/>
          <p:nvPr/>
        </p:nvSpPr>
        <p:spPr>
          <a:xfrm>
            <a:off x="1370693" y="3598339"/>
            <a:ext cx="9440034" cy="1049867"/>
          </a:xfrm>
          <a:prstGeom prst="rect">
            <a:avLst/>
          </a:prstGeom>
        </p:spPr>
        <p:txBody>
          <a:bodyPr vert="horz" lIns="91440" tIns="45720" rIns="91440" bIns="45720" rtlCol="0" anchor="t">
            <a:normAutofit/>
          </a:bodyPr>
          <a:lstStyle/>
          <a:p>
            <a:pPr algn="ctr">
              <a:spcBef>
                <a:spcPct val="20000"/>
              </a:spcBef>
              <a:spcAft>
                <a:spcPts val="600"/>
              </a:spcAft>
              <a:buClr>
                <a:schemeClr val="tx2"/>
              </a:buClr>
              <a:buSzPct val="70000"/>
            </a:pPr>
            <a:r>
              <a:rPr lang="en-US" sz="3200" b="1" dirty="0" err="1">
                <a:ln>
                  <a:solidFill>
                    <a:schemeClr val="bg1">
                      <a:lumMod val="75000"/>
                      <a:lumOff val="25000"/>
                      <a:alpha val="10000"/>
                    </a:schemeClr>
                  </a:solidFill>
                </a:ln>
                <a:effectLst>
                  <a:outerShdw blurRad="9525" dist="25400" dir="14640000" algn="tl" rotWithShape="0">
                    <a:schemeClr val="bg1">
                      <a:alpha val="30000"/>
                    </a:schemeClr>
                  </a:outerShdw>
                </a:effectLst>
              </a:rPr>
              <a:t>Ciclo</a:t>
            </a:r>
            <a:r>
              <a:rPr lang="en-US" sz="3200" b="1" dirty="0">
                <a:ln>
                  <a:solidFill>
                    <a:schemeClr val="bg1">
                      <a:lumMod val="75000"/>
                      <a:lumOff val="25000"/>
                      <a:alpha val="10000"/>
                    </a:schemeClr>
                  </a:solidFill>
                </a:ln>
                <a:effectLst>
                  <a:outerShdw blurRad="9525" dist="25400" dir="14640000" algn="tl" rotWithShape="0">
                    <a:schemeClr val="bg1">
                      <a:alpha val="30000"/>
                    </a:schemeClr>
                  </a:outerShdw>
                </a:effectLst>
              </a:rPr>
              <a:t> de </a:t>
            </a:r>
            <a:r>
              <a:rPr lang="en-US" sz="3200" b="1" dirty="0" err="1">
                <a:ln>
                  <a:solidFill>
                    <a:schemeClr val="bg1">
                      <a:lumMod val="75000"/>
                      <a:lumOff val="25000"/>
                      <a:alpha val="10000"/>
                    </a:schemeClr>
                  </a:solidFill>
                </a:ln>
                <a:effectLst>
                  <a:outerShdw blurRad="9525" dist="25400" dir="14640000" algn="tl" rotWithShape="0">
                    <a:schemeClr val="bg1">
                      <a:alpha val="30000"/>
                    </a:schemeClr>
                  </a:outerShdw>
                </a:effectLst>
              </a:rPr>
              <a:t>Direito</a:t>
            </a:r>
            <a:r>
              <a:rPr lang="en-US" sz="3200" b="1" dirty="0">
                <a:ln>
                  <a:solidFill>
                    <a:schemeClr val="bg1">
                      <a:lumMod val="75000"/>
                      <a:lumOff val="25000"/>
                      <a:alpha val="10000"/>
                    </a:schemeClr>
                  </a:solidFill>
                </a:ln>
                <a:effectLst>
                  <a:outerShdw blurRad="9525" dist="25400" dir="14640000" algn="tl" rotWithShape="0">
                    <a:schemeClr val="bg1">
                      <a:alpha val="30000"/>
                    </a:schemeClr>
                  </a:outerShdw>
                </a:effectLst>
              </a:rPr>
              <a:t> Registral </a:t>
            </a:r>
            <a:r>
              <a:rPr lang="en-US" sz="3200" b="1" dirty="0" err="1">
                <a:ln>
                  <a:solidFill>
                    <a:schemeClr val="bg1">
                      <a:lumMod val="75000"/>
                      <a:lumOff val="25000"/>
                      <a:alpha val="10000"/>
                    </a:schemeClr>
                  </a:solidFill>
                </a:ln>
                <a:effectLst>
                  <a:outerShdw blurRad="9525" dist="25400" dir="14640000" algn="tl" rotWithShape="0">
                    <a:schemeClr val="bg1">
                      <a:alpha val="30000"/>
                    </a:schemeClr>
                  </a:outerShdw>
                </a:effectLst>
              </a:rPr>
              <a:t>Comparado</a:t>
            </a:r>
            <a:endParaRPr lang="en-US" sz="32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sp>
        <p:nvSpPr>
          <p:cNvPr id="37" name="CaixaDeTexto 36">
            <a:extLst>
              <a:ext uri="{FF2B5EF4-FFF2-40B4-BE49-F238E27FC236}">
                <a16:creationId xmlns:a16="http://schemas.microsoft.com/office/drawing/2014/main" id="{3A7D82C5-80BC-4CBD-AA30-93C756D6A487}"/>
              </a:ext>
            </a:extLst>
          </p:cNvPr>
          <p:cNvSpPr txBox="1"/>
          <p:nvPr/>
        </p:nvSpPr>
        <p:spPr>
          <a:xfrm>
            <a:off x="3360540" y="5143967"/>
            <a:ext cx="5591467" cy="723275"/>
          </a:xfrm>
          <a:prstGeom prst="rect">
            <a:avLst/>
          </a:prstGeom>
          <a:noFill/>
        </p:spPr>
        <p:txBody>
          <a:bodyPr wrap="none" rtlCol="0">
            <a:spAutoFit/>
          </a:bodyPr>
          <a:lstStyle/>
          <a:p>
            <a:pPr>
              <a:spcAft>
                <a:spcPts val="600"/>
              </a:spcAft>
            </a:pPr>
            <a:r>
              <a:rPr lang="pt-BR" dirty="0"/>
              <a:t>JOSE DE ARIMATEIA BARBOSA – VICE PRESIDENTE DO IRIB</a:t>
            </a:r>
            <a:endParaRPr lang="pt-BR"/>
          </a:p>
          <a:p>
            <a:pPr>
              <a:spcAft>
                <a:spcPts val="600"/>
              </a:spcAft>
            </a:pPr>
            <a:endParaRPr lang="pt-BR"/>
          </a:p>
        </p:txBody>
      </p:sp>
      <p:pic>
        <p:nvPicPr>
          <p:cNvPr id="45" name="Imagem 44" descr="Texto&#10;&#10;Descrição gerada automaticamente">
            <a:extLst>
              <a:ext uri="{FF2B5EF4-FFF2-40B4-BE49-F238E27FC236}">
                <a16:creationId xmlns:a16="http://schemas.microsoft.com/office/drawing/2014/main" id="{D33D61BC-EA6F-4758-824F-4BEDBB95BBA7}"/>
              </a:ext>
            </a:extLst>
          </p:cNvPr>
          <p:cNvPicPr>
            <a:picLocks noChangeAspect="1"/>
          </p:cNvPicPr>
          <p:nvPr/>
        </p:nvPicPr>
        <p:blipFill>
          <a:blip r:embed="rId4">
            <a:duotone>
              <a:prstClr val="black"/>
              <a:schemeClr val="accent6">
                <a:tint val="45000"/>
                <a:satMod val="400000"/>
              </a:schemeClr>
            </a:duotone>
          </a:blip>
          <a:stretch>
            <a:fillRect/>
          </a:stretch>
        </p:blipFill>
        <p:spPr>
          <a:xfrm>
            <a:off x="-135074" y="5867242"/>
            <a:ext cx="1505767" cy="755141"/>
          </a:xfrm>
          <a:prstGeom prst="rect">
            <a:avLst/>
          </a:prstGeom>
        </p:spPr>
      </p:pic>
    </p:spTree>
    <p:extLst>
      <p:ext uri="{BB962C8B-B14F-4D97-AF65-F5344CB8AC3E}">
        <p14:creationId xmlns:p14="http://schemas.microsoft.com/office/powerpoint/2010/main" val="2185875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solidFill>
                  <a:srgbClr val="DADADA"/>
                </a:solidFill>
                <a:latin typeface="+mj-lt"/>
                <a:cs typeface="Teko" panose="020B0604020202020204" charset="0"/>
              </a:rPr>
              <a:t>PROVIMENTOS EDITADOS PELA CORREGEDORIA NACIONAL DE JUSTIÇA</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901855"/>
          </a:xfrm>
          <a:prstGeom prst="rect">
            <a:avLst/>
          </a:prstGeom>
          <a:noFill/>
        </p:spPr>
        <p:txBody>
          <a:bodyPr wrap="square" rtlCol="0">
            <a:spAutoFit/>
          </a:bodyPr>
          <a:lstStyle/>
          <a:p>
            <a:pPr marL="203195" indent="0" algn="just">
              <a:lnSpc>
                <a:spcPct val="150000"/>
              </a:lnSpc>
              <a:buNone/>
            </a:pPr>
            <a:r>
              <a:rPr lang="pt-BR" sz="1400" dirty="0"/>
              <a:t>Dentre os vários atos publicados ao longo da criação do ONR, objetivando disciplinar a sua atuação, destaca-se o Provimento 89, de 18 de dezembro de 2019, que ao dispor sobre o funcionamento do SREI, apontou em seu artigo 9</a:t>
            </a:r>
            <a:r>
              <a:rPr lang="en-US" sz="1400" dirty="0"/>
              <a:t>º</a:t>
            </a:r>
            <a:r>
              <a:rPr lang="pt-BR" sz="1400" dirty="0"/>
              <a:t> que o Sistema seria implementado e operado pelo ONR, definindo como componentes da sua estrutura: </a:t>
            </a:r>
          </a:p>
          <a:p>
            <a:pPr marL="546095" indent="-342900" algn="just">
              <a:lnSpc>
                <a:spcPct val="150000"/>
              </a:lnSpc>
              <a:buFont typeface="+mj-lt"/>
              <a:buAutoNum type="arabicPeriod"/>
            </a:pPr>
            <a:r>
              <a:rPr lang="pt-BR" sz="1400" dirty="0"/>
              <a:t>Os oficiais de Registro de Imóveis de cada estado e do Distrito Federal; </a:t>
            </a:r>
          </a:p>
          <a:p>
            <a:pPr marL="546095" indent="-342900" algn="just">
              <a:lnSpc>
                <a:spcPct val="150000"/>
              </a:lnSpc>
              <a:buFont typeface="+mj-lt"/>
              <a:buAutoNum type="arabicPeriod"/>
            </a:pPr>
            <a:r>
              <a:rPr lang="pt-BR" sz="1400" dirty="0"/>
              <a:t>O serviço de Atendimento Eletrônico Compartilhado - SAEC, de âmbito nacional;</a:t>
            </a:r>
          </a:p>
          <a:p>
            <a:pPr marL="546095" indent="-342900" algn="just">
              <a:lnSpc>
                <a:spcPct val="150000"/>
              </a:lnSpc>
              <a:buFont typeface="+mj-lt"/>
              <a:buAutoNum type="arabicPeriod"/>
            </a:pPr>
            <a:r>
              <a:rPr lang="pt-BR" sz="1400" dirty="0"/>
              <a:t> As centrais de serviços eletrônicos compartilhados criadas pelos respectivos Oficiais de Registro de Imóveis em cada Estado e no Distrito Federal. Todavia, igualmente relevantes os Provimentos 47, 109 e 115, todos da Corregedoria Nacional, denotando, em conjunto, a gradual evolução experimentada, com cautela, a respeito da inovadora iniciativa no cenário nacional</a:t>
            </a:r>
            <a:r>
              <a:rPr lang="es-ES" sz="1400" dirty="0"/>
              <a:t>.</a:t>
            </a:r>
            <a:endParaRPr lang="pt-BR" sz="14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solidFill>
                  <a:srgbClr val="DADADA"/>
                </a:solidFill>
                <a:latin typeface="+mj-lt"/>
              </a:rPr>
              <a:t>DISPOSICIONES EDITADAS POR LA CORREGEDORIA DE JUSTICIA NACIONAL</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3" y="1705451"/>
            <a:ext cx="6022107" cy="4578689"/>
          </a:xfrm>
          <a:prstGeom prst="rect">
            <a:avLst/>
          </a:prstGeom>
          <a:noFill/>
        </p:spPr>
        <p:txBody>
          <a:bodyPr wrap="square" rtlCol="0">
            <a:spAutoFit/>
          </a:bodyPr>
          <a:lstStyle/>
          <a:p>
            <a:pPr algn="just">
              <a:lnSpc>
                <a:spcPct val="150000"/>
              </a:lnSpc>
            </a:pPr>
            <a:r>
              <a:rPr lang="es-ES" sz="1400" dirty="0">
                <a:solidFill>
                  <a:srgbClr val="DADADA"/>
                </a:solidFill>
              </a:rPr>
              <a:t>Entre los diversos actos publicados durante la creación de la ONR, con el objetivo de disciplinar su actuación, se destaca la Disposición 89, de 18 de diciembre de 2019, que, al disponer para el funcionamiento de la SREI, señaló en su artículo 9 que la El sistema sería implementado y operado por la ONR, definiendo como componentes de su estructura:</a:t>
            </a:r>
          </a:p>
          <a:p>
            <a:pPr marL="342900" indent="-342900" algn="just">
              <a:lnSpc>
                <a:spcPct val="150000"/>
              </a:lnSpc>
              <a:buFont typeface="+mj-lt"/>
              <a:buAutoNum type="arabicPeriod"/>
            </a:pPr>
            <a:r>
              <a:rPr lang="es-ES" sz="1400" dirty="0">
                <a:solidFill>
                  <a:srgbClr val="DADADA"/>
                </a:solidFill>
              </a:rPr>
              <a:t>Los Oficiales del Registro de la Propiedad de cada estado y del Distrito Federal;</a:t>
            </a:r>
          </a:p>
          <a:p>
            <a:pPr marL="342900" indent="-342900" algn="just">
              <a:lnSpc>
                <a:spcPct val="150000"/>
              </a:lnSpc>
              <a:buFont typeface="+mj-lt"/>
              <a:buAutoNum type="arabicPeriod"/>
            </a:pPr>
            <a:r>
              <a:rPr lang="es-ES" sz="1400" dirty="0">
                <a:solidFill>
                  <a:srgbClr val="DADADA"/>
                </a:solidFill>
              </a:rPr>
              <a:t>El Servicio Electrónico Compartido - SAEC, a nivel nacional;</a:t>
            </a:r>
          </a:p>
          <a:p>
            <a:pPr marL="342900" indent="-342900" algn="just">
              <a:lnSpc>
                <a:spcPct val="150000"/>
              </a:lnSpc>
              <a:buFont typeface="+mj-lt"/>
              <a:buAutoNum type="arabicPeriod"/>
            </a:pPr>
            <a:r>
              <a:rPr lang="es-ES" sz="1400" dirty="0">
                <a:solidFill>
                  <a:srgbClr val="DADADA"/>
                </a:solidFill>
              </a:rPr>
              <a:t>Centros de servicios electrónicos compartidos creados por los respectivos Oficiales del Registro de la Propiedad Inmueble en cada Estado y el Distrito Federal. Sin embargo, las Disposiciones 47, 109 y 115, todas del Interior Nacional, son igualmente relevantes, denotando, en conjunto, la paulatina evolución experimentada, con cautela, respecto de la iniciativa innovadora en el escenario nacional.</a:t>
            </a:r>
            <a:endParaRPr lang="pt-BR" sz="1400" dirty="0">
              <a:solidFill>
                <a:srgbClr val="DADADA"/>
              </a:solidFill>
            </a:endParaRPr>
          </a:p>
        </p:txBody>
      </p:sp>
    </p:spTree>
    <p:extLst>
      <p:ext uri="{BB962C8B-B14F-4D97-AF65-F5344CB8AC3E}">
        <p14:creationId xmlns:p14="http://schemas.microsoft.com/office/powerpoint/2010/main" val="463196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solidFill>
                  <a:srgbClr val="DADADA"/>
                </a:solidFill>
              </a:rPr>
              <a:t>DO QUE SE TRATA O ONR, QUANDO E POR QUE FOI IDEALIZADO?</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858446"/>
          </a:xfrm>
          <a:prstGeom prst="rect">
            <a:avLst/>
          </a:prstGeom>
          <a:noFill/>
        </p:spPr>
        <p:txBody>
          <a:bodyPr wrap="square" rtlCol="0">
            <a:spAutoFit/>
          </a:bodyPr>
          <a:lstStyle/>
          <a:p>
            <a:pPr marL="488945" indent="-285750" algn="just">
              <a:lnSpc>
                <a:spcPct val="150000"/>
              </a:lnSpc>
              <a:buFont typeface="Arial" panose="020B0604020202020204" pitchFamily="34" charset="0"/>
              <a:buChar char="•"/>
            </a:pPr>
            <a:r>
              <a:rPr lang="pt-BR" sz="1300" dirty="0">
                <a:solidFill>
                  <a:srgbClr val="DADADA"/>
                </a:solidFill>
              </a:rPr>
              <a:t>Em seus estatutos diz que é pessoa jurídica de direito privado, sem fins lucrativos, sob a forma de serviço social autônomo tem por finalidade implementar e operar, em âmbito nacional, o Sistema de Registro Eletrônico de Imóveis (SREI), na forma dos artigos 37 a 41, da Lei 11.977, de 7 de julho 2009, mediante integração das unidades registrais, sob acompanhamento, regulação normativa e fiscalização da Corregedoria Nacional de Justiça do Conselho Nacional de Justiça (CNJ), na função de agente regulador, conforme previsto no § 4º, do art. 76, da Lei 13.465, de 2017.</a:t>
            </a:r>
          </a:p>
          <a:p>
            <a:pPr marL="488945" indent="-285750" algn="just">
              <a:lnSpc>
                <a:spcPct val="150000"/>
              </a:lnSpc>
              <a:buFont typeface="Arial" panose="020B0604020202020204" pitchFamily="34" charset="0"/>
              <a:buChar char="•"/>
            </a:pPr>
            <a:r>
              <a:rPr lang="pt-BR" sz="1300" dirty="0">
                <a:solidFill>
                  <a:srgbClr val="DADADA"/>
                </a:solidFill>
              </a:rPr>
              <a:t>Merece gizar que decorridos mais de 10 anos de sua criação , somente a partir do ano 2020  é que a estruturação do ONR teve início, tomando-se como marco o dia 13/12/2020, data em que o ONR assumiu a gestão da Central Nacional de Indisponibilidade de Bens - CNIB, acarretando, por desdobramento, despesas operacionais para sua liquidação, doravante a serem custeadas pelo Fundo destinado à Implementação e Custeio do Serviço de Registro Eletrônico de Imóveis - FIC/SREI.</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solidFill>
                  <a:srgbClr val="DADADA"/>
                </a:solidFill>
                <a:latin typeface="+mj-lt"/>
              </a:rPr>
              <a:t>¿DE QUÉ SE TRATA ONR, CUÁNDO Y POR QUÉ FUE DISEÑADO?</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522502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400" dirty="0">
                <a:solidFill>
                  <a:srgbClr val="DADADA"/>
                </a:solidFill>
              </a:rPr>
              <a:t>En sus estatutos dice que es una persona jurídica de derecho privado, sin fines de lucro, con la forma de un servicio social autónomo, cuyo objeto es implementar y operar, a nivel nacional, el Sistema de Registro Electrónico de la Propiedad (SREI) , en la forma de los artículos 37 a 41, de la Ley 11.977, de 7 de julio de 2009, mediante la integración de las unidades de registro, bajo vigilancia, regulación reglamentaria y fiscalización del Departamento Nacional de Justicia del Consejo Nacional de Justicia (CNJ), en el papel de agente regulador, previsto en el § 4, del art. 76, de la Ley 13.465, de 2017.</a:t>
            </a:r>
          </a:p>
          <a:p>
            <a:pPr marL="285750" indent="-285750" algn="just">
              <a:lnSpc>
                <a:spcPct val="150000"/>
              </a:lnSpc>
              <a:buFont typeface="Arial" panose="020B0604020202020204" pitchFamily="34" charset="0"/>
              <a:buChar char="•"/>
            </a:pPr>
            <a:r>
              <a:rPr lang="es-ES" sz="1400" dirty="0">
                <a:solidFill>
                  <a:srgbClr val="DADADA"/>
                </a:solidFill>
              </a:rPr>
              <a:t>Cabe mencionar que a más de 10 años de su creación, recién en 2020 se inició la estructuración de la ONR, teniendo como hito el 13/12/2020, fecha en que la ONR asumió la dirección de la Central Nacional. Indisponibilidad de Bienes - CNIB, ocasionando, por fraccionamiento, gastos de funcionamiento para su liquidación, en adelante a cargo del Fondo destinado a la Implementación y Costeo del Servicio de Registro Electrónico de la Propiedad - FIC/SREI.</a:t>
            </a:r>
            <a:endParaRPr lang="pt-BR" sz="1400" dirty="0">
              <a:solidFill>
                <a:srgbClr val="DADADA"/>
              </a:solidFill>
            </a:endParaRPr>
          </a:p>
        </p:txBody>
      </p:sp>
    </p:spTree>
    <p:extLst>
      <p:ext uri="{BB962C8B-B14F-4D97-AF65-F5344CB8AC3E}">
        <p14:creationId xmlns:p14="http://schemas.microsoft.com/office/powerpoint/2010/main" val="2023238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altLang="pt-BR" b="1" dirty="0">
                <a:solidFill>
                  <a:srgbClr val="DADADA"/>
                </a:solidFill>
                <a:latin typeface="+mj-lt"/>
              </a:rPr>
              <a:t>OPERADOR NACIONAL DE REGISTRO (ONR): LEI 13.465/17, ORIUNDA DA MP 759/16</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374224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altLang="pt-BR" sz="1600" dirty="0"/>
              <a:t>Implementar e operar o SREI - Sistema de Registro eletrônico de imóveis;</a:t>
            </a:r>
          </a:p>
          <a:p>
            <a:pPr marL="285750" indent="-285750" algn="just">
              <a:lnSpc>
                <a:spcPct val="150000"/>
              </a:lnSpc>
              <a:buFont typeface="Arial" panose="020B0604020202020204" pitchFamily="34" charset="0"/>
              <a:buChar char="•"/>
            </a:pPr>
            <a:r>
              <a:rPr lang="pt-BR" altLang="pt-BR" sz="1600" dirty="0"/>
              <a:t>Editar instruções técnicas para promover e organizar de forma uniforme o SREI;</a:t>
            </a:r>
          </a:p>
          <a:p>
            <a:pPr marL="285750" indent="-285750" algn="just">
              <a:lnSpc>
                <a:spcPct val="150000"/>
              </a:lnSpc>
              <a:buFont typeface="Arial" panose="020B0604020202020204" pitchFamily="34" charset="0"/>
              <a:buChar char="•"/>
            </a:pPr>
            <a:r>
              <a:rPr lang="pt-BR" altLang="pt-BR" sz="1600" dirty="0"/>
              <a:t>Implementar a operação centralizada da SREI;</a:t>
            </a:r>
          </a:p>
          <a:p>
            <a:pPr marL="285750" indent="-285750" algn="just">
              <a:lnSpc>
                <a:spcPct val="150000"/>
              </a:lnSpc>
              <a:buFont typeface="Arial" panose="020B0604020202020204" pitchFamily="34" charset="0"/>
              <a:buChar char="•"/>
            </a:pPr>
            <a:r>
              <a:rPr lang="pt-BR" altLang="pt-BR" sz="1600" dirty="0"/>
              <a:t>Criar e manter, para fins de estatística,  o CNREURB- Cadastro Nacional de Regularização Fundiária Rural e Urbana;</a:t>
            </a:r>
          </a:p>
          <a:p>
            <a:pPr marL="285750" indent="-285750" algn="just">
              <a:lnSpc>
                <a:spcPct val="150000"/>
              </a:lnSpc>
              <a:buFont typeface="Arial" panose="020B0604020202020204" pitchFamily="34" charset="0"/>
              <a:buChar char="•"/>
            </a:pPr>
            <a:r>
              <a:rPr lang="pt-BR" altLang="pt-BR" sz="1600" dirty="0"/>
              <a:t>Criar e manter CNATRE- Cadastro Nacional de Aquisições e Arrendamentos de Terras por Estrangeiros;</a:t>
            </a:r>
          </a:p>
          <a:p>
            <a:pPr algn="just">
              <a:lnSpc>
                <a:spcPct val="150000"/>
              </a:lnSpc>
            </a:pPr>
            <a:endParaRPr lang="pt-BR" sz="16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solidFill>
                  <a:srgbClr val="DADADA"/>
                </a:solidFill>
                <a:latin typeface="+mj-lt"/>
              </a:rPr>
              <a:t>OPERADOR DE REGISTRO NACIONAL (ONR): LEY 13.465/17, DERIVADA DE LA MP 759/16</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374224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600" dirty="0">
                <a:solidFill>
                  <a:srgbClr val="DADADA"/>
                </a:solidFill>
              </a:rPr>
              <a:t>Implementar y operar el SREI - Sistema de Registro Electrónico de la Propiedad;</a:t>
            </a:r>
          </a:p>
          <a:p>
            <a:pPr marL="285750" indent="-285750" algn="just">
              <a:lnSpc>
                <a:spcPct val="150000"/>
              </a:lnSpc>
              <a:buFont typeface="Arial" panose="020B0604020202020204" pitchFamily="34" charset="0"/>
              <a:buChar char="•"/>
            </a:pPr>
            <a:r>
              <a:rPr lang="es-ES" sz="1600" dirty="0">
                <a:solidFill>
                  <a:srgbClr val="DADADA"/>
                </a:solidFill>
              </a:rPr>
              <a:t>Editar instructivos técnicos para promover y organizar uniformemente la SREI;</a:t>
            </a:r>
          </a:p>
          <a:p>
            <a:pPr marL="285750" indent="-285750" algn="just">
              <a:lnSpc>
                <a:spcPct val="150000"/>
              </a:lnSpc>
              <a:buFont typeface="Arial" panose="020B0604020202020204" pitchFamily="34" charset="0"/>
              <a:buChar char="•"/>
            </a:pPr>
            <a:r>
              <a:rPr lang="es-ES" sz="1600" dirty="0">
                <a:solidFill>
                  <a:srgbClr val="DADADA"/>
                </a:solidFill>
              </a:rPr>
              <a:t>Implementar la operación centralizada del SREI;</a:t>
            </a:r>
          </a:p>
          <a:p>
            <a:pPr marL="285750" indent="-285750" algn="just">
              <a:lnSpc>
                <a:spcPct val="150000"/>
              </a:lnSpc>
              <a:buFont typeface="Arial" panose="020B0604020202020204" pitchFamily="34" charset="0"/>
              <a:buChar char="•"/>
            </a:pPr>
            <a:r>
              <a:rPr lang="es-ES" sz="1600" dirty="0">
                <a:solidFill>
                  <a:srgbClr val="DADADA"/>
                </a:solidFill>
              </a:rPr>
              <a:t>Crear y mantener, con fines estadísticos, el CNREURB - Registro Nacional de Regularización de Tierras Rurales y Urbanas;</a:t>
            </a:r>
          </a:p>
          <a:p>
            <a:pPr marL="285750" indent="-285750" algn="just">
              <a:lnSpc>
                <a:spcPct val="150000"/>
              </a:lnSpc>
              <a:buFont typeface="Arial" panose="020B0604020202020204" pitchFamily="34" charset="0"/>
              <a:buChar char="•"/>
            </a:pPr>
            <a:r>
              <a:rPr lang="es-ES" sz="1600" dirty="0">
                <a:solidFill>
                  <a:srgbClr val="DADADA"/>
                </a:solidFill>
              </a:rPr>
              <a:t>Crear y mantener CNATRE - Registro Nacional de Adquisiciones y Arrendamientos de Tierras por Extranjeros;</a:t>
            </a:r>
            <a:endParaRPr lang="pt-BR" sz="1600" dirty="0">
              <a:solidFill>
                <a:srgbClr val="DADADA"/>
              </a:solidFill>
            </a:endParaRPr>
          </a:p>
        </p:txBody>
      </p:sp>
    </p:spTree>
    <p:extLst>
      <p:ext uri="{BB962C8B-B14F-4D97-AF65-F5344CB8AC3E}">
        <p14:creationId xmlns:p14="http://schemas.microsoft.com/office/powerpoint/2010/main" val="2608301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584775"/>
          </a:xfrm>
          <a:prstGeom prst="rect">
            <a:avLst/>
          </a:prstGeom>
          <a:noFill/>
        </p:spPr>
        <p:txBody>
          <a:bodyPr wrap="square" rtlCol="0">
            <a:spAutoFit/>
          </a:bodyPr>
          <a:lstStyle/>
          <a:p>
            <a:pPr algn="ctr"/>
            <a:r>
              <a:rPr lang="pt-BR" sz="3200" b="1" dirty="0" err="1">
                <a:solidFill>
                  <a:srgbClr val="DADADA"/>
                </a:solidFill>
                <a:latin typeface="+mj-lt"/>
                <a:cs typeface="Teko" panose="020B0604020202020204" charset="0"/>
              </a:rPr>
              <a:t>DAs</a:t>
            </a:r>
            <a:r>
              <a:rPr lang="pt-BR" sz="3200" b="1" dirty="0">
                <a:solidFill>
                  <a:srgbClr val="DADADA"/>
                </a:solidFill>
                <a:latin typeface="+mj-lt"/>
                <a:cs typeface="Teko" panose="020B0604020202020204" charset="0"/>
              </a:rPr>
              <a:t> </a:t>
            </a:r>
            <a:r>
              <a:rPr lang="pt-BR" sz="3200" b="1" dirty="0" err="1">
                <a:solidFill>
                  <a:srgbClr val="DADADA"/>
                </a:solidFill>
                <a:latin typeface="+mj-lt"/>
                <a:cs typeface="Teko" panose="020B0604020202020204" charset="0"/>
              </a:rPr>
              <a:t>CEI’s</a:t>
            </a:r>
            <a:r>
              <a:rPr lang="pt-BR" sz="3200" b="1" dirty="0">
                <a:solidFill>
                  <a:srgbClr val="DADADA"/>
                </a:solidFill>
                <a:latin typeface="+mj-lt"/>
                <a:cs typeface="Teko" panose="020B0604020202020204" charset="0"/>
              </a:rPr>
              <a:t> E O SAEC</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578689"/>
          </a:xfrm>
          <a:prstGeom prst="rect">
            <a:avLst/>
          </a:prstGeom>
          <a:noFill/>
        </p:spPr>
        <p:txBody>
          <a:bodyPr wrap="square" rtlCol="0">
            <a:spAutoFit/>
          </a:bodyPr>
          <a:lstStyle/>
          <a:p>
            <a:pPr marL="203195" indent="0" algn="just">
              <a:lnSpc>
                <a:spcPct val="150000"/>
              </a:lnSpc>
              <a:buNone/>
            </a:pPr>
            <a:r>
              <a:rPr lang="pt-BR" sz="1400" dirty="0">
                <a:solidFill>
                  <a:srgbClr val="DADADA"/>
                </a:solidFill>
              </a:rPr>
              <a:t>Acredita-se que o ONR manterá escritórios de representação em unidades da Federação, objetivando atender às peculiaridades regionais, cujas CEIs Estaduais muito bem atendiam, como dito. Nesta angulação, as plataformas digitais existentes nesses Estados serão adaptadas aos novos procedimentos tecnológicos, ressaltando que todos os serviços praticados pela SAEC, serão hospedados em nuvens, obedecendo-se os vigentes padrões praticados pelo mercado, a fim de que, assim seja garantida a continuidade dos negócios, privacidade e segurança dos dados e dos atos praticados pelos Registradores de Imóveis do país.</a:t>
            </a:r>
          </a:p>
          <a:p>
            <a:pPr marL="203195" indent="0" algn="just">
              <a:lnSpc>
                <a:spcPct val="150000"/>
              </a:lnSpc>
              <a:buNone/>
            </a:pPr>
            <a:r>
              <a:rPr lang="pt-BR" sz="1400" dirty="0">
                <a:solidFill>
                  <a:srgbClr val="DADADA"/>
                </a:solidFill>
              </a:rPr>
              <a:t>	Para </a:t>
            </a:r>
            <a:r>
              <a:rPr lang="pt-PT" sz="1400" dirty="0">
                <a:solidFill>
                  <a:srgbClr val="DADADA"/>
                </a:solidFill>
              </a:rPr>
              <a:t>alcançar o objetivo de sustentabilidade do mecanismo processual, parece extremamente necessário intervir no método, tornando-o enxuto e utilizável para que essa função social que é objetivo típico da administração do valor absoluto expressa pela "Justiça" possa ser cumprida. </a:t>
            </a:r>
            <a:endParaRPr lang="pt-BR" sz="14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584775"/>
          </a:xfrm>
          <a:prstGeom prst="rect">
            <a:avLst/>
          </a:prstGeom>
          <a:noFill/>
        </p:spPr>
        <p:txBody>
          <a:bodyPr wrap="square" rtlCol="0">
            <a:spAutoFit/>
          </a:bodyPr>
          <a:lstStyle/>
          <a:p>
            <a:pPr algn="ctr"/>
            <a:r>
              <a:rPr lang="es-ES" sz="3200" b="1" dirty="0">
                <a:solidFill>
                  <a:srgbClr val="DADADA"/>
                </a:solidFill>
                <a:latin typeface="+mj-lt"/>
              </a:rPr>
              <a:t>Sobre CEI'S Y SAEC</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4255524"/>
          </a:xfrm>
          <a:prstGeom prst="rect">
            <a:avLst/>
          </a:prstGeom>
          <a:noFill/>
        </p:spPr>
        <p:txBody>
          <a:bodyPr wrap="square" rtlCol="0">
            <a:spAutoFit/>
          </a:bodyPr>
          <a:lstStyle/>
          <a:p>
            <a:pPr algn="just">
              <a:lnSpc>
                <a:spcPct val="150000"/>
              </a:lnSpc>
            </a:pPr>
            <a:r>
              <a:rPr lang="es-ES" sz="1400" dirty="0">
                <a:solidFill>
                  <a:srgbClr val="DADADA"/>
                </a:solidFill>
              </a:rPr>
              <a:t>Se cree que la ONR mantendrá oficinas de representación en unidades de la Federación, con el objetivo de atender las peculiaridades regionales, cuyos </a:t>
            </a:r>
            <a:r>
              <a:rPr lang="es-ES" sz="1400" dirty="0" err="1">
                <a:solidFill>
                  <a:srgbClr val="DADADA"/>
                </a:solidFill>
              </a:rPr>
              <a:t>CEIs</a:t>
            </a:r>
            <a:r>
              <a:rPr lang="es-ES" sz="1400" dirty="0">
                <a:solidFill>
                  <a:srgbClr val="DADADA"/>
                </a:solidFill>
              </a:rPr>
              <a:t> Estaduales muy concurridos, como se mencionó. En este ángulo, las plataformas digitales existentes en estos Estados se adecuarán a los nuevos procedimientos tecnológicos, destacando que todos los servicios practicados por SAEC estarán alojados en nubes, obedeciendo los estándares vigentes practicados por el mercado, para que, de esta forma, se mantenga la continuidad. se garantiza la seguridad de los negocios, la privacidad y los datos y de los actos que realizan los Registradores de Bienes Raíces del país.</a:t>
            </a:r>
          </a:p>
          <a:p>
            <a:pPr algn="just">
              <a:lnSpc>
                <a:spcPct val="150000"/>
              </a:lnSpc>
            </a:pPr>
            <a:r>
              <a:rPr lang="es-ES" sz="1400" dirty="0">
                <a:solidFill>
                  <a:srgbClr val="DADADA"/>
                </a:solidFill>
              </a:rPr>
              <a:t>Para lograr el objetivo de sustentabilidad del mecanismo procesal, parece sumamente necesario intervenir en el método, haciéndolo ágil y usable para que esta función social que es un objetivo típico de la administración del valor absoluto expresado por la "Justicia" pueda ser cumplido.</a:t>
            </a:r>
            <a:endParaRPr lang="pt-BR" sz="1400" dirty="0">
              <a:solidFill>
                <a:srgbClr val="DADADA"/>
              </a:solidFill>
            </a:endParaRPr>
          </a:p>
        </p:txBody>
      </p:sp>
    </p:spTree>
    <p:extLst>
      <p:ext uri="{BB962C8B-B14F-4D97-AF65-F5344CB8AC3E}">
        <p14:creationId xmlns:p14="http://schemas.microsoft.com/office/powerpoint/2010/main" val="3462263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E6FA0C-C4CC-43DC-8C5B-288C436B3886}"/>
              </a:ext>
            </a:extLst>
          </p:cNvPr>
          <p:cNvSpPr>
            <a:spLocks noGrp="1"/>
          </p:cNvSpPr>
          <p:nvPr>
            <p:ph type="title"/>
          </p:nvPr>
        </p:nvSpPr>
        <p:spPr>
          <a:xfrm>
            <a:off x="-36211" y="46341"/>
            <a:ext cx="12453498" cy="723900"/>
          </a:xfrm>
        </p:spPr>
        <p:txBody>
          <a:bodyPr>
            <a:normAutofit fontScale="90000"/>
          </a:bodyPr>
          <a:lstStyle/>
          <a:p>
            <a:r>
              <a:rPr lang="pt-BR" sz="2700" b="1" dirty="0"/>
              <a:t>SERVICIOS EN DESAROLLO:  </a:t>
            </a:r>
            <a:r>
              <a:rPr lang="pt-PT" sz="2400" b="1" dirty="0">
                <a:latin typeface="Arial" panose="020B0604020202020204" pitchFamily="34" charset="0"/>
                <a:cs typeface="Arial" panose="020B0604020202020204" pitchFamily="34" charset="0"/>
              </a:rPr>
              <a:t>Sistema para acompañamiento de servicios y calidad</a:t>
            </a:r>
            <a:br>
              <a:rPr lang="pt-PT" sz="1800" dirty="0">
                <a:latin typeface="Arial" panose="020B0604020202020204" pitchFamily="34" charset="0"/>
                <a:cs typeface="Arial" panose="020B0604020202020204" pitchFamily="34" charset="0"/>
              </a:rPr>
            </a:br>
            <a:endParaRPr lang="pt-BR" sz="1800" b="1" dirty="0"/>
          </a:p>
        </p:txBody>
      </p:sp>
      <p:sp>
        <p:nvSpPr>
          <p:cNvPr id="5" name="CaixaDeTexto 4">
            <a:extLst>
              <a:ext uri="{FF2B5EF4-FFF2-40B4-BE49-F238E27FC236}">
                <a16:creationId xmlns:a16="http://schemas.microsoft.com/office/drawing/2014/main" id="{EA7CAE5D-CFBF-4445-B029-F9AABC62E2D2}"/>
              </a:ext>
            </a:extLst>
          </p:cNvPr>
          <p:cNvSpPr txBox="1"/>
          <p:nvPr/>
        </p:nvSpPr>
        <p:spPr bwMode="auto">
          <a:xfrm>
            <a:off x="1746894" y="663193"/>
            <a:ext cx="2549382" cy="400110"/>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2000" b="1" dirty="0">
                <a:solidFill>
                  <a:schemeClr val="tx1"/>
                </a:solidFill>
                <a:cs typeface="Arial" panose="020B0604020202020204" pitchFamily="34" charset="0"/>
              </a:rPr>
              <a:t>     </a:t>
            </a:r>
            <a:r>
              <a:rPr lang="pt-BR" sz="2000" b="1" dirty="0" err="1">
                <a:solidFill>
                  <a:schemeClr val="bg1"/>
                </a:solidFill>
                <a:cs typeface="Arial" panose="020B0604020202020204" pitchFamily="34" charset="0"/>
              </a:rPr>
              <a:t>Normalización</a:t>
            </a:r>
            <a:endParaRPr lang="pt-BR" sz="2000" b="1" dirty="0">
              <a:solidFill>
                <a:schemeClr val="bg1"/>
              </a:solidFill>
              <a:cs typeface="Arial" panose="020B0604020202020204" pitchFamily="34" charset="0"/>
            </a:endParaRPr>
          </a:p>
        </p:txBody>
      </p:sp>
      <p:sp>
        <p:nvSpPr>
          <p:cNvPr id="6" name="Seta: para a Direita 5">
            <a:extLst>
              <a:ext uri="{FF2B5EF4-FFF2-40B4-BE49-F238E27FC236}">
                <a16:creationId xmlns:a16="http://schemas.microsoft.com/office/drawing/2014/main" id="{8AD6782D-EE32-41B1-9540-9E1BB805E587}"/>
              </a:ext>
            </a:extLst>
          </p:cNvPr>
          <p:cNvSpPr/>
          <p:nvPr/>
        </p:nvSpPr>
        <p:spPr>
          <a:xfrm>
            <a:off x="1746894" y="2622943"/>
            <a:ext cx="2549380" cy="252611"/>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7" name="CaixaDeTexto 6">
            <a:extLst>
              <a:ext uri="{FF2B5EF4-FFF2-40B4-BE49-F238E27FC236}">
                <a16:creationId xmlns:a16="http://schemas.microsoft.com/office/drawing/2014/main" id="{5AE036AA-34DF-40AB-87BE-565607D6D7D4}"/>
              </a:ext>
            </a:extLst>
          </p:cNvPr>
          <p:cNvSpPr txBox="1"/>
          <p:nvPr/>
        </p:nvSpPr>
        <p:spPr>
          <a:xfrm>
            <a:off x="1204111" y="3004795"/>
            <a:ext cx="3634946" cy="3806863"/>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14313" indent="-214313" algn="just">
              <a:buFont typeface="Arial" panose="020B0604020202020204" pitchFamily="34" charset="0"/>
              <a:buChar char="•"/>
              <a:defRPr/>
            </a:pPr>
            <a:r>
              <a:rPr lang="es-ES" sz="1600" dirty="0">
                <a:latin typeface="Calibri Light (Títulos)"/>
              </a:rPr>
              <a:t>Estandarizar:
Pasos para los servicios;
Puntaje por servicios;
Plazo para la falta de servicio
Lista de artículos de todos los servicios:
Escrituras;
Poder notarial;
Persona jurídica;
Títulos y documentos;
Registro de Bienes Raíces;
Protesta;
Registro Civil;
Certificados;
Firmas;
Autenticación.</a:t>
            </a:r>
            <a:endParaRPr lang="pt-BR" sz="1600" dirty="0">
              <a:latin typeface="Calibri Light (Títulos)"/>
            </a:endParaRPr>
          </a:p>
        </p:txBody>
      </p:sp>
      <p:pic>
        <p:nvPicPr>
          <p:cNvPr id="8" name="Picture 2">
            <a:extLst>
              <a:ext uri="{FF2B5EF4-FFF2-40B4-BE49-F238E27FC236}">
                <a16:creationId xmlns:a16="http://schemas.microsoft.com/office/drawing/2014/main" id="{0965A009-E409-4A67-BAEC-6CEED46BD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044" y="469463"/>
            <a:ext cx="665509" cy="806657"/>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D1C9CE8C-5191-41EC-B178-0D4483FA841A}"/>
              </a:ext>
            </a:extLst>
          </p:cNvPr>
          <p:cNvSpPr txBox="1"/>
          <p:nvPr/>
        </p:nvSpPr>
        <p:spPr bwMode="auto">
          <a:xfrm>
            <a:off x="5450362" y="655633"/>
            <a:ext cx="1968245" cy="400110"/>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pt-BR" sz="2000" b="1" dirty="0">
                <a:solidFill>
                  <a:schemeClr val="bg1"/>
                </a:solidFill>
                <a:cs typeface="Arial" panose="020B0604020202020204" pitchFamily="34" charset="0"/>
              </a:rPr>
              <a:t>Registro</a:t>
            </a:r>
            <a:endParaRPr lang="pt-BR" sz="2000" b="1" dirty="0">
              <a:solidFill>
                <a:schemeClr val="tx1"/>
              </a:solidFill>
              <a:cs typeface="Arial" panose="020B0604020202020204" pitchFamily="34" charset="0"/>
            </a:endParaRPr>
          </a:p>
        </p:txBody>
      </p:sp>
      <p:sp>
        <p:nvSpPr>
          <p:cNvPr id="10" name="Seta: para a Direita 9">
            <a:extLst>
              <a:ext uri="{FF2B5EF4-FFF2-40B4-BE49-F238E27FC236}">
                <a16:creationId xmlns:a16="http://schemas.microsoft.com/office/drawing/2014/main" id="{79EF6032-91E0-4B94-8C62-D8DE9C4EDF78}"/>
              </a:ext>
            </a:extLst>
          </p:cNvPr>
          <p:cNvSpPr/>
          <p:nvPr/>
        </p:nvSpPr>
        <p:spPr>
          <a:xfrm>
            <a:off x="5148521" y="2616219"/>
            <a:ext cx="2549380" cy="252611"/>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11" name="CaixaDeTexto 10">
            <a:extLst>
              <a:ext uri="{FF2B5EF4-FFF2-40B4-BE49-F238E27FC236}">
                <a16:creationId xmlns:a16="http://schemas.microsoft.com/office/drawing/2014/main" id="{841A7629-7A48-4D75-AE0A-35219E8018C9}"/>
              </a:ext>
            </a:extLst>
          </p:cNvPr>
          <p:cNvSpPr txBox="1"/>
          <p:nvPr/>
        </p:nvSpPr>
        <p:spPr>
          <a:xfrm>
            <a:off x="5162663" y="3004527"/>
            <a:ext cx="2549380" cy="1200329"/>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a:spAutoFit/>
          </a:bodyPr>
          <a:lstStyle/>
          <a:p>
            <a:pPr marL="171450" indent="-171450" algn="just">
              <a:buFont typeface="Arial" panose="020B0604020202020204" pitchFamily="34" charset="0"/>
              <a:buChar char="•"/>
              <a:defRPr/>
            </a:pPr>
            <a:r>
              <a:rPr lang="pt-BR" sz="1000" dirty="0">
                <a:latin typeface="Calibri Light (Títulos)"/>
              </a:rPr>
              <a:t> </a:t>
            </a:r>
            <a:r>
              <a:rPr lang="es-ES" dirty="0">
                <a:latin typeface="Calibri Light (Títulos)"/>
              </a:rPr>
              <a:t>Proceso:
Centralización y seguimiento por parte del cliente.</a:t>
            </a:r>
            <a:endParaRPr lang="pt-BR" dirty="0">
              <a:latin typeface="Calibri Light (Títulos)"/>
            </a:endParaRPr>
          </a:p>
        </p:txBody>
      </p:sp>
      <p:sp>
        <p:nvSpPr>
          <p:cNvPr id="12" name="CaixaDeTexto 11">
            <a:extLst>
              <a:ext uri="{FF2B5EF4-FFF2-40B4-BE49-F238E27FC236}">
                <a16:creationId xmlns:a16="http://schemas.microsoft.com/office/drawing/2014/main" id="{6621C098-42FE-40EF-9307-1BBB8F715794}"/>
              </a:ext>
            </a:extLst>
          </p:cNvPr>
          <p:cNvSpPr txBox="1"/>
          <p:nvPr/>
        </p:nvSpPr>
        <p:spPr bwMode="auto">
          <a:xfrm>
            <a:off x="8538020" y="636490"/>
            <a:ext cx="2549382" cy="400110"/>
          </a:xfrm>
          <a:prstGeom prst="rect">
            <a:avLst/>
          </a:prstGeom>
          <a:ln w="3175">
            <a:solidFill>
              <a:srgbClr val="FFC000"/>
            </a:solid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pt-BR" sz="2000" b="1" dirty="0">
                <a:solidFill>
                  <a:schemeClr val="tx1"/>
                </a:solidFill>
                <a:cs typeface="Arial" panose="020B0604020202020204" pitchFamily="34" charset="0"/>
              </a:rPr>
              <a:t> </a:t>
            </a:r>
            <a:r>
              <a:rPr lang="pt-BR" sz="2000" b="1" dirty="0" err="1">
                <a:solidFill>
                  <a:schemeClr val="bg1"/>
                </a:solidFill>
                <a:cs typeface="Arial" panose="020B0604020202020204" pitchFamily="34" charset="0"/>
              </a:rPr>
              <a:t>Publicación</a:t>
            </a:r>
            <a:endParaRPr lang="pt-BR" sz="2000" b="1" dirty="0">
              <a:solidFill>
                <a:schemeClr val="tx1"/>
              </a:solidFill>
              <a:cs typeface="Arial" panose="020B0604020202020204" pitchFamily="34" charset="0"/>
            </a:endParaRPr>
          </a:p>
        </p:txBody>
      </p:sp>
      <p:sp>
        <p:nvSpPr>
          <p:cNvPr id="13" name="Seta: para a Direita 12">
            <a:extLst>
              <a:ext uri="{FF2B5EF4-FFF2-40B4-BE49-F238E27FC236}">
                <a16:creationId xmlns:a16="http://schemas.microsoft.com/office/drawing/2014/main" id="{BCB89A5D-A31F-46DC-833A-084DB9987114}"/>
              </a:ext>
            </a:extLst>
          </p:cNvPr>
          <p:cNvSpPr/>
          <p:nvPr/>
        </p:nvSpPr>
        <p:spPr>
          <a:xfrm>
            <a:off x="8538022" y="2619309"/>
            <a:ext cx="2549380" cy="252611"/>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pt-BR"/>
          </a:p>
        </p:txBody>
      </p:sp>
      <p:sp>
        <p:nvSpPr>
          <p:cNvPr id="14" name="CaixaDeTexto 13">
            <a:extLst>
              <a:ext uri="{FF2B5EF4-FFF2-40B4-BE49-F238E27FC236}">
                <a16:creationId xmlns:a16="http://schemas.microsoft.com/office/drawing/2014/main" id="{4418BF22-403D-40FD-A294-0B3A0E0A8ABE}"/>
              </a:ext>
            </a:extLst>
          </p:cNvPr>
          <p:cNvSpPr txBox="1"/>
          <p:nvPr/>
        </p:nvSpPr>
        <p:spPr>
          <a:xfrm>
            <a:off x="8035650" y="3004527"/>
            <a:ext cx="3554123" cy="2031325"/>
          </a:xfrm>
          <a:prstGeom prst="rect">
            <a:avLst/>
          </a:prstGeom>
          <a:ln w="3175">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14313" indent="-214313" algn="just">
              <a:buFont typeface="Arial" panose="020B0604020202020204" pitchFamily="34" charset="0"/>
              <a:buChar char="•"/>
              <a:defRPr/>
            </a:pPr>
            <a:r>
              <a:rPr lang="es-ES" dirty="0">
                <a:latin typeface="Calibri Light (Títulos)"/>
              </a:rPr>
              <a:t>Aplicación móvil 
Seguimiento para el cliente;
Indicador de tiempo para los servicios;
Puntuación para los empleados;
Medidor de calidad para notario y </a:t>
            </a:r>
            <a:r>
              <a:rPr lang="es-ES" dirty="0" err="1">
                <a:latin typeface="Calibri Light (Títulos)"/>
              </a:rPr>
              <a:t>empadronería</a:t>
            </a:r>
            <a:r>
              <a:rPr lang="es-ES" dirty="0">
                <a:latin typeface="Calibri Light (Títulos)"/>
              </a:rPr>
              <a:t>.</a:t>
            </a:r>
            <a:endParaRPr lang="pt-BR" dirty="0">
              <a:latin typeface="Calibri Light (Títulos)"/>
            </a:endParaRPr>
          </a:p>
        </p:txBody>
      </p:sp>
      <p:pic>
        <p:nvPicPr>
          <p:cNvPr id="15" name="Picture 2" descr="Resultado de imagem para padronização">
            <a:extLst>
              <a:ext uri="{FF2B5EF4-FFF2-40B4-BE49-F238E27FC236}">
                <a16:creationId xmlns:a16="http://schemas.microsoft.com/office/drawing/2014/main" id="{8C53A9E7-A9C3-48CD-9C91-02BB1ACE6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894" y="1149279"/>
            <a:ext cx="2549380" cy="13312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m para cadastro de dados">
            <a:extLst>
              <a:ext uri="{FF2B5EF4-FFF2-40B4-BE49-F238E27FC236}">
                <a16:creationId xmlns:a16="http://schemas.microsoft.com/office/drawing/2014/main" id="{A61FB073-3037-42E7-8032-425395567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022" y="1155459"/>
            <a:ext cx="2549380" cy="13312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sultado de imagem para cadastro">
            <a:extLst>
              <a:ext uri="{FF2B5EF4-FFF2-40B4-BE49-F238E27FC236}">
                <a16:creationId xmlns:a16="http://schemas.microsoft.com/office/drawing/2014/main" id="{5CB51699-CABB-418A-A1F3-D55C71644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795" y="1149280"/>
            <a:ext cx="2549380" cy="133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4278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86688" y="601330"/>
            <a:ext cx="8296576" cy="1329658"/>
          </a:xfrm>
          <a:prstGeom prst="rect">
            <a:avLst/>
          </a:prstGeom>
        </p:spPr>
        <p:txBody>
          <a:bodyPr vert="horz" wrap="square" lIns="0" tIns="92392" rIns="0" bIns="0" numCol="1" rtlCol="0" anchor="ctr" anchorCtr="0" compatLnSpc="1">
            <a:prstTxWarp prst="textNoShape">
              <a:avLst/>
            </a:prstTxWarp>
            <a:spAutoFit/>
          </a:bodyPr>
          <a:lstStyle/>
          <a:p>
            <a:pPr marL="3636645" marR="3810" indent="-3546158" algn="l">
              <a:lnSpc>
                <a:spcPct val="100800"/>
              </a:lnSpc>
              <a:spcBef>
                <a:spcPts val="53"/>
              </a:spcBef>
            </a:pPr>
            <a:r>
              <a:rPr lang="pt-BR" sz="2700" b="1" spc="-11" dirty="0"/>
              <a:t>RUMOS </a:t>
            </a:r>
            <a:r>
              <a:rPr lang="pt-BR" sz="2700" b="1" spc="-23" dirty="0"/>
              <a:t>DA </a:t>
            </a:r>
            <a:r>
              <a:rPr lang="pt-BR" sz="2700" b="1" spc="8" dirty="0"/>
              <a:t>POLITICA </a:t>
            </a:r>
            <a:r>
              <a:rPr lang="pt-BR" sz="2700" b="1" spc="-8" dirty="0"/>
              <a:t>NACIONAL </a:t>
            </a:r>
            <a:r>
              <a:rPr lang="pt-BR" sz="2700" b="1" spc="8" dirty="0"/>
              <a:t>DE REGULARIZAÇÃO </a:t>
            </a:r>
            <a:r>
              <a:rPr lang="pt-BR" sz="2700" b="1" spc="-4" dirty="0"/>
              <a:t>FUNDIÁRIA</a:t>
            </a:r>
            <a:endParaRPr sz="2700" b="1" dirty="0"/>
          </a:p>
        </p:txBody>
      </p:sp>
      <p:sp>
        <p:nvSpPr>
          <p:cNvPr id="6" name="object 6"/>
          <p:cNvSpPr/>
          <p:nvPr/>
        </p:nvSpPr>
        <p:spPr>
          <a:xfrm>
            <a:off x="1666875" y="2273220"/>
            <a:ext cx="3243263" cy="263079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645310" y="2252735"/>
            <a:ext cx="3264694" cy="2671763"/>
          </a:xfrm>
          <a:custGeom>
            <a:avLst/>
            <a:gdLst/>
            <a:ahLst/>
            <a:cxnLst/>
            <a:rect l="l" t="t" r="r" b="b"/>
            <a:pathLst>
              <a:path w="4352925" h="3562350">
                <a:moveTo>
                  <a:pt x="0" y="3562350"/>
                </a:moveTo>
                <a:lnTo>
                  <a:pt x="4352925" y="3562350"/>
                </a:lnTo>
                <a:lnTo>
                  <a:pt x="4352925" y="0"/>
                </a:lnTo>
                <a:lnTo>
                  <a:pt x="0" y="0"/>
                </a:lnTo>
                <a:lnTo>
                  <a:pt x="0" y="3562350"/>
                </a:lnTo>
                <a:close/>
              </a:path>
            </a:pathLst>
          </a:custGeom>
          <a:ln w="28575">
            <a:solidFill>
              <a:srgbClr val="FFFFFF"/>
            </a:solidFill>
          </a:ln>
        </p:spPr>
        <p:txBody>
          <a:bodyPr wrap="square" lIns="0" tIns="0" rIns="0" bIns="0" rtlCol="0"/>
          <a:lstStyle/>
          <a:p>
            <a:endParaRPr/>
          </a:p>
        </p:txBody>
      </p:sp>
      <p:sp>
        <p:nvSpPr>
          <p:cNvPr id="8" name="object 8"/>
          <p:cNvSpPr/>
          <p:nvPr/>
        </p:nvSpPr>
        <p:spPr>
          <a:xfrm>
            <a:off x="5133256" y="4077072"/>
            <a:ext cx="4873094" cy="2014286"/>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1780938" y="5153740"/>
            <a:ext cx="2524125" cy="438101"/>
          </a:xfrm>
          <a:prstGeom prst="rect">
            <a:avLst/>
          </a:prstGeom>
        </p:spPr>
        <p:txBody>
          <a:bodyPr vert="horz" wrap="square" lIns="0" tIns="14764" rIns="0" bIns="0" rtlCol="0">
            <a:spAutoFit/>
          </a:bodyPr>
          <a:lstStyle/>
          <a:p>
            <a:pPr marL="9525" marR="3810">
              <a:lnSpc>
                <a:spcPts val="1073"/>
              </a:lnSpc>
              <a:spcBef>
                <a:spcPts val="116"/>
              </a:spcBef>
            </a:pPr>
            <a:r>
              <a:rPr sz="900" b="1" spc="-4" dirty="0">
                <a:solidFill>
                  <a:srgbClr val="DADADA"/>
                </a:solidFill>
                <a:latin typeface="Arial"/>
                <a:cs typeface="Arial"/>
              </a:rPr>
              <a:t>Fonte:https://</a:t>
            </a:r>
            <a:r>
              <a:rPr sz="900" b="1" spc="-4" dirty="0">
                <a:solidFill>
                  <a:srgbClr val="DADADA"/>
                </a:solidFill>
                <a:latin typeface="Arial"/>
                <a:cs typeface="Arial"/>
                <a:hlinkClick r:id="rId4">
                  <a:extLst>
                    <a:ext uri="{A12FA001-AC4F-418D-AE19-62706E023703}">
                      <ahyp:hlinkClr xmlns:ahyp="http://schemas.microsoft.com/office/drawing/2018/hyperlinkcolor" val="tx"/>
                    </a:ext>
                  </a:extLst>
                </a:hlinkClick>
              </a:rPr>
              <a:t>www.cidades.gov.br/ultimas- </a:t>
            </a:r>
            <a:r>
              <a:rPr sz="900" b="1" spc="-4" dirty="0">
                <a:solidFill>
                  <a:srgbClr val="DADADA"/>
                </a:solidFill>
                <a:latin typeface="Arial"/>
                <a:cs typeface="Arial"/>
              </a:rPr>
              <a:t> noticias/4362=Publicadono DOU </a:t>
            </a:r>
            <a:r>
              <a:rPr sz="900" b="1" dirty="0">
                <a:solidFill>
                  <a:srgbClr val="DADADA"/>
                </a:solidFill>
                <a:latin typeface="Arial"/>
                <a:cs typeface="Arial"/>
              </a:rPr>
              <a:t>: </a:t>
            </a:r>
            <a:r>
              <a:rPr sz="900" b="1" spc="4" dirty="0">
                <a:solidFill>
                  <a:srgbClr val="DADADA"/>
                </a:solidFill>
                <a:latin typeface="Arial"/>
                <a:cs typeface="Arial"/>
              </a:rPr>
              <a:t>acesso em  </a:t>
            </a:r>
            <a:r>
              <a:rPr sz="900" b="1" spc="-4" dirty="0">
                <a:solidFill>
                  <a:srgbClr val="DADADA"/>
                </a:solidFill>
                <a:latin typeface="Arial"/>
                <a:cs typeface="Arial"/>
              </a:rPr>
              <a:t>26/02/18</a:t>
            </a:r>
            <a:r>
              <a:rPr sz="900" b="1" spc="-26" dirty="0">
                <a:solidFill>
                  <a:srgbClr val="DADADA"/>
                </a:solidFill>
                <a:latin typeface="Arial"/>
                <a:cs typeface="Arial"/>
              </a:rPr>
              <a:t> </a:t>
            </a:r>
            <a:r>
              <a:rPr sz="900" b="1" spc="4" dirty="0">
                <a:solidFill>
                  <a:srgbClr val="DADADA"/>
                </a:solidFill>
                <a:latin typeface="Arial"/>
                <a:cs typeface="Arial"/>
              </a:rPr>
              <a:t>18h17</a:t>
            </a:r>
            <a:endParaRPr sz="900" dirty="0">
              <a:solidFill>
                <a:srgbClr val="DADADA"/>
              </a:solidFill>
              <a:latin typeface="Arial"/>
              <a:cs typeface="Arial"/>
            </a:endParaRPr>
          </a:p>
        </p:txBody>
      </p:sp>
      <p:sp>
        <p:nvSpPr>
          <p:cNvPr id="10" name="object 10"/>
          <p:cNvSpPr/>
          <p:nvPr/>
        </p:nvSpPr>
        <p:spPr>
          <a:xfrm>
            <a:off x="5083478" y="2312353"/>
            <a:ext cx="4900613" cy="1664494"/>
          </a:xfrm>
          <a:custGeom>
            <a:avLst/>
            <a:gdLst/>
            <a:ahLst/>
            <a:cxnLst/>
            <a:rect l="l" t="t" r="r" b="b"/>
            <a:pathLst>
              <a:path w="6534150" h="2219325">
                <a:moveTo>
                  <a:pt x="0" y="2219325"/>
                </a:moveTo>
                <a:lnTo>
                  <a:pt x="6534150" y="2219325"/>
                </a:lnTo>
                <a:lnTo>
                  <a:pt x="6534150" y="0"/>
                </a:lnTo>
                <a:lnTo>
                  <a:pt x="0" y="0"/>
                </a:lnTo>
                <a:lnTo>
                  <a:pt x="0" y="2219325"/>
                </a:lnTo>
                <a:close/>
              </a:path>
            </a:pathLst>
          </a:custGeom>
          <a:ln w="9534">
            <a:solidFill>
              <a:srgbClr val="000000"/>
            </a:solidFill>
          </a:ln>
        </p:spPr>
        <p:txBody>
          <a:bodyPr wrap="square" lIns="0" tIns="0" rIns="0" bIns="0" rtlCol="0"/>
          <a:lstStyle/>
          <a:p>
            <a:endParaRPr/>
          </a:p>
        </p:txBody>
      </p:sp>
      <p:sp>
        <p:nvSpPr>
          <p:cNvPr id="11" name="object 11"/>
          <p:cNvSpPr txBox="1"/>
          <p:nvPr/>
        </p:nvSpPr>
        <p:spPr>
          <a:xfrm>
            <a:off x="5239988" y="1979296"/>
            <a:ext cx="4792028" cy="1619739"/>
          </a:xfrm>
          <a:prstGeom prst="rect">
            <a:avLst/>
          </a:prstGeom>
        </p:spPr>
        <p:txBody>
          <a:bodyPr vert="horz" wrap="square" lIns="0" tIns="9525" rIns="0" bIns="0" rtlCol="0">
            <a:spAutoFit/>
          </a:bodyPr>
          <a:lstStyle/>
          <a:p>
            <a:pPr marL="9525">
              <a:spcBef>
                <a:spcPts val="75"/>
              </a:spcBef>
            </a:pPr>
            <a:r>
              <a:rPr sz="1350" b="1" u="heavy" spc="-11" dirty="0">
                <a:uFill>
                  <a:solidFill>
                    <a:srgbClr val="000000"/>
                  </a:solidFill>
                </a:uFill>
                <a:latin typeface="Arial"/>
                <a:cs typeface="Arial"/>
              </a:rPr>
              <a:t>OBJETIVOS:</a:t>
            </a:r>
            <a:endParaRPr sz="1350" dirty="0">
              <a:latin typeface="Arial"/>
              <a:cs typeface="Arial"/>
            </a:endParaRPr>
          </a:p>
          <a:p>
            <a:pPr>
              <a:spcBef>
                <a:spcPts val="23"/>
              </a:spcBef>
            </a:pPr>
            <a:endParaRPr sz="1575" dirty="0">
              <a:latin typeface="Times New Roman"/>
              <a:cs typeface="Times New Roman"/>
            </a:endParaRPr>
          </a:p>
          <a:p>
            <a:pPr marL="9525"/>
            <a:r>
              <a:rPr sz="1500" b="1" dirty="0">
                <a:latin typeface="Arial"/>
                <a:cs typeface="Arial"/>
              </a:rPr>
              <a:t>Debater </a:t>
            </a:r>
            <a:r>
              <a:rPr sz="1500" b="1" spc="4" dirty="0">
                <a:latin typeface="Arial"/>
                <a:cs typeface="Arial"/>
              </a:rPr>
              <a:t>propostas </a:t>
            </a:r>
            <a:r>
              <a:rPr sz="1500" b="1" spc="23" dirty="0">
                <a:latin typeface="Arial"/>
                <a:cs typeface="Arial"/>
              </a:rPr>
              <a:t>de </a:t>
            </a:r>
            <a:r>
              <a:rPr sz="1500" b="1" spc="-4" dirty="0">
                <a:latin typeface="Arial"/>
                <a:cs typeface="Arial"/>
              </a:rPr>
              <a:t>alterações do </a:t>
            </a:r>
            <a:r>
              <a:rPr sz="1500" b="1" spc="4" dirty="0">
                <a:latin typeface="Arial"/>
                <a:cs typeface="Arial"/>
              </a:rPr>
              <a:t>marco </a:t>
            </a:r>
            <a:r>
              <a:rPr sz="1500" b="1" spc="-8" dirty="0">
                <a:latin typeface="Arial"/>
                <a:cs typeface="Arial"/>
              </a:rPr>
              <a:t>legal</a:t>
            </a:r>
            <a:r>
              <a:rPr sz="1500" b="1" spc="-240" dirty="0">
                <a:latin typeface="Arial"/>
                <a:cs typeface="Arial"/>
              </a:rPr>
              <a:t> </a:t>
            </a:r>
            <a:r>
              <a:rPr sz="1500" b="1" spc="-19" dirty="0">
                <a:latin typeface="Arial"/>
                <a:cs typeface="Arial"/>
              </a:rPr>
              <a:t>de</a:t>
            </a:r>
            <a:endParaRPr sz="1500" dirty="0">
              <a:latin typeface="Arial"/>
              <a:cs typeface="Arial"/>
            </a:endParaRPr>
          </a:p>
          <a:p>
            <a:pPr marL="9525"/>
            <a:r>
              <a:rPr sz="1500" b="1" spc="8" dirty="0">
                <a:latin typeface="Arial"/>
                <a:cs typeface="Arial"/>
              </a:rPr>
              <a:t>regularização</a:t>
            </a:r>
            <a:r>
              <a:rPr sz="1500" b="1" spc="-116" dirty="0">
                <a:latin typeface="Arial"/>
                <a:cs typeface="Arial"/>
              </a:rPr>
              <a:t> </a:t>
            </a:r>
            <a:r>
              <a:rPr sz="1500" b="1" spc="8" dirty="0">
                <a:latin typeface="Arial"/>
                <a:cs typeface="Arial"/>
              </a:rPr>
              <a:t>fundiária;</a:t>
            </a:r>
            <a:endParaRPr sz="1500" dirty="0">
              <a:latin typeface="Arial"/>
              <a:cs typeface="Arial"/>
            </a:endParaRPr>
          </a:p>
          <a:p>
            <a:pPr>
              <a:spcBef>
                <a:spcPts val="38"/>
              </a:spcBef>
            </a:pPr>
            <a:endParaRPr sz="1538" dirty="0">
              <a:latin typeface="Times New Roman"/>
              <a:cs typeface="Times New Roman"/>
            </a:endParaRPr>
          </a:p>
          <a:p>
            <a:pPr marL="9525" marR="3810"/>
            <a:r>
              <a:rPr sz="1500" b="1" spc="-4" dirty="0">
                <a:latin typeface="Arial"/>
                <a:cs typeface="Arial"/>
              </a:rPr>
              <a:t>Definir </a:t>
            </a:r>
            <a:r>
              <a:rPr sz="1500" b="1" dirty="0">
                <a:latin typeface="Arial"/>
                <a:cs typeface="Arial"/>
              </a:rPr>
              <a:t>diretrizes </a:t>
            </a:r>
            <a:r>
              <a:rPr sz="1500" b="1" spc="11" dirty="0">
                <a:latin typeface="Arial"/>
                <a:cs typeface="Arial"/>
              </a:rPr>
              <a:t>e </a:t>
            </a:r>
            <a:r>
              <a:rPr sz="1500" b="1" spc="19" dirty="0">
                <a:latin typeface="Arial"/>
                <a:cs typeface="Arial"/>
              </a:rPr>
              <a:t>metas </a:t>
            </a:r>
            <a:r>
              <a:rPr sz="1500" b="1" spc="8" dirty="0">
                <a:latin typeface="Arial"/>
                <a:cs typeface="Arial"/>
              </a:rPr>
              <a:t>para </a:t>
            </a:r>
            <a:r>
              <a:rPr sz="1500" b="1" dirty="0">
                <a:latin typeface="Arial"/>
                <a:cs typeface="Arial"/>
              </a:rPr>
              <a:t>política nacional </a:t>
            </a:r>
            <a:r>
              <a:rPr sz="1500" b="1" spc="-19" dirty="0">
                <a:latin typeface="Arial"/>
                <a:cs typeface="Arial"/>
              </a:rPr>
              <a:t>de  </a:t>
            </a:r>
            <a:r>
              <a:rPr sz="1500" b="1" spc="8" dirty="0">
                <a:latin typeface="Arial"/>
                <a:cs typeface="Arial"/>
              </a:rPr>
              <a:t>Regularização</a:t>
            </a:r>
            <a:r>
              <a:rPr sz="1500" b="1" spc="-113" dirty="0">
                <a:latin typeface="Arial"/>
                <a:cs typeface="Arial"/>
              </a:rPr>
              <a:t> </a:t>
            </a:r>
            <a:r>
              <a:rPr sz="1500" b="1" spc="11" dirty="0">
                <a:latin typeface="Arial"/>
                <a:cs typeface="Arial"/>
              </a:rPr>
              <a:t>fundiária.</a:t>
            </a:r>
            <a:endParaRPr sz="1500" dirty="0">
              <a:latin typeface="Arial"/>
              <a:cs typeface="Arial"/>
            </a:endParaRPr>
          </a:p>
        </p:txBody>
      </p:sp>
    </p:spTree>
    <p:extLst>
      <p:ext uri="{BB962C8B-B14F-4D97-AF65-F5344CB8AC3E}">
        <p14:creationId xmlns:p14="http://schemas.microsoft.com/office/powerpoint/2010/main" val="2584372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3084947" y="386898"/>
            <a:ext cx="6022106" cy="923330"/>
          </a:xfrm>
          <a:prstGeom prst="rect">
            <a:avLst/>
          </a:prstGeom>
          <a:noFill/>
        </p:spPr>
        <p:txBody>
          <a:bodyPr wrap="square" rtlCol="0">
            <a:spAutoFit/>
          </a:bodyPr>
          <a:lstStyle/>
          <a:p>
            <a:pPr algn="ctr"/>
            <a:r>
              <a:rPr lang="pt-BR" altLang="pt-BR" b="1" dirty="0">
                <a:latin typeface="Arial" panose="020B0604020202020204" pitchFamily="34" charset="0"/>
                <a:cs typeface="Arial" panose="020B0604020202020204" pitchFamily="34" charset="0"/>
              </a:rPr>
              <a:t>GTRPNRF – MINISTÉRIO DAS CIDADES </a:t>
            </a:r>
            <a:br>
              <a:rPr lang="pt-BR" altLang="pt-BR" b="1" dirty="0">
                <a:latin typeface="Arial" panose="020B0604020202020204" pitchFamily="34" charset="0"/>
                <a:cs typeface="Arial" panose="020B0604020202020204" pitchFamily="34" charset="0"/>
              </a:rPr>
            </a:br>
            <a:r>
              <a:rPr lang="pt-BR" altLang="pt-BR" b="1" dirty="0">
                <a:latin typeface="Arial" panose="020B0604020202020204" pitchFamily="34" charset="0"/>
                <a:cs typeface="Arial" panose="020B0604020202020204" pitchFamily="34" charset="0"/>
              </a:rPr>
              <a:t>PORTARIA 326, DE 18/07/2016, PRORROGADA PELA PORTARIA 569 DE 05/12</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177800" y="1687799"/>
            <a:ext cx="11836400" cy="4062202"/>
          </a:xfrm>
          <a:prstGeom prst="rect">
            <a:avLst/>
          </a:prstGeom>
          <a:noFill/>
        </p:spPr>
        <p:txBody>
          <a:bodyPr wrap="square" rtlCol="0">
            <a:spAutoFit/>
          </a:bodyPr>
          <a:lstStyle/>
          <a:p>
            <a:pPr algn="just">
              <a:lnSpc>
                <a:spcPct val="107000"/>
              </a:lnSpc>
            </a:pPr>
            <a:r>
              <a:rPr lang="pt-BR" altLang="pt-BR" sz="1400" dirty="0">
                <a:solidFill>
                  <a:srgbClr val="DADADA"/>
                </a:solidFill>
                <a:cs typeface="Times New Roman" panose="02020603050405020304" pitchFamily="18" charset="0"/>
              </a:rPr>
              <a:t>- Marcelo Martins </a:t>
            </a:r>
            <a:r>
              <a:rPr lang="pt-BR" altLang="pt-BR" sz="1400" dirty="0" err="1">
                <a:solidFill>
                  <a:srgbClr val="DADADA"/>
                </a:solidFill>
                <a:cs typeface="Times New Roman" panose="02020603050405020304" pitchFamily="18" charset="0"/>
              </a:rPr>
              <a:t>Berthe</a:t>
            </a:r>
            <a:r>
              <a:rPr lang="pt-BR" altLang="pt-BR" sz="1400" dirty="0">
                <a:solidFill>
                  <a:srgbClr val="DADADA"/>
                </a:solidFill>
                <a:cs typeface="Times New Roman" panose="02020603050405020304" pitchFamily="18" charset="0"/>
              </a:rPr>
              <a:t>, Desembargador do Tribunal de Justiça do Estado de São Paulo;</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-Rodrigo </a:t>
            </a:r>
            <a:r>
              <a:rPr lang="pt-BR" altLang="pt-BR" sz="1400" dirty="0" err="1">
                <a:solidFill>
                  <a:srgbClr val="DADADA"/>
                </a:solidFill>
                <a:cs typeface="Times New Roman" panose="02020603050405020304" pitchFamily="18" charset="0"/>
              </a:rPr>
              <a:t>Numeriano</a:t>
            </a:r>
            <a:r>
              <a:rPr lang="pt-BR" altLang="pt-BR" sz="1400" dirty="0">
                <a:solidFill>
                  <a:srgbClr val="DADADA"/>
                </a:solidFill>
                <a:cs typeface="Times New Roman" panose="02020603050405020304" pitchFamily="18" charset="0"/>
              </a:rPr>
              <a:t> </a:t>
            </a:r>
            <a:r>
              <a:rPr lang="pt-BR" altLang="pt-BR" sz="1400" dirty="0" err="1">
                <a:solidFill>
                  <a:srgbClr val="DADADA"/>
                </a:solidFill>
                <a:cs typeface="Times New Roman" panose="02020603050405020304" pitchFamily="18" charset="0"/>
              </a:rPr>
              <a:t>Dubourcq</a:t>
            </a:r>
            <a:r>
              <a:rPr lang="pt-BR" altLang="pt-BR" sz="1400" dirty="0">
                <a:solidFill>
                  <a:srgbClr val="DADADA"/>
                </a:solidFill>
                <a:cs typeface="Times New Roman" panose="02020603050405020304" pitchFamily="18" charset="0"/>
              </a:rPr>
              <a:t> Dantas, Consultor Jurídico do Ministério das Cidades; </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-Pedro </a:t>
            </a:r>
            <a:r>
              <a:rPr lang="pt-BR" altLang="pt-BR" sz="1400" dirty="0" err="1">
                <a:solidFill>
                  <a:srgbClr val="DADADA"/>
                </a:solidFill>
                <a:cs typeface="Times New Roman" panose="02020603050405020304" pitchFamily="18" charset="0"/>
              </a:rPr>
              <a:t>Krahenbuhl</a:t>
            </a:r>
            <a:r>
              <a:rPr lang="pt-BR" altLang="pt-BR" sz="1400" dirty="0">
                <a:solidFill>
                  <a:srgbClr val="DADADA"/>
                </a:solidFill>
                <a:cs typeface="Times New Roman" panose="02020603050405020304" pitchFamily="18" charset="0"/>
              </a:rPr>
              <a:t>, Consultor Legislativo do SECOVI ;</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-Murilo Mendonça Barra, Diretor de Desenvolvimento Institucional e Cooperação Técnica da Agência Goiana de Habitação; </a:t>
            </a:r>
            <a:endParaRPr lang="pt-BR" altLang="pt-BR" sz="1400" dirty="0">
              <a:solidFill>
                <a:srgbClr val="DADADA"/>
              </a:solidFill>
            </a:endParaRPr>
          </a:p>
          <a:p>
            <a:pPr algn="just">
              <a:lnSpc>
                <a:spcPct val="107000"/>
              </a:lnSpc>
            </a:pPr>
            <a:r>
              <a:rPr lang="pt-BR" altLang="pt-BR" sz="1600" dirty="0">
                <a:cs typeface="Times New Roman" panose="02020603050405020304" pitchFamily="18" charset="0"/>
              </a:rPr>
              <a:t>-</a:t>
            </a:r>
            <a:r>
              <a:rPr lang="pt-BR" altLang="pt-BR" sz="1600" b="1" dirty="0">
                <a:cs typeface="Times New Roman" panose="02020603050405020304" pitchFamily="18" charset="0"/>
              </a:rPr>
              <a:t>Renato Guilherme Góes, Presidente do Programa Cidade Legal SP da Secretaria de Estado da Habitação; </a:t>
            </a:r>
            <a:endParaRPr lang="pt-BR" altLang="pt-BR" sz="1600" b="1" dirty="0"/>
          </a:p>
          <a:p>
            <a:pPr algn="just">
              <a:lnSpc>
                <a:spcPct val="107000"/>
              </a:lnSpc>
            </a:pPr>
            <a:r>
              <a:rPr lang="pt-BR" altLang="pt-BR" sz="1400" dirty="0">
                <a:solidFill>
                  <a:srgbClr val="DADADA"/>
                </a:solidFill>
                <a:cs typeface="Times New Roman" panose="02020603050405020304" pitchFamily="18" charset="0"/>
              </a:rPr>
              <a:t>-Nelson Nicolau </a:t>
            </a:r>
            <a:r>
              <a:rPr lang="pt-BR" altLang="pt-BR" sz="1400" dirty="0" err="1">
                <a:solidFill>
                  <a:srgbClr val="DADADA"/>
                </a:solidFill>
                <a:cs typeface="Times New Roman" panose="02020603050405020304" pitchFamily="18" charset="0"/>
              </a:rPr>
              <a:t>Szwec</a:t>
            </a:r>
            <a:r>
              <a:rPr lang="pt-BR" altLang="pt-BR" sz="1400" dirty="0">
                <a:solidFill>
                  <a:srgbClr val="DADADA"/>
                </a:solidFill>
                <a:cs typeface="Times New Roman" panose="02020603050405020304" pitchFamily="18" charset="0"/>
              </a:rPr>
              <a:t>, Secretário Executivo da Associação Brasileira de COHABS e Agentes Públicos de Habitação; </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-Diana Meirelles da Motta, Diretora do Departamento de Politicas de Acessibilidade e  Planejamento Urbano; </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 Sílvio Eduardo Marques Figueiredo, Diretor do Departamento de Assuntos Fundiários  Urbanos; </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 </a:t>
            </a:r>
            <a:r>
              <a:rPr lang="pt-BR" altLang="pt-BR" sz="1400" dirty="0" err="1">
                <a:solidFill>
                  <a:srgbClr val="DADADA"/>
                </a:solidFill>
                <a:cs typeface="Times New Roman" panose="02020603050405020304" pitchFamily="18" charset="0"/>
              </a:rPr>
              <a:t>Bastiaan</a:t>
            </a:r>
            <a:r>
              <a:rPr lang="pt-BR" altLang="pt-BR" sz="1400" dirty="0">
                <a:solidFill>
                  <a:srgbClr val="DADADA"/>
                </a:solidFill>
                <a:cs typeface="Times New Roman" panose="02020603050405020304" pitchFamily="18" charset="0"/>
              </a:rPr>
              <a:t> P. </a:t>
            </a:r>
            <a:r>
              <a:rPr lang="pt-BR" altLang="pt-BR" sz="1400" dirty="0" err="1">
                <a:solidFill>
                  <a:srgbClr val="DADADA"/>
                </a:solidFill>
                <a:cs typeface="Times New Roman" panose="02020603050405020304" pitchFamily="18" charset="0"/>
              </a:rPr>
              <a:t>Reydon</a:t>
            </a:r>
            <a:r>
              <a:rPr lang="pt-BR" altLang="pt-BR" sz="1400" dirty="0">
                <a:solidFill>
                  <a:srgbClr val="DADADA"/>
                </a:solidFill>
                <a:cs typeface="Times New Roman" panose="02020603050405020304" pitchFamily="18" charset="0"/>
              </a:rPr>
              <a:t>, Professor Titular do Instituto de Economia UNICAMP;</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 </a:t>
            </a:r>
            <a:r>
              <a:rPr lang="pt-BR" altLang="pt-BR" sz="1400" dirty="0" err="1">
                <a:solidFill>
                  <a:srgbClr val="DADADA"/>
                </a:solidFill>
                <a:cs typeface="Times New Roman" panose="02020603050405020304" pitchFamily="18" charset="0"/>
              </a:rPr>
              <a:t>Glaciele</a:t>
            </a:r>
            <a:r>
              <a:rPr lang="pt-BR" altLang="pt-BR" sz="1400" dirty="0">
                <a:solidFill>
                  <a:srgbClr val="DADADA"/>
                </a:solidFill>
                <a:cs typeface="Times New Roman" panose="02020603050405020304" pitchFamily="18" charset="0"/>
              </a:rPr>
              <a:t> </a:t>
            </a:r>
            <a:r>
              <a:rPr lang="pt-BR" altLang="pt-BR" sz="1400" dirty="0" err="1">
                <a:solidFill>
                  <a:srgbClr val="DADADA"/>
                </a:solidFill>
                <a:cs typeface="Times New Roman" panose="02020603050405020304" pitchFamily="18" charset="0"/>
              </a:rPr>
              <a:t>Leardini</a:t>
            </a:r>
            <a:r>
              <a:rPr lang="pt-BR" altLang="pt-BR" sz="1400" dirty="0">
                <a:solidFill>
                  <a:srgbClr val="DADADA"/>
                </a:solidFill>
                <a:cs typeface="Times New Roman" panose="02020603050405020304" pitchFamily="18" charset="0"/>
              </a:rPr>
              <a:t> Moreira, Diretora de Regularização Fundiária da Comissão de Pesquisa de Governança Fundiária da UNICAMP;</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-Maria do Carmo </a:t>
            </a:r>
            <a:r>
              <a:rPr lang="pt-BR" altLang="pt-BR" sz="1400" dirty="0" err="1">
                <a:solidFill>
                  <a:srgbClr val="DADADA"/>
                </a:solidFill>
                <a:cs typeface="Times New Roman" panose="02020603050405020304" pitchFamily="18" charset="0"/>
              </a:rPr>
              <a:t>Avesani</a:t>
            </a:r>
            <a:r>
              <a:rPr lang="pt-BR" altLang="pt-BR" sz="1400" dirty="0">
                <a:solidFill>
                  <a:srgbClr val="DADADA"/>
                </a:solidFill>
                <a:cs typeface="Times New Roman" panose="02020603050405020304" pitchFamily="18" charset="0"/>
              </a:rPr>
              <a:t> Lopez, Secretária de Estado de Habitação da Secretaria de Estado  de Habitação do Mato Grosso do Sul ;</a:t>
            </a:r>
            <a:endParaRPr lang="pt-BR" altLang="pt-BR" sz="1400" b="1" dirty="0">
              <a:solidFill>
                <a:srgbClr val="DADADA"/>
              </a:solidFill>
            </a:endParaRPr>
          </a:p>
          <a:p>
            <a:pPr algn="just">
              <a:lnSpc>
                <a:spcPct val="107000"/>
              </a:lnSpc>
            </a:pPr>
            <a:r>
              <a:rPr lang="pt-BR" altLang="pt-BR" sz="1600" b="1" dirty="0">
                <a:cs typeface="Times New Roman" panose="02020603050405020304" pitchFamily="18" charset="0"/>
              </a:rPr>
              <a:t>- José de Arimatéia Barbosa, Registrador de Imóveis em Campo Novo do Parecis, Vice- Presidente do IRIB Mato Grosso; </a:t>
            </a:r>
            <a:endParaRPr lang="pt-BR" altLang="pt-BR" sz="1600" b="1" dirty="0"/>
          </a:p>
          <a:p>
            <a:pPr algn="just">
              <a:lnSpc>
                <a:spcPct val="107000"/>
              </a:lnSpc>
            </a:pPr>
            <a:r>
              <a:rPr lang="pt-BR" altLang="pt-BR" sz="1400" dirty="0">
                <a:solidFill>
                  <a:srgbClr val="DADADA"/>
                </a:solidFill>
                <a:cs typeface="Times New Roman" panose="02020603050405020304" pitchFamily="18" charset="0"/>
              </a:rPr>
              <a:t>- </a:t>
            </a:r>
            <a:r>
              <a:rPr lang="pt-BR" altLang="pt-BR" sz="1400" dirty="0" err="1">
                <a:solidFill>
                  <a:srgbClr val="DADADA"/>
                </a:solidFill>
                <a:cs typeface="Times New Roman" panose="02020603050405020304" pitchFamily="18" charset="0"/>
              </a:rPr>
              <a:t>Flausilino</a:t>
            </a:r>
            <a:r>
              <a:rPr lang="pt-BR" altLang="pt-BR" sz="1400" dirty="0">
                <a:solidFill>
                  <a:srgbClr val="DADADA"/>
                </a:solidFill>
                <a:cs typeface="Times New Roman" panose="02020603050405020304" pitchFamily="18" charset="0"/>
              </a:rPr>
              <a:t> Araújo dos Santos, 1º Oficial de Registro de Imóveis de São Paulo  Capital, Professor de Direito Civil da UNIP; </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 Paulo Roberto Riscado Junior, Procurador da Fazenda Nacional, Consultor Jurídico Substituto do Ministério das Cidades; </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a:t>
            </a:r>
            <a:r>
              <a:rPr lang="pt-BR" altLang="pt-BR" sz="1400" dirty="0" err="1">
                <a:solidFill>
                  <a:srgbClr val="DADADA"/>
                </a:solidFill>
                <a:cs typeface="Times New Roman" panose="02020603050405020304" pitchFamily="18" charset="0"/>
              </a:rPr>
              <a:t>Antonio</a:t>
            </a:r>
            <a:r>
              <a:rPr lang="pt-BR" altLang="pt-BR" sz="1400" dirty="0">
                <a:solidFill>
                  <a:srgbClr val="DADADA"/>
                </a:solidFill>
                <a:cs typeface="Times New Roman" panose="02020603050405020304" pitchFamily="18" charset="0"/>
              </a:rPr>
              <a:t> Carlos Alves Braga Junior, Juiz Substituto em Segundo Grau do Tribunal de  Justiça do Estado de São Paulo;</a:t>
            </a:r>
            <a:endParaRPr lang="pt-BR" altLang="pt-BR" sz="1400" dirty="0">
              <a:solidFill>
                <a:srgbClr val="DADADA"/>
              </a:solidFill>
            </a:endParaRPr>
          </a:p>
          <a:p>
            <a:pPr algn="just">
              <a:lnSpc>
                <a:spcPct val="107000"/>
              </a:lnSpc>
            </a:pPr>
            <a:r>
              <a:rPr lang="pt-BR" altLang="pt-BR" sz="1400" dirty="0">
                <a:solidFill>
                  <a:srgbClr val="DADADA"/>
                </a:solidFill>
                <a:cs typeface="Times New Roman" panose="02020603050405020304" pitchFamily="18" charset="0"/>
              </a:rPr>
              <a:t>-Lair Alberto Soares </a:t>
            </a:r>
            <a:r>
              <a:rPr lang="pt-BR" altLang="pt-BR" sz="1400" dirty="0" err="1">
                <a:solidFill>
                  <a:srgbClr val="DADADA"/>
                </a:solidFill>
                <a:cs typeface="Times New Roman" panose="02020603050405020304" pitchFamily="18" charset="0"/>
              </a:rPr>
              <a:t>Krahenbuhl</a:t>
            </a:r>
            <a:r>
              <a:rPr lang="pt-BR" altLang="pt-BR" sz="1400" dirty="0">
                <a:solidFill>
                  <a:srgbClr val="DADADA"/>
                </a:solidFill>
                <a:cs typeface="Times New Roman" panose="02020603050405020304" pitchFamily="18" charset="0"/>
              </a:rPr>
              <a:t>, </a:t>
            </a:r>
            <a:r>
              <a:rPr lang="pt-BR" altLang="pt-BR" sz="1400" dirty="0" err="1">
                <a:solidFill>
                  <a:srgbClr val="DADADA"/>
                </a:solidFill>
                <a:cs typeface="Times New Roman" panose="02020603050405020304" pitchFamily="18" charset="0"/>
              </a:rPr>
              <a:t>Ex</a:t>
            </a:r>
            <a:r>
              <a:rPr lang="pt-BR" altLang="pt-BR" sz="1400" dirty="0">
                <a:solidFill>
                  <a:srgbClr val="DADADA"/>
                </a:solidFill>
                <a:cs typeface="Times New Roman" panose="02020603050405020304" pitchFamily="18" charset="0"/>
              </a:rPr>
              <a:t> Secretário do Município de São Paulo.</a:t>
            </a:r>
          </a:p>
          <a:p>
            <a:pPr algn="just">
              <a:lnSpc>
                <a:spcPct val="107000"/>
              </a:lnSpc>
            </a:pPr>
            <a:r>
              <a:rPr lang="pt-BR" altLang="pt-BR" sz="1400" dirty="0">
                <a:solidFill>
                  <a:srgbClr val="DADADA"/>
                </a:solidFill>
                <a:cs typeface="Times New Roman" panose="02020603050405020304" pitchFamily="18" charset="0"/>
              </a:rPr>
              <a:t>-Maria de Fátima Pessoa de Mello Cartaxo, Diretora Acadêmica do Instituto Brasiliense de Direito Público (IDP),</a:t>
            </a:r>
            <a:endParaRPr lang="pt-BR" altLang="pt-BR" sz="1400" dirty="0">
              <a:solidFill>
                <a:srgbClr val="DADADA"/>
              </a:solidFill>
            </a:endParaRPr>
          </a:p>
        </p:txBody>
      </p:sp>
      <p:pic>
        <p:nvPicPr>
          <p:cNvPr id="9" name="Imagem 8" descr="Texto&#10;&#10;Descrição gerada automaticamente">
            <a:extLst>
              <a:ext uri="{FF2B5EF4-FFF2-40B4-BE49-F238E27FC236}">
                <a16:creationId xmlns:a16="http://schemas.microsoft.com/office/drawing/2014/main" id="{06A80620-E176-481F-A2DF-D755E312EF86}"/>
              </a:ext>
            </a:extLst>
          </p:cNvPr>
          <p:cNvPicPr>
            <a:picLocks noChangeAspect="1"/>
          </p:cNvPicPr>
          <p:nvPr/>
        </p:nvPicPr>
        <p:blipFill>
          <a:blip r:embed="rId2">
            <a:duotone>
              <a:prstClr val="black"/>
              <a:schemeClr val="accent6">
                <a:tint val="45000"/>
                <a:satMod val="400000"/>
              </a:schemeClr>
            </a:duotone>
          </a:blip>
          <a:stretch>
            <a:fillRect/>
          </a:stretch>
        </p:blipFill>
        <p:spPr>
          <a:xfrm>
            <a:off x="5343116" y="5750001"/>
            <a:ext cx="1505767" cy="755141"/>
          </a:xfrm>
          <a:prstGeom prst="rect">
            <a:avLst/>
          </a:prstGeom>
        </p:spPr>
      </p:pic>
    </p:spTree>
    <p:extLst>
      <p:ext uri="{BB962C8B-B14F-4D97-AF65-F5344CB8AC3E}">
        <p14:creationId xmlns:p14="http://schemas.microsoft.com/office/powerpoint/2010/main" val="2672385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2924270" y="16477"/>
            <a:ext cx="6022106" cy="1200329"/>
          </a:xfrm>
          <a:prstGeom prst="rect">
            <a:avLst/>
          </a:prstGeom>
          <a:noFill/>
        </p:spPr>
        <p:txBody>
          <a:bodyPr wrap="square" rtlCol="0">
            <a:spAutoFit/>
          </a:bodyPr>
          <a:lstStyle/>
          <a:p>
            <a:pPr algn="ctr"/>
            <a:r>
              <a:rPr lang="pt-BR" i="1" dirty="0"/>
              <a:t>CAPÍTULO IV</a:t>
            </a:r>
            <a:br>
              <a:rPr lang="pt-BR" dirty="0"/>
            </a:br>
            <a:r>
              <a:rPr lang="pt-BR" i="1" dirty="0"/>
              <a:t>DO DIREITO REAL DE LAJE </a:t>
            </a:r>
            <a:br>
              <a:rPr lang="pt-BR" dirty="0"/>
            </a:br>
            <a:r>
              <a:rPr lang="pt-BR" i="1" dirty="0"/>
              <a:t>Art. 25.  A Lei n</a:t>
            </a:r>
            <a:r>
              <a:rPr lang="pt-BR" i="1" strike="sngStrike" dirty="0"/>
              <a:t>º</a:t>
            </a:r>
            <a:r>
              <a:rPr lang="pt-BR" i="1" dirty="0"/>
              <a:t> 10.406, de 10 de janeiro de 2002 – Código Civil, passa a vigorar com as seguintes alterações: </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125240" y="1216806"/>
            <a:ext cx="11941520" cy="5909310"/>
          </a:xfrm>
          <a:prstGeom prst="rect">
            <a:avLst/>
          </a:prstGeom>
          <a:noFill/>
        </p:spPr>
        <p:txBody>
          <a:bodyPr wrap="square" rtlCol="0">
            <a:spAutoFit/>
          </a:bodyPr>
          <a:lstStyle/>
          <a:p>
            <a:r>
              <a:rPr lang="pt-BR" sz="1400" i="1" dirty="0"/>
              <a:t>“</a:t>
            </a:r>
            <a:r>
              <a:rPr lang="pt-BR" sz="1400" dirty="0"/>
              <a:t>Art. 1.225. </a:t>
            </a:r>
          </a:p>
          <a:p>
            <a:r>
              <a:rPr lang="pt-BR" sz="1400" dirty="0"/>
              <a:t>XII – a concessão de direito real de uso; e  </a:t>
            </a:r>
            <a:br>
              <a:rPr lang="pt-BR" sz="1400" dirty="0"/>
            </a:br>
            <a:r>
              <a:rPr lang="pt-BR" sz="1400" dirty="0"/>
              <a:t>XIII – a laje.</a:t>
            </a:r>
            <a:br>
              <a:rPr lang="pt-BR" sz="1400" dirty="0"/>
            </a:br>
            <a:r>
              <a:rPr lang="pt-BR" sz="1400" dirty="0"/>
              <a:t>“TÍTULO XI</a:t>
            </a:r>
            <a:br>
              <a:rPr lang="pt-BR" sz="1400" dirty="0"/>
            </a:br>
            <a:r>
              <a:rPr lang="pt-BR" sz="1400" dirty="0"/>
              <a:t>CAPÍTULO ÚNICO </a:t>
            </a:r>
            <a:br>
              <a:rPr lang="pt-BR" sz="1400" dirty="0"/>
            </a:br>
            <a:r>
              <a:rPr lang="pt-BR" sz="1400" dirty="0"/>
              <a:t>Art. 1.510-A.  O direito real de laje consiste na possibilidade de coexistência de unidades imobiliárias autônomas de titularidades distintas situadas em uma mesma área, de maneira a permitir que o proprietário ceda a superfície de sua construção a fim de que terceiro edifique unidade distinta daquela originalmente construída sobre o solo.</a:t>
            </a:r>
            <a:br>
              <a:rPr lang="pt-BR" sz="1400" dirty="0"/>
            </a:br>
            <a:r>
              <a:rPr lang="pt-BR" sz="1400" dirty="0"/>
              <a:t>§ 1</a:t>
            </a:r>
            <a:r>
              <a:rPr lang="pt-BR" sz="1400" strike="sngStrike" dirty="0"/>
              <a:t>º</a:t>
            </a:r>
            <a:r>
              <a:rPr lang="pt-BR" sz="1400" dirty="0"/>
              <a:t>  O direito real de laje somente se aplica quando se constatar a impossibilidade de individualização de lotes, a sobreposição ou a solidariedade de edificações ou terrenos. </a:t>
            </a:r>
            <a:br>
              <a:rPr lang="pt-BR" sz="1400" dirty="0"/>
            </a:br>
            <a:r>
              <a:rPr lang="pt-BR" sz="1400" dirty="0"/>
              <a:t>§ 2</a:t>
            </a:r>
            <a:r>
              <a:rPr lang="pt-BR" sz="1400" strike="sngStrike" dirty="0"/>
              <a:t>º</a:t>
            </a:r>
            <a:r>
              <a:rPr lang="pt-BR" sz="1400" dirty="0"/>
              <a:t>  O direito real de laje contempla o espaço aéreo ou o subsolo de terrenos públicos ou privados, tomados em projeção vertical, como unidade imobiliária autônoma, não contemplando as demais áreas edificadas ou não pertencentes ao proprietário do imóvel original.</a:t>
            </a:r>
            <a:br>
              <a:rPr lang="pt-BR" sz="1400" dirty="0"/>
            </a:br>
            <a:r>
              <a:rPr lang="pt-BR" sz="1400" dirty="0"/>
              <a:t>§ 3</a:t>
            </a:r>
            <a:r>
              <a:rPr lang="pt-BR" sz="1400" strike="sngStrike" dirty="0"/>
              <a:t>º</a:t>
            </a:r>
            <a:r>
              <a:rPr lang="pt-BR" sz="1400" dirty="0"/>
              <a:t>  Consideram-se unidades imobiliárias autônomas aquelas que possuam isolamento funcional e acesso independente, qualquer que seja o seu uso, devendo ser aberta matrícula própria para cada uma das referidas unidades.</a:t>
            </a:r>
            <a:br>
              <a:rPr lang="pt-BR" sz="1400" dirty="0"/>
            </a:br>
            <a:r>
              <a:rPr lang="pt-BR" sz="1400" dirty="0"/>
              <a:t>§ 4</a:t>
            </a:r>
            <a:r>
              <a:rPr lang="pt-BR" sz="1400" strike="sngStrike" dirty="0"/>
              <a:t>º</a:t>
            </a:r>
            <a:r>
              <a:rPr lang="pt-BR" sz="1400" dirty="0"/>
              <a:t>  O titular do direito real de laje responderá pelos encargos e tributos que incidirem sobre a sua unidade.</a:t>
            </a:r>
            <a:br>
              <a:rPr lang="pt-BR" sz="1400" dirty="0"/>
            </a:br>
            <a:r>
              <a:rPr lang="pt-BR" sz="1400" dirty="0"/>
              <a:t>§ 5</a:t>
            </a:r>
            <a:r>
              <a:rPr lang="pt-BR" sz="1400" strike="sngStrike" dirty="0"/>
              <a:t>º</a:t>
            </a:r>
            <a:r>
              <a:rPr lang="pt-BR" sz="1400" dirty="0"/>
              <a:t>  As unidades autônomas constituídas em matrícula própria poderão ser alienadas e gravadas livremente por seus titulares, não podendo o adquirente instituir </a:t>
            </a:r>
            <a:r>
              <a:rPr lang="pt-BR" sz="1400" dirty="0" err="1"/>
              <a:t>sobrelevações</a:t>
            </a:r>
            <a:r>
              <a:rPr lang="pt-BR" sz="1400" dirty="0"/>
              <a:t> sucessivas, observadas as posturas previstas em legislação local. </a:t>
            </a:r>
            <a:br>
              <a:rPr lang="pt-BR" sz="1400" dirty="0"/>
            </a:br>
            <a:r>
              <a:rPr lang="pt-BR" sz="1400" dirty="0"/>
              <a:t>§6</a:t>
            </a:r>
            <a:r>
              <a:rPr lang="pt-BR" sz="1400" strike="sngStrike" dirty="0"/>
              <a:t>º</a:t>
            </a:r>
            <a:r>
              <a:rPr lang="pt-BR" sz="1400" dirty="0"/>
              <a:t>  A instituição do direito real de laje não implica atribuição de fração ideal de terreno ao beneficiário ou participação proporcional em áreas já edificadas. </a:t>
            </a:r>
            <a:br>
              <a:rPr lang="pt-BR" sz="1400" dirty="0"/>
            </a:br>
            <a:r>
              <a:rPr lang="pt-BR" sz="1400" dirty="0"/>
              <a:t>§ 7</a:t>
            </a:r>
            <a:r>
              <a:rPr lang="pt-BR" sz="1400" strike="sngStrike" dirty="0"/>
              <a:t>º</a:t>
            </a:r>
            <a:r>
              <a:rPr lang="pt-BR" sz="1400" dirty="0"/>
              <a:t>  O disposto neste artigo não se aplica às edificações ou aos conjuntos de edificações, de um ou mais pavimentos, construídos sob a forma de unidades isoladas entre si, destinadas a fins residenciais ou não, nos termos deste Código Civil e da legislação específica de condomínios. </a:t>
            </a:r>
            <a:br>
              <a:rPr lang="pt-BR" sz="1400" dirty="0"/>
            </a:br>
            <a:r>
              <a:rPr lang="pt-BR" sz="1400" dirty="0"/>
              <a:t>§ 8</a:t>
            </a:r>
            <a:r>
              <a:rPr lang="pt-BR" sz="1400" strike="sngStrike" dirty="0"/>
              <a:t>º</a:t>
            </a:r>
            <a:r>
              <a:rPr lang="pt-BR" sz="1400" dirty="0"/>
              <a:t>  Os Municípios e o Distrito Federal poderão dispor sobre posturas edilícias e urbanísticas associadas ao direito real de laje.” (NR) </a:t>
            </a:r>
            <a:br>
              <a:rPr lang="pt-BR" sz="1400" dirty="0"/>
            </a:br>
            <a:r>
              <a:rPr lang="pt-BR" sz="1400" dirty="0"/>
              <a:t>Art. 26.  Na Reurb, as unidades imobiliárias autônomas situadas em uma mesma área, sempre que se constatar a impossibilidade de individualização de lotes, a sobreposição ou a solidariedade de edificações ou terrenos, poderão ser regularizadas por meio da instituição do direito real de laje, previsto no art. 1.510-A da Lei n</a:t>
            </a:r>
            <a:r>
              <a:rPr lang="pt-BR" sz="1400" strike="sngStrike" dirty="0"/>
              <a:t>º</a:t>
            </a:r>
            <a:r>
              <a:rPr lang="pt-BR" sz="1400" dirty="0"/>
              <a:t> 10.406, de 2002 – Código Civil.  </a:t>
            </a:r>
            <a:br>
              <a:rPr lang="pt-BR" sz="1400" dirty="0"/>
            </a:br>
            <a:r>
              <a:rPr lang="pt-BR" sz="1400" dirty="0"/>
              <a:t>Fonte: www.planalto.gov.br</a:t>
            </a:r>
            <a:br>
              <a:rPr lang="pt-BR" sz="1400" dirty="0"/>
            </a:br>
            <a:endParaRPr lang="pt-BR" sz="1400" dirty="0">
              <a:solidFill>
                <a:srgbClr val="DADADA"/>
              </a:solidFill>
            </a:endParaRPr>
          </a:p>
        </p:txBody>
      </p:sp>
      <p:pic>
        <p:nvPicPr>
          <p:cNvPr id="10" name="Imagem 9" descr="Texto&#10;&#10;Descrição gerada automaticamente">
            <a:extLst>
              <a:ext uri="{FF2B5EF4-FFF2-40B4-BE49-F238E27FC236}">
                <a16:creationId xmlns:a16="http://schemas.microsoft.com/office/drawing/2014/main" id="{EF706F45-0525-4D46-A715-395C8D04D8D3}"/>
              </a:ext>
            </a:extLst>
          </p:cNvPr>
          <p:cNvPicPr>
            <a:picLocks noChangeAspect="1"/>
          </p:cNvPicPr>
          <p:nvPr/>
        </p:nvPicPr>
        <p:blipFill>
          <a:blip r:embed="rId2">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val="3103884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2924270" y="16477"/>
            <a:ext cx="6022106" cy="923330"/>
          </a:xfrm>
          <a:prstGeom prst="rect">
            <a:avLst/>
          </a:prstGeom>
          <a:noFill/>
        </p:spPr>
        <p:txBody>
          <a:bodyPr wrap="square" rtlCol="0">
            <a:spAutoFit/>
          </a:bodyPr>
          <a:lstStyle/>
          <a:p>
            <a:pPr algn="ctr"/>
            <a:r>
              <a:rPr lang="es-ES" i="1" dirty="0"/>
              <a:t>CAPITULO IV REAL LOSA Arto. 25. La Ley </a:t>
            </a:r>
            <a:r>
              <a:rPr lang="es-ES" i="1" dirty="0" err="1"/>
              <a:t>N°</a:t>
            </a:r>
            <a:r>
              <a:rPr lang="es-ES" i="1" dirty="0"/>
              <a:t> 10.406, de 10 de enero de 2002 - Código Civil, entra en vigor con las siguientes modificaciones:</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125240" y="1216806"/>
            <a:ext cx="11941520" cy="5047536"/>
          </a:xfrm>
          <a:prstGeom prst="rect">
            <a:avLst/>
          </a:prstGeom>
          <a:noFill/>
        </p:spPr>
        <p:txBody>
          <a:bodyPr wrap="square" rtlCol="0">
            <a:spAutoFit/>
          </a:bodyPr>
          <a:lstStyle/>
          <a:p>
            <a:r>
              <a:rPr lang="es-ES" sz="1400" i="1" dirty="0"/>
              <a:t>"Arte. 1.225.</a:t>
            </a:r>
          </a:p>
          <a:p>
            <a:r>
              <a:rPr lang="es-ES" sz="1400" i="1" dirty="0"/>
              <a:t>XII - la concesión del derecho real de uso; y </a:t>
            </a:r>
          </a:p>
          <a:p>
            <a:r>
              <a:rPr lang="es-ES" sz="1400" i="1" dirty="0"/>
              <a:t>XIII- Losa</a:t>
            </a:r>
          </a:p>
          <a:p>
            <a:r>
              <a:rPr lang="es-ES" sz="1400" i="1" dirty="0"/>
              <a:t>“TÍTULO XI </a:t>
            </a:r>
          </a:p>
          <a:p>
            <a:r>
              <a:rPr lang="es-ES" sz="1400" i="1" dirty="0"/>
              <a:t>CAPÍTULO ÚNICO</a:t>
            </a:r>
          </a:p>
          <a:p>
            <a:r>
              <a:rPr lang="es-ES" sz="1400" i="1" dirty="0"/>
              <a:t> Art. 1510-A. El derecho real de  losa consiste en la posibilidad de coexistencia de unidades inmobiliarias autónomas de diferente titularidad ubicadas en un mismo predio, a fin de que el propietario pueda ceder la superficie de su construcción para que un tercero construya una unidad distinta de el que originalmente se construyó sobre el terreno. </a:t>
            </a:r>
          </a:p>
          <a:p>
            <a:r>
              <a:rPr lang="es-ES" sz="1400" i="1" dirty="0"/>
              <a:t> § 1  El derecho real de losa solo se aplica cuando se verifica la imposibilidad de individualización de lotes, superposición o solidaridad de edificios o terrenos. </a:t>
            </a:r>
          </a:p>
          <a:p>
            <a:r>
              <a:rPr lang="es-ES" sz="1400" i="1" dirty="0"/>
              <a:t>§ 2  El derecho real de losa comprende el espacio aéreo o el subsuelo de terrenos públicos o privados, tomados en proyección vertical, como unidad inmobiliaria autónoma, sin contemplar las demás áreas edificadas o áreas que no pertenecen al propietario del original propiedad. </a:t>
            </a:r>
          </a:p>
          <a:p>
            <a:r>
              <a:rPr lang="es-ES" sz="1400" i="1" dirty="0"/>
              <a:t>§ 3 Se consideran unidades inmobiliarias autónomas aquellas que tienen aislamiento funcional y acceso independiente, cualquiera que sea su uso, debiendo abrirse registro propio para cada una de dichas unidades. </a:t>
            </a:r>
          </a:p>
          <a:p>
            <a:r>
              <a:rPr lang="es-ES" sz="1400" i="1" dirty="0"/>
              <a:t>§ 4  El titular del derecho real de losa será responsable de las cargas e impuestos que afecten a su unidad. </a:t>
            </a:r>
          </a:p>
          <a:p>
            <a:r>
              <a:rPr lang="es-ES" sz="1400" i="1" dirty="0"/>
              <a:t>§ 5  Las unidades autónomas constituidas en su propio registro pueden ser vendidas e inscritas libremente por sus titulares, y el adquirente no puede instituir elevaciones sucesivas, observando las posiciones previstas en la legislación local. </a:t>
            </a:r>
          </a:p>
          <a:p>
            <a:r>
              <a:rPr lang="es-ES" sz="1400" i="1" dirty="0"/>
              <a:t>§6  La constitución del derecho real de losa no implica la atribución de una fracción ideal de terreno al beneficiario ni la participación proporcional en áreas ya construidas. </a:t>
            </a:r>
          </a:p>
          <a:p>
            <a:r>
              <a:rPr lang="es-ES" sz="1400" i="1" dirty="0"/>
              <a:t>§ 7  Las disposiciones de este artículo no se aplican a los edificios o conjuntos de edificios, de uno o más pisos, construidos en forma de unidades aisladas entre sí, destinados o no a fines residenciales, en los términos de este Código Civil y el legislación específica de condominios. </a:t>
            </a:r>
          </a:p>
          <a:p>
            <a:r>
              <a:rPr lang="es-ES" sz="1400" i="1" dirty="0"/>
              <a:t>§ 8 Los Municipios y el Distrito Federal podrán prever posturas edificatorias y urbanísticas asociadas al derecho real de losa.” (NR) </a:t>
            </a:r>
          </a:p>
          <a:p>
            <a:r>
              <a:rPr lang="es-ES" sz="1400" i="1" dirty="0"/>
              <a:t>art. 26. En Reurb, las unidades inmobiliarias autónomas ubicadas en una misma zona, siempre que se verifique la imposibilidad de individualización de lotes, la superposición o la solidaridad de edificaciones o terrenos, podrán regularizarse mediante la institución del derecho real de losa, previsto en </a:t>
            </a:r>
            <a:r>
              <a:rPr lang="es-ES" sz="1400" i="1" dirty="0" err="1"/>
              <a:t>En</a:t>
            </a:r>
            <a:r>
              <a:rPr lang="es-ES" sz="1400" i="1" dirty="0"/>
              <a:t> arte. </a:t>
            </a:r>
          </a:p>
          <a:p>
            <a:r>
              <a:rPr lang="es-ES" sz="1400" i="1" dirty="0"/>
              <a:t>1.510-A de la Ley </a:t>
            </a:r>
            <a:r>
              <a:rPr lang="es-ES" sz="1400" i="1" dirty="0" err="1"/>
              <a:t>N°</a:t>
            </a:r>
            <a:r>
              <a:rPr lang="es-ES" sz="1400" i="1" dirty="0"/>
              <a:t> 10.406, de 2002 - Código Civil. Fuente: www.planalto.gov.br</a:t>
            </a:r>
            <a:br>
              <a:rPr lang="pt-BR" sz="1400" dirty="0"/>
            </a:br>
            <a:endParaRPr lang="pt-BR" sz="1400" dirty="0">
              <a:solidFill>
                <a:srgbClr val="DADADA"/>
              </a:solidFill>
            </a:endParaRPr>
          </a:p>
        </p:txBody>
      </p:sp>
      <p:pic>
        <p:nvPicPr>
          <p:cNvPr id="10" name="Imagem 9" descr="Texto&#10;&#10;Descrição gerada automaticamente">
            <a:extLst>
              <a:ext uri="{FF2B5EF4-FFF2-40B4-BE49-F238E27FC236}">
                <a16:creationId xmlns:a16="http://schemas.microsoft.com/office/drawing/2014/main" id="{EF706F45-0525-4D46-A715-395C8D04D8D3}"/>
              </a:ext>
            </a:extLst>
          </p:cNvPr>
          <p:cNvPicPr>
            <a:picLocks noChangeAspect="1"/>
          </p:cNvPicPr>
          <p:nvPr/>
        </p:nvPicPr>
        <p:blipFill>
          <a:blip r:embed="rId2">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val="3941554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584775"/>
          </a:xfrm>
          <a:prstGeom prst="rect">
            <a:avLst/>
          </a:prstGeom>
          <a:noFill/>
        </p:spPr>
        <p:txBody>
          <a:bodyPr wrap="square" rtlCol="0">
            <a:spAutoFit/>
          </a:bodyPr>
          <a:lstStyle/>
          <a:p>
            <a:pPr algn="ctr"/>
            <a:r>
              <a:rPr lang="pt-BR" sz="3200" b="1" dirty="0">
                <a:solidFill>
                  <a:srgbClr val="DADADA"/>
                </a:solidFill>
              </a:rPr>
              <a:t>ORIGEM</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5158528"/>
          </a:xfrm>
          <a:prstGeom prst="rect">
            <a:avLst/>
          </a:prstGeom>
          <a:noFill/>
        </p:spPr>
        <p:txBody>
          <a:bodyPr wrap="square" rtlCol="0">
            <a:spAutoFit/>
          </a:bodyPr>
          <a:lstStyle/>
          <a:p>
            <a:pPr>
              <a:lnSpc>
                <a:spcPct val="150000"/>
              </a:lnSpc>
            </a:pPr>
            <a:r>
              <a:rPr lang="pt-BR" sz="1300" dirty="0">
                <a:solidFill>
                  <a:srgbClr val="DADADA"/>
                </a:solidFill>
              </a:rPr>
              <a:t>A laje nasceu como um fenômeno social espontâneo no âmbito das favelas brasileiras de maneira precária e informal. A clandestinidade trazia insegurança jurídica decorrente da ausência de um endereço formal. Havia a necessidade de inserção dessas habitações no sistema formal de titulações para que se resgatasse a dignidade de tais indivíduos por meio de sua alocação na urbe e, também, para que se convertesse esse capital morto em ativos financeiros com o fito de incentivar o desenvolvimento econômico.</a:t>
            </a:r>
            <a:br>
              <a:rPr lang="pt-BR" sz="1300" dirty="0">
                <a:solidFill>
                  <a:srgbClr val="DADADA"/>
                </a:solidFill>
              </a:rPr>
            </a:br>
            <a:r>
              <a:rPr lang="pt-BR" sz="1300" dirty="0">
                <a:solidFill>
                  <a:srgbClr val="DADADA"/>
                </a:solidFill>
              </a:rPr>
              <a:t>O fato social da laje foi normatizado por meio da Medida Provisória nº 759/2016, posteriormente convertida na Lei nº 13.465/2017 e regulamentada pelo Decreto nº 9.310/2018, criando-se, assim, o direito real de laje, apto a dar visibilidade ao que sempre foi invisível. Considerando-se a pluralização das relações de pertencimento que emergem da Constituição Federal de 1988, o direito real de laje surge como um novo modelo de propriedade autônomo e totalmente desvinculado do solo.</a:t>
            </a:r>
            <a:br>
              <a:rPr lang="pt-BR" sz="1300" dirty="0">
                <a:solidFill>
                  <a:srgbClr val="DADADA"/>
                </a:solidFill>
              </a:rPr>
            </a:br>
            <a:r>
              <a:rPr lang="pt-BR" sz="1300" dirty="0">
                <a:solidFill>
                  <a:srgbClr val="DADADA"/>
                </a:solidFill>
              </a:rPr>
              <a:t>Fonte: O REGIME JURÍDICO E A FUNÇÃO SOCIAL DO DIREITO DE LAJE THE LEGAL REGIME AND THE SOCIAL FUNCTION OF THE SLAB LAW José Eduardo Melhen¹ Leonardo Estevam de Assis Zanini² Janaina Florinda Ferri Cintrão³</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584775"/>
          </a:xfrm>
          <a:prstGeom prst="rect">
            <a:avLst/>
          </a:prstGeom>
          <a:noFill/>
        </p:spPr>
        <p:txBody>
          <a:bodyPr wrap="square" rtlCol="0">
            <a:spAutoFit/>
          </a:bodyPr>
          <a:lstStyle/>
          <a:p>
            <a:pPr algn="ctr"/>
            <a:r>
              <a:rPr lang="es-ES" sz="3200" b="1" dirty="0">
                <a:solidFill>
                  <a:srgbClr val="DADADA"/>
                </a:solidFill>
                <a:latin typeface="+mj-lt"/>
              </a:rPr>
              <a:t>ORIGEN</a:t>
            </a:r>
            <a:endParaRPr lang="pt-BR" sz="3200"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4858446"/>
          </a:xfrm>
          <a:prstGeom prst="rect">
            <a:avLst/>
          </a:prstGeom>
          <a:noFill/>
        </p:spPr>
        <p:txBody>
          <a:bodyPr wrap="square" rtlCol="0">
            <a:spAutoFit/>
          </a:bodyPr>
          <a:lstStyle/>
          <a:p>
            <a:pPr>
              <a:lnSpc>
                <a:spcPct val="150000"/>
              </a:lnSpc>
            </a:pPr>
            <a:r>
              <a:rPr lang="es-ES" sz="1300" dirty="0">
                <a:solidFill>
                  <a:srgbClr val="DADADA"/>
                </a:solidFill>
              </a:rPr>
              <a:t>El forjado nació como un fenómeno social espontáneo dentro de </a:t>
            </a:r>
            <a:r>
              <a:rPr lang="es-ES" sz="1300" dirty="0"/>
              <a:t>los barrios bajos </a:t>
            </a:r>
            <a:r>
              <a:rPr lang="es-ES" sz="1300" dirty="0">
                <a:solidFill>
                  <a:srgbClr val="DADADA"/>
                </a:solidFill>
              </a:rPr>
              <a:t>brasileñas de manera precaria e informal. La clandestinidad trajo inseguridad jurídica por la ausencia de un domicilio formal. Existía la necesidad de insertar estas casas en el sistema formal de títulos para rescatar la dignidad de tales individuos a través de su asignación en la ciudad y, también, convertir este capital muerto en activos financieros con el objetivo de fomentar el desarrollo económico. . El hecho social de la losa fue regulado por la Medida Provisional </a:t>
            </a:r>
            <a:r>
              <a:rPr lang="es-ES" sz="1300" dirty="0" err="1">
                <a:solidFill>
                  <a:srgbClr val="DADADA"/>
                </a:solidFill>
              </a:rPr>
              <a:t>N°</a:t>
            </a:r>
            <a:r>
              <a:rPr lang="es-ES" sz="1300" dirty="0">
                <a:solidFill>
                  <a:srgbClr val="DADADA"/>
                </a:solidFill>
              </a:rPr>
              <a:t> 759/2016, luego convertida en Ley </a:t>
            </a:r>
            <a:r>
              <a:rPr lang="es-ES" sz="1300" dirty="0" err="1">
                <a:solidFill>
                  <a:srgbClr val="DADADA"/>
                </a:solidFill>
              </a:rPr>
              <a:t>N°</a:t>
            </a:r>
            <a:r>
              <a:rPr lang="es-ES" sz="1300" dirty="0">
                <a:solidFill>
                  <a:srgbClr val="DADADA"/>
                </a:solidFill>
              </a:rPr>
              <a:t> 13.465/2017 y reglamentada por el Decreto </a:t>
            </a:r>
            <a:r>
              <a:rPr lang="es-ES" sz="1300" dirty="0" err="1">
                <a:solidFill>
                  <a:srgbClr val="DADADA"/>
                </a:solidFill>
              </a:rPr>
              <a:t>N°</a:t>
            </a:r>
            <a:r>
              <a:rPr lang="es-ES" sz="1300" dirty="0">
                <a:solidFill>
                  <a:srgbClr val="DADADA"/>
                </a:solidFill>
              </a:rPr>
              <a:t> 9.310/2018, creándose así el derecho real a la losa, capaz de dar visibilidad a lo que siempre ha sido invisible. Considerando la pluralización de las relaciones de pertenencia que emergen de la Constitución Federal de 1988, el derecho real de losa surge como un nuevo modelo de propiedad autónoma, totalmente desvinculada del suelo. Fuente: EL RÉGIMEN JURÍDICO Y LA FUNCIÓN SOCIAL DE LA LEY LAJE EL RÉGIMEN JURÍDICO Y LA FUNCIÓN SOCIAL DE LA LEY LOSA José Eduardo Melhen¹ Leonardo </a:t>
            </a:r>
            <a:r>
              <a:rPr lang="es-ES" sz="1300" dirty="0" err="1">
                <a:solidFill>
                  <a:srgbClr val="DADADA"/>
                </a:solidFill>
              </a:rPr>
              <a:t>Estevam</a:t>
            </a:r>
            <a:r>
              <a:rPr lang="es-ES" sz="1300" dirty="0">
                <a:solidFill>
                  <a:srgbClr val="DADADA"/>
                </a:solidFill>
              </a:rPr>
              <a:t> de </a:t>
            </a:r>
            <a:r>
              <a:rPr lang="es-ES" sz="1300" dirty="0" err="1">
                <a:solidFill>
                  <a:srgbClr val="DADADA"/>
                </a:solidFill>
              </a:rPr>
              <a:t>Assis</a:t>
            </a:r>
            <a:r>
              <a:rPr lang="es-ES" sz="1300" dirty="0">
                <a:solidFill>
                  <a:srgbClr val="DADADA"/>
                </a:solidFill>
              </a:rPr>
              <a:t> Zanini² </a:t>
            </a:r>
            <a:r>
              <a:rPr lang="es-ES" sz="1300" dirty="0" err="1">
                <a:solidFill>
                  <a:srgbClr val="DADADA"/>
                </a:solidFill>
              </a:rPr>
              <a:t>Janaina</a:t>
            </a:r>
            <a:r>
              <a:rPr lang="es-ES" sz="1300" dirty="0">
                <a:solidFill>
                  <a:srgbClr val="DADADA"/>
                </a:solidFill>
              </a:rPr>
              <a:t> Florinda Ferri Cintrão³</a:t>
            </a:r>
            <a:endParaRPr lang="pt-BR" sz="1300" dirty="0">
              <a:solidFill>
                <a:srgbClr val="DADADA"/>
              </a:solidFill>
            </a:endParaRPr>
          </a:p>
        </p:txBody>
      </p:sp>
    </p:spTree>
    <p:extLst>
      <p:ext uri="{BB962C8B-B14F-4D97-AF65-F5344CB8AC3E}">
        <p14:creationId xmlns:p14="http://schemas.microsoft.com/office/powerpoint/2010/main" val="428333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a:extLst>
              <a:ext uri="{FF2B5EF4-FFF2-40B4-BE49-F238E27FC236}">
                <a16:creationId xmlns:a16="http://schemas.microsoft.com/office/drawing/2014/main" id="{2420007A-ECE7-48EF-B2EE-0640E4435493}"/>
              </a:ext>
            </a:extLst>
          </p:cNvPr>
          <p:cNvSpPr txBox="1"/>
          <p:nvPr/>
        </p:nvSpPr>
        <p:spPr>
          <a:xfrm>
            <a:off x="0" y="147781"/>
            <a:ext cx="6096000" cy="4611519"/>
          </a:xfrm>
          <a:prstGeom prst="rect">
            <a:avLst/>
          </a:prstGeom>
          <a:noFill/>
        </p:spPr>
        <p:txBody>
          <a:bodyPr wrap="square" rtlCol="0">
            <a:spAutoFit/>
          </a:bodyPr>
          <a:lstStyle/>
          <a:p>
            <a:pPr marL="342900" indent="-342900" algn="just">
              <a:lnSpc>
                <a:spcPct val="150000"/>
              </a:lnSpc>
              <a:buFont typeface="+mj-lt"/>
              <a:buAutoNum type="arabicPeriod"/>
            </a:pPr>
            <a:r>
              <a:rPr lang="pt-BR" dirty="0">
                <a:solidFill>
                  <a:srgbClr val="DADADA"/>
                </a:solidFill>
                <a:cs typeface="Arial" panose="020B0604020202020204" pitchFamily="34" charset="0"/>
              </a:rPr>
              <a:t>Aspectos gerais sobre o regime jurídico de direitos em rem e registro em ambos os sistemas.</a:t>
            </a:r>
          </a:p>
          <a:p>
            <a:pPr marL="342900" indent="-342900" algn="just">
              <a:lnSpc>
                <a:spcPct val="150000"/>
              </a:lnSpc>
              <a:buFont typeface="+mj-lt"/>
              <a:buAutoNum type="arabicPeriod"/>
            </a:pPr>
            <a:endParaRPr lang="pt-BR" dirty="0">
              <a:solidFill>
                <a:srgbClr val="DADADA"/>
              </a:solidFill>
              <a:cs typeface="Arial" panose="020B0604020202020204" pitchFamily="34" charset="0"/>
            </a:endParaRPr>
          </a:p>
          <a:p>
            <a:pPr marL="342900" indent="-342900" algn="just">
              <a:lnSpc>
                <a:spcPct val="150000"/>
              </a:lnSpc>
              <a:buFont typeface="+mj-lt"/>
              <a:buAutoNum type="arabicPeriod"/>
            </a:pPr>
            <a:r>
              <a:rPr lang="pt-BR" dirty="0">
                <a:solidFill>
                  <a:srgbClr val="DADADA"/>
                </a:solidFill>
                <a:cs typeface="Arial" panose="020B0604020202020204" pitchFamily="34" charset="0"/>
              </a:rPr>
              <a:t>Vinculação entre Registro Cadastro</a:t>
            </a:r>
          </a:p>
          <a:p>
            <a:pPr marL="342900" indent="-342900" algn="just">
              <a:lnSpc>
                <a:spcPct val="150000"/>
              </a:lnSpc>
              <a:buFont typeface="+mj-lt"/>
              <a:buAutoNum type="arabicPeriod"/>
            </a:pPr>
            <a:endParaRPr lang="pt-BR" dirty="0">
              <a:solidFill>
                <a:srgbClr val="DADADA"/>
              </a:solidFill>
              <a:cs typeface="Arial" panose="020B0604020202020204" pitchFamily="34" charset="0"/>
            </a:endParaRPr>
          </a:p>
          <a:p>
            <a:pPr marL="342900" indent="-342900" algn="just">
              <a:lnSpc>
                <a:spcPct val="150000"/>
              </a:lnSpc>
              <a:buFont typeface="+mj-lt"/>
              <a:buAutoNum type="arabicPeriod"/>
            </a:pPr>
            <a:r>
              <a:rPr lang="pt-BR" dirty="0">
                <a:solidFill>
                  <a:srgbClr val="DADADA"/>
                </a:solidFill>
                <a:cs typeface="Arial" panose="020B0604020202020204" pitchFamily="34" charset="0"/>
              </a:rPr>
              <a:t>Bairros Populares e Favelas ( Referência especial ao direito em rem de laje) .</a:t>
            </a:r>
          </a:p>
          <a:p>
            <a:pPr marL="342900" indent="-342900" algn="just">
              <a:lnSpc>
                <a:spcPct val="150000"/>
              </a:lnSpc>
              <a:buFont typeface="+mj-lt"/>
              <a:buAutoNum type="arabicPeriod"/>
            </a:pPr>
            <a:endParaRPr lang="pt-BR" dirty="0">
              <a:solidFill>
                <a:srgbClr val="DADADA"/>
              </a:solidFill>
              <a:cs typeface="Arial" panose="020B0604020202020204" pitchFamily="34" charset="0"/>
            </a:endParaRPr>
          </a:p>
          <a:p>
            <a:pPr marL="342900" indent="-342900" algn="just">
              <a:lnSpc>
                <a:spcPct val="150000"/>
              </a:lnSpc>
              <a:buFont typeface="+mj-lt"/>
              <a:buAutoNum type="arabicPeriod"/>
            </a:pPr>
            <a:r>
              <a:rPr lang="pt-BR" dirty="0">
                <a:solidFill>
                  <a:srgbClr val="DADADA"/>
                </a:solidFill>
                <a:cs typeface="Arial" panose="020B0604020202020204" pitchFamily="34" charset="0"/>
              </a:rPr>
              <a:t>Direitos de segurança em ambos os sistemas jurídicos com especial referência ao direito fiduciário e sua experiência no direito brasileiro.</a:t>
            </a:r>
            <a:endParaRPr lang="pt-BR" dirty="0">
              <a:solidFill>
                <a:srgbClr val="DADADA"/>
              </a:solidFill>
            </a:endParaRPr>
          </a:p>
        </p:txBody>
      </p:sp>
      <p:sp>
        <p:nvSpPr>
          <p:cNvPr id="16" name="CaixaDeTexto 15">
            <a:extLst>
              <a:ext uri="{FF2B5EF4-FFF2-40B4-BE49-F238E27FC236}">
                <a16:creationId xmlns:a16="http://schemas.microsoft.com/office/drawing/2014/main" id="{6CF09100-3139-49AC-AA6D-E899B9482CFB}"/>
              </a:ext>
            </a:extLst>
          </p:cNvPr>
          <p:cNvSpPr txBox="1"/>
          <p:nvPr/>
        </p:nvSpPr>
        <p:spPr>
          <a:xfrm>
            <a:off x="6096000" y="147781"/>
            <a:ext cx="6096000" cy="4611519"/>
          </a:xfrm>
          <a:prstGeom prst="rect">
            <a:avLst/>
          </a:prstGeom>
          <a:noFill/>
        </p:spPr>
        <p:txBody>
          <a:bodyPr wrap="square" rtlCol="0">
            <a:spAutoFit/>
          </a:bodyPr>
          <a:lstStyle/>
          <a:p>
            <a:pPr marL="342900" indent="-342900" algn="just">
              <a:lnSpc>
                <a:spcPct val="150000"/>
              </a:lnSpc>
              <a:buFont typeface="+mj-lt"/>
              <a:buAutoNum type="arabicPeriod"/>
            </a:pPr>
            <a:r>
              <a:rPr lang="es-ES" dirty="0">
                <a:solidFill>
                  <a:srgbClr val="DADADA"/>
                </a:solidFill>
              </a:rPr>
              <a:t>Aspectos generales del régimen jurídico de los derechos reales y registrales en ambos sistemas.</a:t>
            </a:r>
          </a:p>
          <a:p>
            <a:pPr marL="342900" indent="-342900" algn="just">
              <a:lnSpc>
                <a:spcPct val="150000"/>
              </a:lnSpc>
              <a:buFont typeface="+mj-lt"/>
              <a:buAutoNum type="arabicPeriod"/>
            </a:pPr>
            <a:endParaRPr lang="es-ES" dirty="0">
              <a:solidFill>
                <a:srgbClr val="DADADA"/>
              </a:solidFill>
            </a:endParaRPr>
          </a:p>
          <a:p>
            <a:pPr marL="342900" indent="-342900" algn="just">
              <a:lnSpc>
                <a:spcPct val="150000"/>
              </a:lnSpc>
              <a:buFont typeface="+mj-lt"/>
              <a:buAutoNum type="arabicPeriod"/>
            </a:pPr>
            <a:r>
              <a:rPr lang="es-ES" dirty="0"/>
              <a:t>Vinculación entre Registro Catastro</a:t>
            </a:r>
          </a:p>
          <a:p>
            <a:pPr marL="342900" indent="-342900" algn="just">
              <a:lnSpc>
                <a:spcPct val="150000"/>
              </a:lnSpc>
              <a:buFont typeface="+mj-lt"/>
              <a:buAutoNum type="arabicPeriod"/>
            </a:pPr>
            <a:endParaRPr lang="es-ES" dirty="0"/>
          </a:p>
          <a:p>
            <a:pPr marL="342900" indent="-342900" algn="just">
              <a:lnSpc>
                <a:spcPct val="150000"/>
              </a:lnSpc>
              <a:buFont typeface="+mj-lt"/>
              <a:buAutoNum type="arabicPeriod"/>
            </a:pPr>
            <a:r>
              <a:rPr lang="es-ES" dirty="0"/>
              <a:t>Barrios Populares y Favelas  ( Especial referencia al derecho en rem de losa ) .</a:t>
            </a:r>
          </a:p>
          <a:p>
            <a:pPr algn="just">
              <a:lnSpc>
                <a:spcPct val="150000"/>
              </a:lnSpc>
            </a:pPr>
            <a:endParaRPr lang="es-ES" dirty="0">
              <a:solidFill>
                <a:srgbClr val="DADADA"/>
              </a:solidFill>
            </a:endParaRPr>
          </a:p>
          <a:p>
            <a:pPr marL="342900" indent="-342900" algn="just">
              <a:lnSpc>
                <a:spcPct val="150000"/>
              </a:lnSpc>
              <a:buFont typeface="+mj-lt"/>
              <a:buAutoNum type="arabicPeriod"/>
            </a:pPr>
            <a:r>
              <a:rPr lang="es-ES" dirty="0">
                <a:solidFill>
                  <a:srgbClr val="DADADA"/>
                </a:solidFill>
              </a:rPr>
              <a:t>Las garantías reales en ambos ordenamientos jurídicos con especial referencia al derecho fiduciario y su experiencia en el derecho brasileño.</a:t>
            </a:r>
            <a:endParaRPr lang="pt-BR" dirty="0">
              <a:solidFill>
                <a:srgbClr val="DADADA"/>
              </a:solidFill>
            </a:endParaRPr>
          </a:p>
        </p:txBody>
      </p:sp>
      <p:sp>
        <p:nvSpPr>
          <p:cNvPr id="17" name="CaixaDeTexto 16">
            <a:extLst>
              <a:ext uri="{FF2B5EF4-FFF2-40B4-BE49-F238E27FC236}">
                <a16:creationId xmlns:a16="http://schemas.microsoft.com/office/drawing/2014/main" id="{75AE1DAC-B5A7-4EC1-98D7-CBD7DD3CE190}"/>
              </a:ext>
            </a:extLst>
          </p:cNvPr>
          <p:cNvSpPr txBox="1"/>
          <p:nvPr/>
        </p:nvSpPr>
        <p:spPr>
          <a:xfrm>
            <a:off x="2844800" y="4995332"/>
            <a:ext cx="6419367" cy="1754326"/>
          </a:xfrm>
          <a:prstGeom prst="rect">
            <a:avLst/>
          </a:prstGeom>
          <a:noFill/>
        </p:spPr>
        <p:txBody>
          <a:bodyPr wrap="square" rtlCol="0">
            <a:spAutoFit/>
          </a:bodyPr>
          <a:lstStyle/>
          <a:p>
            <a:pPr algn="ctr"/>
            <a:r>
              <a:rPr lang="es-ES" dirty="0">
                <a:latin typeface="Times New Roman" panose="02020603050405020304" pitchFamily="18" charset="0"/>
              </a:rPr>
              <a:t>Universidad Notarial Argentina, con </a:t>
            </a:r>
            <a:r>
              <a:rPr lang="es-ES" b="1" u="sng" dirty="0">
                <a:latin typeface="Times New Roman" panose="02020603050405020304" pitchFamily="18" charset="0"/>
              </a:rPr>
              <a:t>modalidad virtual</a:t>
            </a:r>
            <a:r>
              <a:rPr lang="es-ES" dirty="0">
                <a:latin typeface="Times New Roman" panose="02020603050405020304" pitchFamily="18" charset="0"/>
              </a:rPr>
              <a:t>. </a:t>
            </a:r>
            <a:r>
              <a:rPr lang="pt-BR" dirty="0" err="1"/>
              <a:t>el</a:t>
            </a:r>
            <a:r>
              <a:rPr lang="pt-BR" dirty="0"/>
              <a:t> </a:t>
            </a:r>
            <a:r>
              <a:rPr lang="pt-BR" dirty="0" err="1"/>
              <a:t>día</a:t>
            </a:r>
            <a:r>
              <a:rPr lang="pt-BR" dirty="0"/>
              <a:t> </a:t>
            </a:r>
            <a:r>
              <a:rPr lang="pt-BR" b="1" u="sng" dirty="0"/>
              <a:t>07/06/2022.</a:t>
            </a:r>
          </a:p>
          <a:p>
            <a:pPr algn="ctr"/>
            <a:endParaRPr lang="pt-BR" b="1" u="sng" dirty="0"/>
          </a:p>
          <a:p>
            <a:pPr algn="ctr"/>
            <a:endParaRPr lang="pt-BR" b="1" u="sng" dirty="0"/>
          </a:p>
          <a:p>
            <a:pPr algn="ctr"/>
            <a:r>
              <a:rPr lang="pt-BR" b="1" i="1" dirty="0"/>
              <a:t>ARGENTINA - BRASIL</a:t>
            </a:r>
            <a:endParaRPr lang="pt-BR" dirty="0"/>
          </a:p>
          <a:p>
            <a:endParaRPr lang="pt-BR" dirty="0"/>
          </a:p>
        </p:txBody>
      </p:sp>
      <p:pic>
        <p:nvPicPr>
          <p:cNvPr id="19" name="Imagem 18" descr="Texto&#10;&#10;Descrição gerada automaticamente">
            <a:extLst>
              <a:ext uri="{FF2B5EF4-FFF2-40B4-BE49-F238E27FC236}">
                <a16:creationId xmlns:a16="http://schemas.microsoft.com/office/drawing/2014/main" id="{EDF2D5AF-A24D-43E8-803A-C0E63B9208E3}"/>
              </a:ext>
            </a:extLst>
          </p:cNvPr>
          <p:cNvPicPr>
            <a:picLocks noChangeAspect="1"/>
          </p:cNvPicPr>
          <p:nvPr/>
        </p:nvPicPr>
        <p:blipFill>
          <a:blip r:embed="rId3">
            <a:duotone>
              <a:prstClr val="black"/>
              <a:schemeClr val="accent6">
                <a:tint val="45000"/>
                <a:satMod val="400000"/>
              </a:schemeClr>
            </a:duotone>
          </a:blip>
          <a:stretch>
            <a:fillRect/>
          </a:stretch>
        </p:blipFill>
        <p:spPr>
          <a:xfrm>
            <a:off x="0" y="6003824"/>
            <a:ext cx="1505767" cy="755141"/>
          </a:xfrm>
          <a:prstGeom prst="rect">
            <a:avLst/>
          </a:prstGeom>
        </p:spPr>
      </p:pic>
    </p:spTree>
    <p:extLst>
      <p:ext uri="{BB962C8B-B14F-4D97-AF65-F5344CB8AC3E}">
        <p14:creationId xmlns:p14="http://schemas.microsoft.com/office/powerpoint/2010/main" val="3906540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400110"/>
          </a:xfrm>
          <a:prstGeom prst="rect">
            <a:avLst/>
          </a:prstGeom>
          <a:noFill/>
        </p:spPr>
        <p:txBody>
          <a:bodyPr wrap="square" rtlCol="0">
            <a:spAutoFit/>
          </a:bodyPr>
          <a:lstStyle/>
          <a:p>
            <a:pPr algn="ctr"/>
            <a:r>
              <a:rPr lang="pt-BR" altLang="pt-BR" sz="2000" b="1" dirty="0">
                <a:solidFill>
                  <a:srgbClr val="DADADA"/>
                </a:solidFill>
                <a:latin typeface="+mj-lt"/>
              </a:rPr>
              <a:t>Passo a passo de como solicitar o direito de laje</a:t>
            </a:r>
            <a:endParaRPr lang="pt-BR" dirty="0">
              <a:solidFill>
                <a:srgbClr val="DADADA"/>
              </a:solidFill>
              <a:latin typeface="+mj-lt"/>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es-ES" b="1" dirty="0">
                <a:solidFill>
                  <a:srgbClr val="DADADA"/>
                </a:solidFill>
                <a:latin typeface="+mj-lt"/>
              </a:rPr>
              <a:t>Paso a paso sobre cómo solicitar el derecho de losa</a:t>
            </a:r>
            <a:endParaRPr lang="pt-BR" b="1" dirty="0">
              <a:solidFill>
                <a:srgbClr val="FF0000"/>
              </a:solidFill>
              <a:latin typeface="+mj-lt"/>
            </a:endParaRPr>
          </a:p>
        </p:txBody>
      </p:sp>
      <p:sp>
        <p:nvSpPr>
          <p:cNvPr id="12" name="CaixaDeTexto 11">
            <a:extLst>
              <a:ext uri="{FF2B5EF4-FFF2-40B4-BE49-F238E27FC236}">
                <a16:creationId xmlns:a16="http://schemas.microsoft.com/office/drawing/2014/main" id="{18ECC253-19F2-4400-8B4D-9CA77FA7A392}"/>
              </a:ext>
            </a:extLst>
          </p:cNvPr>
          <p:cNvSpPr txBox="1"/>
          <p:nvPr/>
        </p:nvSpPr>
        <p:spPr>
          <a:xfrm>
            <a:off x="0" y="1705451"/>
            <a:ext cx="6022107" cy="5045805"/>
          </a:xfrm>
          <a:prstGeom prst="rect">
            <a:avLst/>
          </a:prstGeom>
          <a:noFill/>
        </p:spPr>
        <p:txBody>
          <a:bodyPr wrap="square" rtlCol="0">
            <a:spAutoFit/>
          </a:bodyPr>
          <a:lstStyle/>
          <a:p>
            <a:pPr>
              <a:lnSpc>
                <a:spcPct val="150000"/>
              </a:lnSpc>
            </a:pPr>
            <a:r>
              <a:rPr lang="pt-BR" altLang="pt-BR" sz="1200" dirty="0">
                <a:solidFill>
                  <a:srgbClr val="DADADA"/>
                </a:solidFill>
              </a:rPr>
              <a:t>1- Saber se o imóvel está dentro das normas exigidas pelo município onde está localizado. A nova construção deve estar averbada na matrícula do imóvel, para que o dono consiga fazer o registro da nova matricula, ou seja fazer o registro do novo cômodo, puxadinho ou casa.</a:t>
            </a:r>
            <a:br>
              <a:rPr lang="pt-BR" altLang="pt-BR" sz="1200" dirty="0">
                <a:solidFill>
                  <a:srgbClr val="DADADA"/>
                </a:solidFill>
              </a:rPr>
            </a:br>
            <a:br>
              <a:rPr lang="pt-BR" altLang="pt-BR" sz="1200" dirty="0">
                <a:solidFill>
                  <a:srgbClr val="DADADA"/>
                </a:solidFill>
              </a:rPr>
            </a:br>
            <a:r>
              <a:rPr lang="pt-BR" altLang="pt-BR" sz="1200" dirty="0">
                <a:solidFill>
                  <a:srgbClr val="DADADA"/>
                </a:solidFill>
              </a:rPr>
              <a:t>2- Saber quais são as regras previstas na prefeitura da sua cidade, pois cada município possui normas diferentes. Por isso, antes de iniciar o procedimento, é de extrema importância verificar junto ao órgão da sua cidade quais são os requisitos para fazer o Direito de Laje.</a:t>
            </a:r>
            <a:br>
              <a:rPr lang="pt-BR" altLang="pt-BR" sz="1200" dirty="0">
                <a:solidFill>
                  <a:srgbClr val="DADADA"/>
                </a:solidFill>
              </a:rPr>
            </a:br>
            <a:br>
              <a:rPr lang="pt-BR" altLang="pt-BR" sz="1200" dirty="0">
                <a:solidFill>
                  <a:srgbClr val="DADADA"/>
                </a:solidFill>
              </a:rPr>
            </a:br>
            <a:r>
              <a:rPr lang="pt-BR" altLang="pt-BR" sz="1200" dirty="0">
                <a:solidFill>
                  <a:srgbClr val="DADADA"/>
                </a:solidFill>
              </a:rPr>
              <a:t>3- Ato continuo o interessado deve levar seus documentos pessoais, certidão de nascimento, casamento ou de óbito (se for viúvo), o número de inscrição na prefeitura e a certidão da matrícula do imóvel que conste a averbação da nova construção.</a:t>
            </a:r>
            <a:br>
              <a:rPr lang="pt-BR" altLang="pt-BR" sz="1200" dirty="0">
                <a:solidFill>
                  <a:srgbClr val="DADADA"/>
                </a:solidFill>
              </a:rPr>
            </a:br>
            <a:br>
              <a:rPr lang="pt-BR" altLang="pt-BR" sz="1200" dirty="0">
                <a:solidFill>
                  <a:srgbClr val="DADADA"/>
                </a:solidFill>
              </a:rPr>
            </a:br>
            <a:r>
              <a:rPr lang="pt-BR" altLang="pt-BR" sz="1200" dirty="0">
                <a:solidFill>
                  <a:srgbClr val="DADADA"/>
                </a:solidFill>
              </a:rPr>
              <a:t>4- Se todos os documentos solicitados estiverem de acordo com as normas feitas pelo município, o tabelião poderá elaborar uma Escritura Pública de Instituição de Direito Real de Laje. Após a lavratura do documento, basta se dirigir ao Cartório de Registro de Imóveis com seus documentos e os do imóvel para solicitar a segunda matrícula.</a:t>
            </a:r>
            <a:endParaRPr lang="pt-BR" sz="1200" dirty="0">
              <a:solidFill>
                <a:srgbClr val="DADADA"/>
              </a:solidFill>
            </a:endParaRPr>
          </a:p>
        </p:txBody>
      </p:sp>
      <p:sp>
        <p:nvSpPr>
          <p:cNvPr id="13" name="CaixaDeTexto 12">
            <a:extLst>
              <a:ext uri="{FF2B5EF4-FFF2-40B4-BE49-F238E27FC236}">
                <a16:creationId xmlns:a16="http://schemas.microsoft.com/office/drawing/2014/main" id="{A2D3C822-7789-47DC-9AE4-76D8123A82C1}"/>
              </a:ext>
            </a:extLst>
          </p:cNvPr>
          <p:cNvSpPr txBox="1"/>
          <p:nvPr/>
        </p:nvSpPr>
        <p:spPr>
          <a:xfrm>
            <a:off x="6169891" y="1668506"/>
            <a:ext cx="6022107" cy="4491807"/>
          </a:xfrm>
          <a:prstGeom prst="rect">
            <a:avLst/>
          </a:prstGeom>
          <a:noFill/>
        </p:spPr>
        <p:txBody>
          <a:bodyPr wrap="square" rtlCol="0">
            <a:spAutoFit/>
          </a:bodyPr>
          <a:lstStyle/>
          <a:p>
            <a:pPr>
              <a:lnSpc>
                <a:spcPct val="150000"/>
              </a:lnSpc>
            </a:pPr>
            <a:r>
              <a:rPr lang="es-ES" sz="1200" dirty="0">
                <a:solidFill>
                  <a:srgbClr val="DADADA"/>
                </a:solidFill>
              </a:rPr>
              <a:t>1- Averigüe si la propiedad está dentro de los estándares exigidos por el municipio donde se encuentra. La nueva construcción debe registrarse en el registro de la propiedad, para que el propietario pueda registrar el nuevo registro, es decir, registrar la nueva habitación, apartamento o casa. </a:t>
            </a:r>
          </a:p>
          <a:p>
            <a:pPr>
              <a:lnSpc>
                <a:spcPct val="150000"/>
              </a:lnSpc>
            </a:pPr>
            <a:r>
              <a:rPr lang="es-ES" sz="1200" dirty="0">
                <a:solidFill>
                  <a:srgbClr val="DADADA"/>
                </a:solidFill>
              </a:rPr>
              <a:t>2- Conoce cuáles son las normas establecidas en el ayuntamiento de tu ciudad, ya que cada municipio tiene normas diferentes. Por eso, antes de iniciar el trámite, es sumamente importante consultar con el organismo de tu ciudad cuáles son los requisitos para hacer la Ley de las losas. </a:t>
            </a:r>
          </a:p>
          <a:p>
            <a:pPr>
              <a:lnSpc>
                <a:spcPct val="150000"/>
              </a:lnSpc>
            </a:pPr>
            <a:r>
              <a:rPr lang="es-ES" sz="1200" dirty="0">
                <a:solidFill>
                  <a:srgbClr val="DADADA"/>
                </a:solidFill>
              </a:rPr>
              <a:t>3- Acto continuo, el interesado deberá aportar sus documentos personales, partida de nacimiento, matrimonio o defunción (si viudo), el número de registro en el ayuntamiento y el certificado de registro de la propiedad que consta en el registro de la nueva construcción. </a:t>
            </a:r>
          </a:p>
          <a:p>
            <a:pPr>
              <a:lnSpc>
                <a:spcPct val="150000"/>
              </a:lnSpc>
            </a:pPr>
            <a:r>
              <a:rPr lang="es-ES" sz="1200" dirty="0">
                <a:solidFill>
                  <a:srgbClr val="DADADA"/>
                </a:solidFill>
              </a:rPr>
              <a:t>4- Si todos los documentos solicitados están de acuerdo con las normas dictadas por el municipio, el notario puede otorgar Escritura Pública de Real Institución de Derecho de </a:t>
            </a:r>
            <a:r>
              <a:rPr lang="es-ES" sz="1200" dirty="0"/>
              <a:t>losa</a:t>
            </a:r>
            <a:r>
              <a:rPr lang="es-ES" sz="1200" dirty="0">
                <a:solidFill>
                  <a:srgbClr val="DADADA"/>
                </a:solidFill>
              </a:rPr>
              <a:t>. Después de redactar el documento, basta con acudir al Registro de la Propiedad Inmueble con sus documentos y los de la propiedad para solicitar la segunda inscripción.</a:t>
            </a:r>
            <a:endParaRPr lang="pt-BR" sz="1200" dirty="0">
              <a:solidFill>
                <a:srgbClr val="DADADA"/>
              </a:solidFill>
            </a:endParaRPr>
          </a:p>
        </p:txBody>
      </p:sp>
    </p:spTree>
    <p:extLst>
      <p:ext uri="{BB962C8B-B14F-4D97-AF65-F5344CB8AC3E}">
        <p14:creationId xmlns:p14="http://schemas.microsoft.com/office/powerpoint/2010/main" val="3738234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altLang="pt-BR" b="1" dirty="0">
                <a:solidFill>
                  <a:srgbClr val="DADADA"/>
                </a:solidFill>
                <a:latin typeface="+mj-lt"/>
              </a:rPr>
              <a:t>Terrenos com mais de uma casa podem ser regularizados através do direito de laje?</a:t>
            </a:r>
            <a:endParaRPr lang="pt-BR" b="1"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578689"/>
          </a:xfrm>
          <a:prstGeom prst="rect">
            <a:avLst/>
          </a:prstGeom>
          <a:noFill/>
        </p:spPr>
        <p:txBody>
          <a:bodyPr wrap="square" rtlCol="0">
            <a:spAutoFit/>
          </a:bodyPr>
          <a:lstStyle/>
          <a:p>
            <a:pPr algn="just">
              <a:lnSpc>
                <a:spcPct val="150000"/>
              </a:lnSpc>
            </a:pPr>
            <a:r>
              <a:rPr lang="pt-BR" altLang="pt-BR" sz="1400" dirty="0">
                <a:solidFill>
                  <a:srgbClr val="DADADA"/>
                </a:solidFill>
              </a:rPr>
              <a:t>Por meio da lei 13.465/2017, que garante o direito de laje, pessoas que moram em um terreno que tem mais de uma casa, podem regularizar o seu e imóvel. A legislação facilitou o procedimento, que agora pode ser feito diretamente em Cartório de Notas, tornando mais rápido para o interessado a emissão da documentação nova do imóvel. Os casos mais comuns que se enquadram no Direito de Laje são os chamados puxadinhos, um ou mais cômodos que foram construídos em cima da casa principal. Casas novas construídas em um mesmo terreno familiar também se enquadram na legislação. Quem se encaixa nestes casos, deve buscar a regularização com a titulação e ter o direito à escritura e ao registro da propriedade individual. Segundo o Código Civil, o proprietário de uma construção-base poderá ceder a superfície superior ou inferior de sua construção a fim de que o titular da laje mantenha unidade distinta daquela originalmente construída sobre o solo.</a:t>
            </a:r>
            <a:endParaRPr lang="pt-BR" sz="14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solidFill>
                  <a:srgbClr val="DADADA"/>
                </a:solidFill>
                <a:latin typeface="+mj-lt"/>
              </a:rPr>
              <a:t>¿Se puede regularizar terrenos con más de una casa a través del </a:t>
            </a:r>
            <a:r>
              <a:rPr lang="es-ES" b="1" dirty="0">
                <a:latin typeface="+mj-lt"/>
              </a:rPr>
              <a:t>derecho de losa</a:t>
            </a:r>
            <a:r>
              <a:rPr lang="es-ES" b="1" dirty="0">
                <a:solidFill>
                  <a:srgbClr val="DADADA"/>
                </a:solidFill>
                <a:latin typeface="+mj-lt"/>
              </a:rPr>
              <a:t>?</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4578689"/>
          </a:xfrm>
          <a:prstGeom prst="rect">
            <a:avLst/>
          </a:prstGeom>
          <a:noFill/>
        </p:spPr>
        <p:txBody>
          <a:bodyPr wrap="square" rtlCol="0">
            <a:spAutoFit/>
          </a:bodyPr>
          <a:lstStyle/>
          <a:p>
            <a:pPr algn="just">
              <a:lnSpc>
                <a:spcPct val="150000"/>
              </a:lnSpc>
            </a:pPr>
            <a:r>
              <a:rPr lang="es-ES" sz="1400" dirty="0">
                <a:solidFill>
                  <a:srgbClr val="DADADA"/>
                </a:solidFill>
              </a:rPr>
              <a:t>A través de la ley 13.465/2017, que garantiza el derecho a la losa, las personas que viven en terrenos que tienen más de una casa pueden regularizar su propiedad. La legislación facilitó el trámite, que ahora se puede realizar directamente en la Notaría, agilizando al interesado la expedición de la nueva documentación de la propiedad. Los casos más comunes que caen bajo la </a:t>
            </a:r>
            <a:r>
              <a:rPr lang="es-ES" sz="1400" dirty="0"/>
              <a:t>Ley de losa </a:t>
            </a:r>
            <a:r>
              <a:rPr lang="es-ES" sz="1400" dirty="0">
                <a:solidFill>
                  <a:srgbClr val="DADADA"/>
                </a:solidFill>
              </a:rPr>
              <a:t>son los llamados “jalones”, uno o más cuartos que se construyeron encima de la casa principal. Las casas nuevas construidas en la misma tierra familiar también están sujetas a la legislación. Quienes encajen en estos casos deberán procurar la regularización con la titulación y tendrán derecho a escriturar y registrar la propiedad individual. Según el Código Civil, el propietario de una construcción básica puede ceder la superficie superior o inferior de su construcción de modo que el propietario de la losa mantenga una unidad distinta de la construida originalmente sobre el terreno.</a:t>
            </a:r>
            <a:endParaRPr lang="pt-BR" sz="1400" dirty="0">
              <a:solidFill>
                <a:srgbClr val="DADADA"/>
              </a:solidFill>
            </a:endParaRPr>
          </a:p>
        </p:txBody>
      </p:sp>
    </p:spTree>
    <p:extLst>
      <p:ext uri="{BB962C8B-B14F-4D97-AF65-F5344CB8AC3E}">
        <p14:creationId xmlns:p14="http://schemas.microsoft.com/office/powerpoint/2010/main" val="2975946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3F56D9A-F229-419D-BED6-29F9F6B81734}"/>
              </a:ext>
            </a:extLst>
          </p:cNvPr>
          <p:cNvSpPr txBox="1"/>
          <p:nvPr/>
        </p:nvSpPr>
        <p:spPr>
          <a:xfrm>
            <a:off x="61696" y="286900"/>
            <a:ext cx="5674087" cy="2264915"/>
          </a:xfrm>
          <a:prstGeom prst="rect">
            <a:avLst/>
          </a:prstGeom>
          <a:noFill/>
        </p:spPr>
        <p:txBody>
          <a:bodyPr wrap="square" rtlCol="0">
            <a:spAutoFit/>
          </a:bodyPr>
          <a:lstStyle/>
          <a:p>
            <a:pPr algn="just">
              <a:lnSpc>
                <a:spcPct val="150000"/>
              </a:lnSpc>
            </a:pPr>
            <a:r>
              <a:rPr lang="pt-BR" sz="1600" dirty="0"/>
              <a:t>A regularização do direito de laje diminuiria consideravelmente a influência das milícias em favelas. É o que afirma a advogada </a:t>
            </a:r>
            <a:r>
              <a:rPr lang="pt-BR" sz="1600" b="1" dirty="0"/>
              <a:t>Cláudia Franco Corrêa</a:t>
            </a:r>
            <a:r>
              <a:rPr lang="pt-BR" sz="1600" dirty="0"/>
              <a:t>, professora de Direito Civil da Universidade Federal do Rio de Janeiro e professora do programa de pós-graduação </a:t>
            </a:r>
            <a:r>
              <a:rPr lang="pt-BR" sz="1600" i="1" dirty="0"/>
              <a:t>stricto sensu</a:t>
            </a:r>
            <a:r>
              <a:rPr lang="pt-BR" sz="1600" dirty="0"/>
              <a:t> em Direito da Universidade Veiga de Almeida.</a:t>
            </a:r>
            <a:endParaRPr lang="pt-BR" sz="1600" dirty="0">
              <a:solidFill>
                <a:srgbClr val="DADADA"/>
              </a:solidFill>
            </a:endParaRPr>
          </a:p>
        </p:txBody>
      </p:sp>
      <p:sp>
        <p:nvSpPr>
          <p:cNvPr id="11" name="CaixaDeTexto 10">
            <a:extLst>
              <a:ext uri="{FF2B5EF4-FFF2-40B4-BE49-F238E27FC236}">
                <a16:creationId xmlns:a16="http://schemas.microsoft.com/office/drawing/2014/main" id="{376BEFAF-CAA6-446F-9E39-7A35F8BFB5A3}"/>
              </a:ext>
            </a:extLst>
          </p:cNvPr>
          <p:cNvSpPr txBox="1"/>
          <p:nvPr/>
        </p:nvSpPr>
        <p:spPr>
          <a:xfrm>
            <a:off x="6456218" y="286899"/>
            <a:ext cx="5649690" cy="2264915"/>
          </a:xfrm>
          <a:prstGeom prst="rect">
            <a:avLst/>
          </a:prstGeom>
          <a:noFill/>
        </p:spPr>
        <p:txBody>
          <a:bodyPr wrap="square" rtlCol="0">
            <a:spAutoFit/>
          </a:bodyPr>
          <a:lstStyle/>
          <a:p>
            <a:pPr algn="just">
              <a:lnSpc>
                <a:spcPct val="150000"/>
              </a:lnSpc>
            </a:pPr>
            <a:r>
              <a:rPr lang="es-ES" sz="1600" dirty="0"/>
              <a:t>La regularización de los derechos de losa reduciría considerablemente la influencia de las milicias en las favelas. Eso es lo que dice la abogada </a:t>
            </a:r>
            <a:r>
              <a:rPr lang="es-ES" sz="1600" dirty="0" err="1"/>
              <a:t>Cláudia</a:t>
            </a:r>
            <a:r>
              <a:rPr lang="es-ES" sz="1600" dirty="0"/>
              <a:t> Franco </a:t>
            </a:r>
            <a:r>
              <a:rPr lang="es-ES" sz="1600" dirty="0" err="1"/>
              <a:t>Corrêa</a:t>
            </a:r>
            <a:r>
              <a:rPr lang="es-ES" sz="1600" dirty="0"/>
              <a:t>, profesora de Derecho Civil de la Universidad Federal de Rio de Janeiro y profesora del programa de posgrado en sentido estricto en Derecho de la Universidad Veiga de Almeida.</a:t>
            </a:r>
            <a:endParaRPr lang="pt-BR" sz="1600" dirty="0">
              <a:solidFill>
                <a:srgbClr val="DADADA"/>
              </a:solidFill>
            </a:endParaRPr>
          </a:p>
        </p:txBody>
      </p:sp>
      <p:sp>
        <p:nvSpPr>
          <p:cNvPr id="2" name="CaixaDeTexto 1">
            <a:extLst>
              <a:ext uri="{FF2B5EF4-FFF2-40B4-BE49-F238E27FC236}">
                <a16:creationId xmlns:a16="http://schemas.microsoft.com/office/drawing/2014/main" id="{793E8A53-3CF3-4EBA-8D6D-CD77EC0A96A9}"/>
              </a:ext>
            </a:extLst>
          </p:cNvPr>
          <p:cNvSpPr txBox="1"/>
          <p:nvPr/>
        </p:nvSpPr>
        <p:spPr>
          <a:xfrm>
            <a:off x="1196231" y="5924769"/>
            <a:ext cx="9079103" cy="276999"/>
          </a:xfrm>
          <a:prstGeom prst="rect">
            <a:avLst/>
          </a:prstGeom>
          <a:noFill/>
        </p:spPr>
        <p:txBody>
          <a:bodyPr wrap="square" rtlCol="0">
            <a:spAutoFit/>
          </a:bodyPr>
          <a:lstStyle/>
          <a:p>
            <a:pPr algn="ctr"/>
            <a:r>
              <a:rPr lang="pt-BR" sz="1200" dirty="0">
                <a:solidFill>
                  <a:srgbClr val="DADADA"/>
                </a:solidFill>
              </a:rPr>
              <a:t>Fonte: </a:t>
            </a:r>
            <a:r>
              <a:rPr lang="pt-BR" sz="1200" dirty="0">
                <a:solidFill>
                  <a:srgbClr val="DADADA"/>
                </a:solidFill>
                <a:hlinkClick r:id="rId2">
                  <a:extLst>
                    <a:ext uri="{A12FA001-AC4F-418D-AE19-62706E023703}">
                      <ahyp:hlinkClr xmlns:ahyp="http://schemas.microsoft.com/office/drawing/2018/hyperlinkcolor" val="tx"/>
                    </a:ext>
                  </a:extLst>
                </a:hlinkClick>
              </a:rPr>
              <a:t>https://www.irib.org.br/noticias/detalhes/regularizacao-do-direito-de-laje-reduziria-influencia-de-milicias-diz-professora</a:t>
            </a:r>
            <a:endParaRPr lang="pt-BR" sz="1200" dirty="0">
              <a:solidFill>
                <a:srgbClr val="DADADA"/>
              </a:solidFill>
            </a:endParaRPr>
          </a:p>
        </p:txBody>
      </p:sp>
    </p:spTree>
    <p:extLst>
      <p:ext uri="{BB962C8B-B14F-4D97-AF65-F5344CB8AC3E}">
        <p14:creationId xmlns:p14="http://schemas.microsoft.com/office/powerpoint/2010/main" val="4011266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3003579"/>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pt-BR" sz="1600" dirty="0">
                <a:solidFill>
                  <a:srgbClr val="DADADA"/>
                </a:solidFill>
              </a:rPr>
              <a:t>Viabiliza a titulação de duas famílias residentes em unidades habitacionais sobrepostas, no mesmo lote, de forma que cada uma tenha sua matricula;</a:t>
            </a:r>
          </a:p>
          <a:p>
            <a:pPr marL="342900" indent="-342900" algn="just">
              <a:lnSpc>
                <a:spcPct val="150000"/>
              </a:lnSpc>
              <a:buFont typeface="Arial" panose="020B0604020202020204" pitchFamily="34" charset="0"/>
              <a:buChar char="•"/>
            </a:pPr>
            <a:endParaRPr lang="pt-BR" sz="1600" dirty="0">
              <a:solidFill>
                <a:srgbClr val="DADADA"/>
              </a:solidFill>
            </a:endParaRPr>
          </a:p>
          <a:p>
            <a:pPr marL="342900" indent="-342900" algn="just">
              <a:lnSpc>
                <a:spcPct val="150000"/>
              </a:lnSpc>
              <a:buFont typeface="Arial" panose="020B0604020202020204" pitchFamily="34" charset="0"/>
              <a:buChar char="•"/>
            </a:pPr>
            <a:r>
              <a:rPr lang="pt-PT" sz="1600" dirty="0">
                <a:solidFill>
                  <a:srgbClr val="DADADA"/>
                </a:solidFill>
              </a:rPr>
              <a:t>Possibilita que os moradores destas unidades unifamiliares possam alienar autonomamente seus imóveis, além de criar uma nova mercadoria, no mercado imobiliário, que é </a:t>
            </a:r>
            <a:r>
              <a:rPr lang="pt-PT" sz="1600" b="1" dirty="0">
                <a:solidFill>
                  <a:srgbClr val="DADADA"/>
                </a:solidFill>
              </a:rPr>
              <a:t>“a laje”</a:t>
            </a:r>
            <a:r>
              <a:rPr lang="pt-PT" sz="1600" dirty="0">
                <a:solidFill>
                  <a:srgbClr val="DADADA"/>
                </a:solidFill>
              </a:rPr>
              <a:t>, passível de alienação.</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latin typeface="+mj-lt"/>
              </a:rPr>
              <a:t>LEY REAL DE LOSA- </a:t>
            </a:r>
            <a:r>
              <a:rPr lang="es-ES" b="1" dirty="0">
                <a:solidFill>
                  <a:srgbClr val="DADADA"/>
                </a:solidFill>
                <a:latin typeface="+mj-lt"/>
              </a:rPr>
              <a:t>Fuente: Ministerio de las Ciudades</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300357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600" dirty="0">
                <a:solidFill>
                  <a:srgbClr val="DADADA"/>
                </a:solidFill>
              </a:rPr>
              <a:t>Habilita la titulación de dos familias que residan en unidades de vivienda superpuestas, en un mismo lote, para que cada una tenga su registro;</a:t>
            </a:r>
          </a:p>
          <a:p>
            <a:pPr marL="285750" indent="-285750" algn="just">
              <a:lnSpc>
                <a:spcPct val="150000"/>
              </a:lnSpc>
              <a:buFont typeface="Arial" panose="020B0604020202020204" pitchFamily="34" charset="0"/>
              <a:buChar char="•"/>
            </a:pPr>
            <a:endParaRPr lang="es-ES" sz="1600" dirty="0">
              <a:solidFill>
                <a:srgbClr val="DADADA"/>
              </a:solidFill>
            </a:endParaRPr>
          </a:p>
          <a:p>
            <a:pPr marL="285750" indent="-285750" algn="just">
              <a:lnSpc>
                <a:spcPct val="150000"/>
              </a:lnSpc>
              <a:buFont typeface="Arial" panose="020B0604020202020204" pitchFamily="34" charset="0"/>
              <a:buChar char="•"/>
            </a:pPr>
            <a:r>
              <a:rPr lang="es-ES" sz="1600" dirty="0">
                <a:solidFill>
                  <a:srgbClr val="DADADA"/>
                </a:solidFill>
              </a:rPr>
              <a:t>Permite a los residentes de estas unidades unifamiliares disponer de forma autónoma de sus propiedades, además de crear una nueva mercancía en el mercado inmobiliario, que es “la losa”, sujeta a enajenación.</a:t>
            </a:r>
            <a:endParaRPr lang="pt-BR" sz="1600" dirty="0">
              <a:solidFill>
                <a:srgbClr val="DADADA"/>
              </a:solidFill>
            </a:endParaRPr>
          </a:p>
        </p:txBody>
      </p:sp>
      <p:sp>
        <p:nvSpPr>
          <p:cNvPr id="12" name="CaixaDeTexto 11">
            <a:extLst>
              <a:ext uri="{FF2B5EF4-FFF2-40B4-BE49-F238E27FC236}">
                <a16:creationId xmlns:a16="http://schemas.microsoft.com/office/drawing/2014/main" id="{A320A414-6B6F-4EBE-B4B3-8A126D7CB07B}"/>
              </a:ext>
            </a:extLst>
          </p:cNvPr>
          <p:cNvSpPr txBox="1"/>
          <p:nvPr/>
        </p:nvSpPr>
        <p:spPr>
          <a:xfrm>
            <a:off x="-67732" y="286327"/>
            <a:ext cx="6089840" cy="369332"/>
          </a:xfrm>
          <a:prstGeom prst="rect">
            <a:avLst/>
          </a:prstGeom>
          <a:noFill/>
        </p:spPr>
        <p:txBody>
          <a:bodyPr wrap="square" rtlCol="0">
            <a:spAutoFit/>
          </a:bodyPr>
          <a:lstStyle/>
          <a:p>
            <a:pPr algn="ctr"/>
            <a:r>
              <a:rPr lang="pt-BR" b="1" dirty="0">
                <a:solidFill>
                  <a:srgbClr val="DADADA"/>
                </a:solidFill>
                <a:latin typeface="+mj-lt"/>
              </a:rPr>
              <a:t>DIREITO REAL DE LAJE- Fonte: Ministério das cidades</a:t>
            </a:r>
          </a:p>
        </p:txBody>
      </p:sp>
      <p:sp>
        <p:nvSpPr>
          <p:cNvPr id="2" name="CaixaDeTexto 1">
            <a:extLst>
              <a:ext uri="{FF2B5EF4-FFF2-40B4-BE49-F238E27FC236}">
                <a16:creationId xmlns:a16="http://schemas.microsoft.com/office/drawing/2014/main" id="{C95E56AE-1310-40FD-86A1-509C3233B072}"/>
              </a:ext>
            </a:extLst>
          </p:cNvPr>
          <p:cNvSpPr txBox="1"/>
          <p:nvPr/>
        </p:nvSpPr>
        <p:spPr>
          <a:xfrm>
            <a:off x="2961520" y="6355817"/>
            <a:ext cx="6268960" cy="276999"/>
          </a:xfrm>
          <a:prstGeom prst="rect">
            <a:avLst/>
          </a:prstGeom>
          <a:noFill/>
        </p:spPr>
        <p:txBody>
          <a:bodyPr wrap="none" rtlCol="0">
            <a:spAutoFit/>
          </a:bodyPr>
          <a:lstStyle/>
          <a:p>
            <a:r>
              <a:rPr lang="pt-BR" sz="1200" b="1" dirty="0">
                <a:solidFill>
                  <a:srgbClr val="DADADA"/>
                </a:solidFill>
                <a:latin typeface="+mj-lt"/>
                <a:cs typeface="Tahoma" pitchFamily="32" charset="0"/>
                <a:hlinkClick r:id="rId2">
                  <a:extLst>
                    <a:ext uri="{A12FA001-AC4F-418D-AE19-62706E023703}">
                      <ahyp:hlinkClr xmlns:ahyp="http://schemas.microsoft.com/office/drawing/2018/hyperlinkcolor" val="tx"/>
                    </a:ext>
                  </a:extLst>
                </a:hlinkClick>
              </a:rPr>
              <a:t>https://www.portaltransparencia.gov.br/orgaos-superiores/56000-ministerio-das-cidades</a:t>
            </a:r>
            <a:endParaRPr lang="pt-BR" b="1" dirty="0">
              <a:solidFill>
                <a:srgbClr val="DADADA"/>
              </a:solidFill>
              <a:latin typeface="+mj-lt"/>
              <a:cs typeface="Tahoma" pitchFamily="32" charset="0"/>
            </a:endParaRPr>
          </a:p>
        </p:txBody>
      </p:sp>
    </p:spTree>
    <p:extLst>
      <p:ext uri="{BB962C8B-B14F-4D97-AF65-F5344CB8AC3E}">
        <p14:creationId xmlns:p14="http://schemas.microsoft.com/office/powerpoint/2010/main" val="371426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Imagem 3" descr="Jornal com texto preto sobre fundo branco&#10;&#10;Descrição gerada automaticamente">
            <a:extLst>
              <a:ext uri="{FF2B5EF4-FFF2-40B4-BE49-F238E27FC236}">
                <a16:creationId xmlns:a16="http://schemas.microsoft.com/office/drawing/2014/main" id="{FD8B2E3E-C190-4E75-9F59-1069721F3153}"/>
              </a:ext>
            </a:extLst>
          </p:cNvPr>
          <p:cNvPicPr>
            <a:picLocks noChangeAspect="1"/>
          </p:cNvPicPr>
          <p:nvPr/>
        </p:nvPicPr>
        <p:blipFill>
          <a:blip r:embed="rId3"/>
          <a:stretch>
            <a:fillRect/>
          </a:stretch>
        </p:blipFill>
        <p:spPr>
          <a:xfrm>
            <a:off x="3592101" y="615630"/>
            <a:ext cx="5007798" cy="5626739"/>
          </a:xfrm>
          <a:prstGeom prst="rect">
            <a:avLst/>
          </a:prstGeom>
          <a:ln w="190500">
            <a:solidFill>
              <a:schemeClr val="tx1">
                <a:alpha val="7000"/>
              </a:schemeClr>
            </a:solidFill>
          </a:ln>
        </p:spPr>
      </p:pic>
      <p:sp>
        <p:nvSpPr>
          <p:cNvPr id="2" name="Espaço Reservado para Número de Slide 1">
            <a:extLst>
              <a:ext uri="{FF2B5EF4-FFF2-40B4-BE49-F238E27FC236}">
                <a16:creationId xmlns:a16="http://schemas.microsoft.com/office/drawing/2014/main" id="{5523FA64-D036-4B75-9382-24F785F12277}"/>
              </a:ext>
            </a:extLst>
          </p:cNvPr>
          <p:cNvSpPr>
            <a:spLocks noGrp="1"/>
          </p:cNvSpPr>
          <p:nvPr>
            <p:ph type="sldNum" sz="quarter" idx="12"/>
          </p:nvPr>
        </p:nvSpPr>
        <p:spPr>
          <a:xfrm>
            <a:off x="10514011" y="6382038"/>
            <a:ext cx="753545" cy="365125"/>
          </a:xfrm>
        </p:spPr>
        <p:txBody>
          <a:bodyPr>
            <a:normAutofit/>
          </a:bodyPr>
          <a:lstStyle/>
          <a:p>
            <a:pPr>
              <a:spcAft>
                <a:spcPts val="600"/>
              </a:spcAft>
            </a:pPr>
            <a:fld id="{7954B77A-6884-4181-A874-24F8808E36A3}" type="slidenum">
              <a:rPr lang="pt-BR" smtClean="0"/>
              <a:pPr>
                <a:spcAft>
                  <a:spcPts val="600"/>
                </a:spcAft>
              </a:pPr>
              <a:t>34</a:t>
            </a:fld>
            <a:endParaRPr lang="pt-BR"/>
          </a:p>
        </p:txBody>
      </p:sp>
    </p:spTree>
    <p:extLst>
      <p:ext uri="{BB962C8B-B14F-4D97-AF65-F5344CB8AC3E}">
        <p14:creationId xmlns:p14="http://schemas.microsoft.com/office/powerpoint/2010/main" val="972426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 name="Imagem 3" descr="Texto&#10;&#10;Descrição gerada automaticamente">
            <a:extLst>
              <a:ext uri="{FF2B5EF4-FFF2-40B4-BE49-F238E27FC236}">
                <a16:creationId xmlns:a16="http://schemas.microsoft.com/office/drawing/2014/main" id="{989BC942-4BEA-4C40-854B-08A109F4118B}"/>
              </a:ext>
            </a:extLst>
          </p:cNvPr>
          <p:cNvPicPr>
            <a:picLocks noChangeAspect="1"/>
          </p:cNvPicPr>
          <p:nvPr/>
        </p:nvPicPr>
        <p:blipFill>
          <a:blip r:embed="rId3"/>
          <a:stretch>
            <a:fillRect/>
          </a:stretch>
        </p:blipFill>
        <p:spPr>
          <a:xfrm>
            <a:off x="3541680" y="733148"/>
            <a:ext cx="5108639" cy="5391704"/>
          </a:xfrm>
          <a:prstGeom prst="rect">
            <a:avLst/>
          </a:prstGeom>
          <a:ln w="190500">
            <a:solidFill>
              <a:schemeClr val="tx1">
                <a:alpha val="7000"/>
              </a:schemeClr>
            </a:solidFill>
          </a:ln>
        </p:spPr>
      </p:pic>
      <p:sp>
        <p:nvSpPr>
          <p:cNvPr id="2" name="Espaço Reservado para Número de Slide 1">
            <a:extLst>
              <a:ext uri="{FF2B5EF4-FFF2-40B4-BE49-F238E27FC236}">
                <a16:creationId xmlns:a16="http://schemas.microsoft.com/office/drawing/2014/main" id="{259DEB54-1F3A-47ED-A702-ADC42A73AFED}"/>
              </a:ext>
            </a:extLst>
          </p:cNvPr>
          <p:cNvSpPr>
            <a:spLocks noGrp="1"/>
          </p:cNvSpPr>
          <p:nvPr>
            <p:ph type="sldNum" sz="quarter" idx="12"/>
          </p:nvPr>
        </p:nvSpPr>
        <p:spPr>
          <a:xfrm>
            <a:off x="10514011" y="6382038"/>
            <a:ext cx="753545" cy="365125"/>
          </a:xfrm>
        </p:spPr>
        <p:txBody>
          <a:bodyPr>
            <a:normAutofit/>
          </a:bodyPr>
          <a:lstStyle/>
          <a:p>
            <a:pPr>
              <a:spcAft>
                <a:spcPts val="600"/>
              </a:spcAft>
            </a:pPr>
            <a:fld id="{7954B77A-6884-4181-A874-24F8808E36A3}" type="slidenum">
              <a:rPr lang="pt-BR" smtClean="0"/>
              <a:pPr>
                <a:spcAft>
                  <a:spcPts val="600"/>
                </a:spcAft>
              </a:pPr>
              <a:t>35</a:t>
            </a:fld>
            <a:endParaRPr lang="pt-BR"/>
          </a:p>
        </p:txBody>
      </p:sp>
    </p:spTree>
    <p:extLst>
      <p:ext uri="{BB962C8B-B14F-4D97-AF65-F5344CB8AC3E}">
        <p14:creationId xmlns:p14="http://schemas.microsoft.com/office/powerpoint/2010/main" val="68214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923330"/>
          </a:xfrm>
          <a:prstGeom prst="rect">
            <a:avLst/>
          </a:prstGeom>
          <a:noFill/>
        </p:spPr>
        <p:txBody>
          <a:bodyPr wrap="square" rtlCol="0">
            <a:spAutoFit/>
          </a:bodyPr>
          <a:lstStyle/>
          <a:p>
            <a:pPr algn="ctr"/>
            <a:r>
              <a:rPr lang="pt-BR" b="1" dirty="0">
                <a:latin typeface="+mj-lt"/>
              </a:rPr>
              <a:t>ALIENAÇÃO FIDUCIÁRIA. BEM DE FAMÍLIA VOLUNTÁRIO. DÚVIDA PREJUDICADA - EXIGÊNCIAS - IMPUGNAÇÃO PARCIAL.</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2334130"/>
            <a:ext cx="6022107" cy="3988464"/>
          </a:xfrm>
          <a:prstGeom prst="rect">
            <a:avLst/>
          </a:prstGeom>
          <a:noFill/>
        </p:spPr>
        <p:txBody>
          <a:bodyPr wrap="square" rtlCol="0">
            <a:spAutoFit/>
          </a:bodyPr>
          <a:lstStyle/>
          <a:p>
            <a:r>
              <a:rPr lang="pt-BR" sz="1600" b="1" dirty="0"/>
              <a:t>ÍNTEGRA</a:t>
            </a:r>
          </a:p>
          <a:p>
            <a:pPr>
              <a:lnSpc>
                <a:spcPct val="150000"/>
              </a:lnSpc>
            </a:pPr>
            <a:br>
              <a:rPr lang="pt-BR" sz="1600" dirty="0"/>
            </a:br>
            <a:r>
              <a:rPr lang="pt-BR" sz="1600" b="1" dirty="0"/>
              <a:t>PODER JUDICIÁRIO </a:t>
            </a:r>
            <a:r>
              <a:rPr lang="pt-BR" sz="1600" dirty="0"/>
              <a:t>- TRIBUNAL DE JUSTIÇA DO ESTADO DE SÃO PAULO - CONSELHO SUPERIOR DA</a:t>
            </a:r>
            <a:br>
              <a:rPr lang="pt-BR" sz="1600" dirty="0"/>
            </a:br>
            <a:r>
              <a:rPr lang="pt-BR" sz="1600" dirty="0"/>
              <a:t>MAGISTRATURA</a:t>
            </a:r>
            <a:br>
              <a:rPr lang="pt-BR" sz="1600" dirty="0"/>
            </a:br>
            <a:r>
              <a:rPr lang="pt-BR" sz="1600" dirty="0"/>
              <a:t>ACÓRDÃO</a:t>
            </a:r>
            <a:br>
              <a:rPr lang="pt-BR" sz="1600" dirty="0"/>
            </a:br>
            <a:r>
              <a:rPr lang="pt-BR" sz="1600" dirty="0"/>
              <a:t>	VISTOS, RELATADOS E DISCUTIDOS ESTES AUTOS DE APELAÇÃO CÍVEL Nº 1001840-24.2020.8.26.0100, DA COMARCA DE SÃO PAULO, EM QUE É APELANTE ELIANE REGINA COUTINHO NEGRI SOARES, É APELADO 5º OFICIAL DE REGISTRO DE IMÓVEIS DA CAPITAL.</a:t>
            </a:r>
            <a:endParaRPr lang="pt-BR" sz="16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923330"/>
          </a:xfrm>
          <a:prstGeom prst="rect">
            <a:avLst/>
          </a:prstGeom>
          <a:noFill/>
        </p:spPr>
        <p:txBody>
          <a:bodyPr wrap="square" rtlCol="0">
            <a:spAutoFit/>
          </a:bodyPr>
          <a:lstStyle/>
          <a:p>
            <a:pPr algn="ctr"/>
            <a:r>
              <a:rPr lang="es-ES" b="1" dirty="0">
                <a:solidFill>
                  <a:srgbClr val="DADADA"/>
                </a:solidFill>
                <a:latin typeface="+mj-lt"/>
              </a:rPr>
              <a:t>ALIENACIÓN FIDUCIARIA. BIEN FAMILIAR VOLUNTARIO. DUDA PREJUICADA - REQUISITOS - IMPUGNACIÓN PARCIAL.</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3" y="2334130"/>
            <a:ext cx="6022107" cy="4111575"/>
          </a:xfrm>
          <a:prstGeom prst="rect">
            <a:avLst/>
          </a:prstGeom>
          <a:noFill/>
        </p:spPr>
        <p:txBody>
          <a:bodyPr wrap="square" rtlCol="0">
            <a:spAutoFit/>
          </a:bodyPr>
          <a:lstStyle/>
          <a:p>
            <a:pPr algn="just">
              <a:lnSpc>
                <a:spcPct val="150000"/>
              </a:lnSpc>
            </a:pPr>
            <a:r>
              <a:rPr lang="es-ES" sz="1600" dirty="0">
                <a:solidFill>
                  <a:srgbClr val="DADADA"/>
                </a:solidFill>
              </a:rPr>
              <a:t>INTEGRADO</a:t>
            </a:r>
          </a:p>
          <a:p>
            <a:pPr algn="just">
              <a:lnSpc>
                <a:spcPct val="150000"/>
              </a:lnSpc>
            </a:pPr>
            <a:endParaRPr lang="es-ES" sz="1600" dirty="0">
              <a:solidFill>
                <a:srgbClr val="DADADA"/>
              </a:solidFill>
            </a:endParaRPr>
          </a:p>
          <a:p>
            <a:pPr algn="just">
              <a:lnSpc>
                <a:spcPct val="150000"/>
              </a:lnSpc>
            </a:pPr>
            <a:r>
              <a:rPr lang="es-ES" sz="1600" dirty="0">
                <a:solidFill>
                  <a:srgbClr val="DADADA"/>
                </a:solidFill>
              </a:rPr>
              <a:t>PODER JUDICIAL - TRIBUNAL DE JUSTICIA DEL ESTADO DE SÃO PAULO - CONSEJO SUPERIOR DE SENTENCIA</a:t>
            </a:r>
          </a:p>
          <a:p>
            <a:pPr algn="just">
              <a:lnSpc>
                <a:spcPct val="150000"/>
              </a:lnSpc>
            </a:pPr>
            <a:r>
              <a:rPr lang="es-ES" sz="1600" dirty="0">
                <a:solidFill>
                  <a:srgbClr val="DADADA"/>
                </a:solidFill>
              </a:rPr>
              <a:t>SENTENCIA</a:t>
            </a:r>
          </a:p>
          <a:p>
            <a:pPr algn="just">
              <a:lnSpc>
                <a:spcPct val="150000"/>
              </a:lnSpc>
            </a:pPr>
            <a:r>
              <a:rPr lang="es-ES" sz="1600" dirty="0">
                <a:solidFill>
                  <a:srgbClr val="DADADA"/>
                </a:solidFill>
              </a:rPr>
              <a:t>VISTO, INFORMADO Y DISCUTIDO ESTOS CASOS DE APELACIÓN CIVIL </a:t>
            </a:r>
            <a:r>
              <a:rPr lang="es-ES" sz="1600" dirty="0" err="1">
                <a:solidFill>
                  <a:srgbClr val="DADADA"/>
                </a:solidFill>
              </a:rPr>
              <a:t>N°</a:t>
            </a:r>
            <a:r>
              <a:rPr lang="es-ES" sz="1600" dirty="0">
                <a:solidFill>
                  <a:srgbClr val="DADADA"/>
                </a:solidFill>
              </a:rPr>
              <a:t> 1001840-24.2020.8.26.0100, DEL DISTRITO DE SÃO PAULO, EN QUE ELIANE REGINA COUTINHO NEGRI ES REPELENTE SOARES, EL REGISTRO DE LA PROPIEDAD 5° DE LA CAPITAL SE REPELE.</a:t>
            </a:r>
            <a:endParaRPr lang="pt-BR" sz="1600" dirty="0">
              <a:solidFill>
                <a:srgbClr val="DADADA"/>
              </a:solidFill>
            </a:endParaRPr>
          </a:p>
        </p:txBody>
      </p:sp>
    </p:spTree>
    <p:extLst>
      <p:ext uri="{BB962C8B-B14F-4D97-AF65-F5344CB8AC3E}">
        <p14:creationId xmlns:p14="http://schemas.microsoft.com/office/powerpoint/2010/main" val="2605463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sz="3600" b="1" dirty="0">
                <a:solidFill>
                  <a:srgbClr val="DADADA"/>
                </a:solidFill>
                <a:latin typeface="+mj-lt"/>
              </a:rPr>
              <a:t>RELATÓRIO</a:t>
            </a:r>
            <a:endParaRPr lang="pt-BR" sz="3600"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5225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1400" b="1" dirty="0"/>
              <a:t> </a:t>
            </a:r>
            <a:r>
              <a:rPr lang="pt-BR" sz="1400" dirty="0"/>
              <a:t>Trata-se de recurso de apelação interposto por Eliane Regina Coutinho Negri Soares, pretendendo afastar o óbice apontado pelo 5º Ofi0cial de Registro de Imóveis da Capital ao registro de instrumento particular com alienação fiduciária em garantia de bem imóvel que fora constituído como bem de família voluntário.</a:t>
            </a:r>
          </a:p>
          <a:p>
            <a:pPr marL="285750" indent="-285750">
              <a:lnSpc>
                <a:spcPct val="150000"/>
              </a:lnSpc>
              <a:buFont typeface="Arial" panose="020B0604020202020204" pitchFamily="34" charset="0"/>
              <a:buChar char="•"/>
            </a:pPr>
            <a:r>
              <a:rPr lang="pt-BR" sz="1400" dirty="0"/>
              <a:t> A negativa ao ingresso foi mantida pela sentença recorrida, entendendo pela necessidade de desconstituição judicial do bem de família voluntário, impedindo-se o ingresso do título que estabelece a alienação fiduciária do mesmo imóvel.</a:t>
            </a:r>
          </a:p>
          <a:p>
            <a:pPr marL="285750" indent="-285750">
              <a:lnSpc>
                <a:spcPct val="150000"/>
              </a:lnSpc>
              <a:buFont typeface="Arial" panose="020B0604020202020204" pitchFamily="34" charset="0"/>
              <a:buChar char="•"/>
            </a:pPr>
            <a:r>
              <a:rPr lang="pt-BR" sz="1400" dirty="0"/>
              <a:t>O pedido de suscitação de dúvida indica impugnação apenas de um dos fundamentos, qual seja, a necessidade de desconstituição do bem de família voluntário antes do registro da alienação fiduciária em garantia.</a:t>
            </a:r>
          </a:p>
          <a:p>
            <a:pPr marL="285750" indent="-285750">
              <a:lnSpc>
                <a:spcPct val="150000"/>
              </a:lnSpc>
              <a:buFont typeface="Arial" panose="020B0604020202020204" pitchFamily="34" charset="0"/>
              <a:buChar char="•"/>
            </a:pPr>
            <a:r>
              <a:rPr lang="pt-BR" sz="1400" dirty="0"/>
              <a:t> Os outros dois óbices, atinentes à regularidade formal do título no que diz respeito a representação do credor beneficiado, não foram de forma alguma impugnados, nem consta a existência de atendimento das exigências.</a:t>
            </a:r>
            <a:endParaRPr lang="pt-BR" sz="14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sz="3600" b="1" dirty="0">
                <a:solidFill>
                  <a:srgbClr val="DADADA"/>
                </a:solidFill>
                <a:latin typeface="+mj-lt"/>
              </a:rPr>
              <a:t>REPORTE</a:t>
            </a:r>
            <a:endParaRPr lang="pt-BR" sz="3600"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490185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400" dirty="0">
                <a:solidFill>
                  <a:srgbClr val="DADADA"/>
                </a:solidFill>
              </a:rPr>
              <a:t>Se trata de un recurso interpuesto por Eliane Regina Coutinho </a:t>
            </a:r>
            <a:r>
              <a:rPr lang="es-ES" sz="1400" dirty="0" err="1">
                <a:solidFill>
                  <a:srgbClr val="DADADA"/>
                </a:solidFill>
              </a:rPr>
              <a:t>Negri</a:t>
            </a:r>
            <a:r>
              <a:rPr lang="es-ES" sz="1400" dirty="0">
                <a:solidFill>
                  <a:srgbClr val="DADADA"/>
                </a:solidFill>
              </a:rPr>
              <a:t> Soares, con el objetivo de remover el obstáculo señalado por el 5º Registro Inmobiliario de la Capital para la inscripción de un instrumento privado con enajenación fiduciaria en garantía de un bien inmueble que había sido constituido en propiedad de familia voluntaria.</a:t>
            </a:r>
          </a:p>
          <a:p>
            <a:pPr marL="285750" indent="-285750" algn="just">
              <a:lnSpc>
                <a:spcPct val="150000"/>
              </a:lnSpc>
              <a:buFont typeface="Arial" panose="020B0604020202020204" pitchFamily="34" charset="0"/>
              <a:buChar char="•"/>
            </a:pPr>
            <a:r>
              <a:rPr lang="es-ES" sz="1400" dirty="0">
                <a:solidFill>
                  <a:srgbClr val="DADADA"/>
                </a:solidFill>
              </a:rPr>
              <a:t> La negativa de ingreso fue mantenida por la sentencia recurrida, entendiendo la necesidad de la </a:t>
            </a:r>
            <a:r>
              <a:rPr lang="es-ES" sz="1400" dirty="0" err="1">
                <a:solidFill>
                  <a:srgbClr val="DADADA"/>
                </a:solidFill>
              </a:rPr>
              <a:t>desconstitución</a:t>
            </a:r>
            <a:r>
              <a:rPr lang="es-ES" sz="1400" dirty="0">
                <a:solidFill>
                  <a:srgbClr val="DADADA"/>
                </a:solidFill>
              </a:rPr>
              <a:t> judicial del bien familiar voluntario, impidiendo el ingreso del título que establece la enajenación fiduciaria de los mismos bienes.</a:t>
            </a:r>
          </a:p>
          <a:p>
            <a:pPr marL="285750" indent="-285750" algn="just">
              <a:lnSpc>
                <a:spcPct val="150000"/>
              </a:lnSpc>
              <a:buFont typeface="Arial" panose="020B0604020202020204" pitchFamily="34" charset="0"/>
              <a:buChar char="•"/>
            </a:pPr>
            <a:r>
              <a:rPr lang="es-ES" sz="1400" dirty="0">
                <a:solidFill>
                  <a:srgbClr val="DADADA"/>
                </a:solidFill>
              </a:rPr>
              <a:t>La solicitud de duda indica impugnación de una sola de las causales, a saber, la necesidad de </a:t>
            </a:r>
            <a:r>
              <a:rPr lang="es-ES" sz="1400" dirty="0" err="1">
                <a:solidFill>
                  <a:srgbClr val="DADADA"/>
                </a:solidFill>
              </a:rPr>
              <a:t>desconstituir</a:t>
            </a:r>
            <a:r>
              <a:rPr lang="es-ES" sz="1400" dirty="0">
                <a:solidFill>
                  <a:srgbClr val="DADADA"/>
                </a:solidFill>
              </a:rPr>
              <a:t> el patrimonio familiar voluntario antes de la inscripción de la enajenación del ducado en garantía.</a:t>
            </a:r>
          </a:p>
          <a:p>
            <a:pPr marL="285750" indent="-285750" algn="just">
              <a:lnSpc>
                <a:spcPct val="150000"/>
              </a:lnSpc>
              <a:buFont typeface="Arial" panose="020B0604020202020204" pitchFamily="34" charset="0"/>
              <a:buChar char="•"/>
            </a:pPr>
            <a:r>
              <a:rPr lang="es-ES" sz="1400" dirty="0">
                <a:solidFill>
                  <a:srgbClr val="DADADA"/>
                </a:solidFill>
              </a:rPr>
              <a:t> Los otros dos obstáculos, relativos a la regularidad formal del título en cuanto a la representación del acreedor beneficiario, no fueron impugnados en modo alguno, ni parece que se cumplieran los requisitos.</a:t>
            </a:r>
            <a:endParaRPr lang="pt-BR" sz="1400" dirty="0">
              <a:solidFill>
                <a:srgbClr val="DADADA"/>
              </a:solidFill>
            </a:endParaRPr>
          </a:p>
        </p:txBody>
      </p:sp>
    </p:spTree>
    <p:extLst>
      <p:ext uri="{BB962C8B-B14F-4D97-AF65-F5344CB8AC3E}">
        <p14:creationId xmlns:p14="http://schemas.microsoft.com/office/powerpoint/2010/main" val="1580968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sz="3600" b="1" dirty="0">
                <a:solidFill>
                  <a:srgbClr val="DADADA"/>
                </a:solidFill>
                <a:latin typeface="+mj-lt"/>
              </a:rPr>
              <a:t>Voto nº 31.188</a:t>
            </a:r>
            <a:endParaRPr lang="pt-BR" sz="3600"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858446"/>
          </a:xfrm>
          <a:prstGeom prst="rect">
            <a:avLst/>
          </a:prstGeom>
          <a:noFill/>
        </p:spPr>
        <p:txBody>
          <a:bodyPr wrap="square" rtlCol="0">
            <a:spAutoFit/>
          </a:bodyPr>
          <a:lstStyle/>
          <a:p>
            <a:pPr>
              <a:lnSpc>
                <a:spcPct val="150000"/>
              </a:lnSpc>
            </a:pPr>
            <a:r>
              <a:rPr lang="pt-BR" sz="1300" dirty="0">
                <a:solidFill>
                  <a:srgbClr val="DADADA"/>
                </a:solidFill>
              </a:rPr>
              <a:t>	DÚVIDA INVERSA – Registro de imóveis – Registro de alienação fiduciária em garantia de bem imóvel constituído como bem de família voluntário – Impugnação parcial das exigências apresentadas pelo registrador – Impossibilidade de conhecimento da dúvida pela concordância parcial tácita com as exigências – Dúvida prejudicada – Recurso não conhecido.</a:t>
            </a:r>
            <a:br>
              <a:rPr lang="pt-BR" sz="1300" dirty="0">
                <a:solidFill>
                  <a:srgbClr val="DADADA"/>
                </a:solidFill>
              </a:rPr>
            </a:br>
            <a:r>
              <a:rPr lang="pt-BR" sz="1300" dirty="0">
                <a:solidFill>
                  <a:srgbClr val="DADADA"/>
                </a:solidFill>
              </a:rPr>
              <a:t>1. Trata-se de apelação interposta por Eliane Regina Coutinho Negri Soares visando a reforma da sentença de r. 57/59, que julgou procedente dúvida inversa suscitada contra o 5º Oficial de Registro de Imóveis da Capital, mantendo a recusa de ingresso na matrícula de instrumento de alienação fiduciária em garantia de imóvel constituído como bem de família voluntário, afirmando a necessidade de desconstituição judicial.</a:t>
            </a:r>
            <a:br>
              <a:rPr lang="pt-BR" sz="1300" dirty="0">
                <a:solidFill>
                  <a:srgbClr val="DADADA"/>
                </a:solidFill>
              </a:rPr>
            </a:br>
            <a:r>
              <a:rPr lang="pt-BR" sz="1300" dirty="0">
                <a:solidFill>
                  <a:srgbClr val="DADADA"/>
                </a:solidFill>
              </a:rPr>
              <a:t>	A Nota de Devolução do título apresentou os seguintes fundamentos (r. 16):</a:t>
            </a:r>
            <a:br>
              <a:rPr lang="pt-BR" sz="1300" dirty="0">
                <a:solidFill>
                  <a:srgbClr val="DADADA"/>
                </a:solidFill>
              </a:rPr>
            </a:br>
            <a:r>
              <a:rPr lang="pt-BR" sz="1300" dirty="0">
                <a:solidFill>
                  <a:srgbClr val="DADADA"/>
                </a:solidFill>
              </a:rPr>
              <a:t>"Pelo R. 10 da matrícula n. 60.365 verifica-se que o imóvel foi instituído por proprietária em bem de família, nos termos dos artigos 1.711 a 1.722 do Código Civil, motivo pelo qual inviável o registro do título apresentado, uma vez que o bem de família não responde por dívidas posteriores à sua constituição.</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96718"/>
            <a:ext cx="6022107" cy="646331"/>
          </a:xfrm>
          <a:prstGeom prst="rect">
            <a:avLst/>
          </a:prstGeom>
          <a:noFill/>
        </p:spPr>
        <p:txBody>
          <a:bodyPr wrap="square" rtlCol="0">
            <a:spAutoFit/>
          </a:bodyPr>
          <a:lstStyle/>
          <a:p>
            <a:pPr algn="ctr"/>
            <a:r>
              <a:rPr lang="es-ES" sz="3600" b="1" dirty="0">
                <a:solidFill>
                  <a:srgbClr val="DADADA"/>
                </a:solidFill>
                <a:latin typeface="+mj-lt"/>
              </a:rPr>
              <a:t>Voto No. 31,188</a:t>
            </a:r>
            <a:endParaRPr lang="pt-BR" sz="3600"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5158528"/>
          </a:xfrm>
          <a:prstGeom prst="rect">
            <a:avLst/>
          </a:prstGeom>
          <a:noFill/>
        </p:spPr>
        <p:txBody>
          <a:bodyPr wrap="square" rtlCol="0">
            <a:spAutoFit/>
          </a:bodyPr>
          <a:lstStyle/>
          <a:p>
            <a:pPr algn="just">
              <a:lnSpc>
                <a:spcPct val="150000"/>
              </a:lnSpc>
            </a:pPr>
            <a:r>
              <a:rPr lang="es-ES" sz="1300" dirty="0">
                <a:solidFill>
                  <a:srgbClr val="DADADA"/>
                </a:solidFill>
              </a:rPr>
              <a:t>DUDA INVERSA - Registro de la propiedad - Inscripción de enajenación fiduciaria en garantía de un bien inmueble constituido como patrimonio familiar voluntario - Impugnación parcial de los requisitos presentados por el registrador - Imposibilidad de conocer la duda por acuerdo tácito parcial con los requisitos - Duda menoscabada – </a:t>
            </a:r>
            <a:r>
              <a:rPr lang="es-ES" sz="1300" dirty="0"/>
              <a:t>Recurso desconocido</a:t>
            </a:r>
          </a:p>
          <a:p>
            <a:pPr algn="just">
              <a:lnSpc>
                <a:spcPct val="150000"/>
              </a:lnSpc>
            </a:pPr>
            <a:r>
              <a:rPr lang="es-ES" sz="1300" dirty="0">
                <a:solidFill>
                  <a:srgbClr val="DADADA"/>
                </a:solidFill>
              </a:rPr>
              <a:t>1. Se trata de un recurso interpuesto por Eliane Regina Coutinho </a:t>
            </a:r>
            <a:r>
              <a:rPr lang="es-ES" sz="1300" dirty="0" err="1">
                <a:solidFill>
                  <a:srgbClr val="DADADA"/>
                </a:solidFill>
              </a:rPr>
              <a:t>Negri</a:t>
            </a:r>
            <a:r>
              <a:rPr lang="es-ES" sz="1300" dirty="0">
                <a:solidFill>
                  <a:srgbClr val="DADADA"/>
                </a:solidFill>
              </a:rPr>
              <a:t> Soares con el objetivo de reformar la sentencia del r. 57/59, que acogió la duda inversa planteada contra el Oficial 5º del Registro Inmobiliario de la Capital, manteniendo la negativa de inscripción en la inscripción de un instrumento de enajenación fiduciaria en garantía de bienes constituidos como patrimonio familiar voluntario, afirmando la necesidad de la </a:t>
            </a:r>
            <a:r>
              <a:rPr lang="es-ES" sz="1300" dirty="0" err="1">
                <a:solidFill>
                  <a:srgbClr val="DADADA"/>
                </a:solidFill>
              </a:rPr>
              <a:t>desconstitución</a:t>
            </a:r>
            <a:r>
              <a:rPr lang="es-ES" sz="1300" dirty="0">
                <a:solidFill>
                  <a:srgbClr val="DADADA"/>
                </a:solidFill>
              </a:rPr>
              <a:t> judicial . </a:t>
            </a:r>
          </a:p>
          <a:p>
            <a:pPr algn="just">
              <a:lnSpc>
                <a:spcPct val="150000"/>
              </a:lnSpc>
            </a:pPr>
            <a:r>
              <a:rPr lang="es-ES" sz="1300" dirty="0">
                <a:solidFill>
                  <a:srgbClr val="DADADA"/>
                </a:solidFill>
              </a:rPr>
              <a:t>La Nota de Devolución del título presentó la siguiente causal (r. 16): "Por la R. 10 del registro n. 60.365, consta que el inmueble fue constituido por el propietario en propiedad familiar, de conformidad con los artículos 1.711 a 1.722 de la Código Civil portugués, razón por la cual el registro del título presentado no es viable, ya que la propiedad familiar no es responsable de las deudas posteriores a su constitución.</a:t>
            </a:r>
            <a:endParaRPr lang="pt-BR" sz="1300" dirty="0">
              <a:solidFill>
                <a:srgbClr val="DADADA"/>
              </a:solidFill>
            </a:endParaRPr>
          </a:p>
        </p:txBody>
      </p:sp>
    </p:spTree>
    <p:extLst>
      <p:ext uri="{BB962C8B-B14F-4D97-AF65-F5344CB8AC3E}">
        <p14:creationId xmlns:p14="http://schemas.microsoft.com/office/powerpoint/2010/main" val="3975272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523220"/>
          </a:xfrm>
          <a:prstGeom prst="rect">
            <a:avLst/>
          </a:prstGeom>
          <a:noFill/>
        </p:spPr>
        <p:txBody>
          <a:bodyPr wrap="square" rtlCol="0">
            <a:spAutoFit/>
          </a:bodyPr>
          <a:lstStyle/>
          <a:p>
            <a:pPr algn="ctr"/>
            <a:r>
              <a:rPr lang="pt-BR" sz="2800" b="1" dirty="0">
                <a:solidFill>
                  <a:srgbClr val="DADADA"/>
                </a:solidFill>
                <a:latin typeface="+mj-lt"/>
              </a:rPr>
              <a:t>O procedimento de dúvida</a:t>
            </a:r>
            <a:endParaRPr lang="pt-BR" sz="2800"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480907"/>
          </a:xfrm>
          <a:prstGeom prst="rect">
            <a:avLst/>
          </a:prstGeom>
          <a:noFill/>
        </p:spPr>
        <p:txBody>
          <a:bodyPr wrap="square" rtlCol="0">
            <a:spAutoFit/>
          </a:bodyPr>
          <a:lstStyle/>
          <a:p>
            <a:pPr>
              <a:lnSpc>
                <a:spcPct val="150000"/>
              </a:lnSpc>
            </a:pPr>
            <a:r>
              <a:rPr lang="pt-BR" sz="1600" dirty="0"/>
              <a:t>	</a:t>
            </a:r>
            <a:r>
              <a:rPr lang="pt-BR" sz="1600" dirty="0">
                <a:solidFill>
                  <a:srgbClr val="DADADA"/>
                </a:solidFill>
              </a:rPr>
              <a:t>Que prorroga o prazo de validade da prenotação, tem por finalidade a análise da dissensão entre o apresentante e o oficial registrador sobre as exigências formuladas para o registro do título, dissensão esta que deve ser decidida a partir de sua conformação no momento da suscitação.</a:t>
            </a:r>
            <a:br>
              <a:rPr lang="pt-BR" sz="1600" dirty="0">
                <a:solidFill>
                  <a:srgbClr val="DADADA"/>
                </a:solidFill>
              </a:rPr>
            </a:br>
            <a:r>
              <a:rPr lang="pt-BR" sz="1600" dirty="0">
                <a:solidFill>
                  <a:srgbClr val="DADADA"/>
                </a:solidFill>
              </a:rPr>
              <a:t>	Assim, o não cumprimento de uma das exigências e sua não impugnação gera a impossibilidade de conhecimento da dúvida, pois corre-se o risco de decisão não gerar seu cumprimento irrestrito, acaso não atendida a exigência não impugnada, o que transformaria o procedimento de dúvida em meio de consulta ao Juiz Corregedor Permanente, o que não se admite (TJSP CSM Ap. 000.608.6/7-00 rel. Des. Gilberto Passos de Freitas j. 21.12.2006). </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523220"/>
          </a:xfrm>
          <a:prstGeom prst="rect">
            <a:avLst/>
          </a:prstGeom>
          <a:noFill/>
        </p:spPr>
        <p:txBody>
          <a:bodyPr wrap="square" rtlCol="0">
            <a:spAutoFit/>
          </a:bodyPr>
          <a:lstStyle/>
          <a:p>
            <a:pPr algn="ctr"/>
            <a:r>
              <a:rPr lang="es-ES" sz="2800" b="1" dirty="0">
                <a:solidFill>
                  <a:srgbClr val="DADADA"/>
                </a:solidFill>
                <a:latin typeface="+mj-lt"/>
              </a:rPr>
              <a:t>El procedimiento de la duda</a:t>
            </a:r>
            <a:endParaRPr lang="pt-BR" sz="2800"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2" y="1687799"/>
            <a:ext cx="6022107" cy="4111575"/>
          </a:xfrm>
          <a:prstGeom prst="rect">
            <a:avLst/>
          </a:prstGeom>
          <a:noFill/>
        </p:spPr>
        <p:txBody>
          <a:bodyPr wrap="square" rtlCol="0">
            <a:spAutoFit/>
          </a:bodyPr>
          <a:lstStyle/>
          <a:p>
            <a:pPr algn="just">
              <a:lnSpc>
                <a:spcPct val="150000"/>
              </a:lnSpc>
            </a:pPr>
            <a:r>
              <a:rPr lang="es-ES" sz="1600" dirty="0">
                <a:solidFill>
                  <a:srgbClr val="DADADA"/>
                </a:solidFill>
              </a:rPr>
              <a:t>Ampliando el plazo de vigencia de la prenota, su objeto es analizar la disensión entre el solicitante y el registrador sobre los requisitos formulados para la inscripción del título, disensión que debe ser resuelta desde su conformación al momento de la elevación. </a:t>
            </a:r>
          </a:p>
          <a:p>
            <a:pPr algn="just">
              <a:lnSpc>
                <a:spcPct val="150000"/>
              </a:lnSpc>
            </a:pPr>
            <a:r>
              <a:rPr lang="es-ES" sz="1600" dirty="0">
                <a:solidFill>
                  <a:srgbClr val="DADADA"/>
                </a:solidFill>
              </a:rPr>
              <a:t>Así, el incumplimiento de uno de los requisitos y su no impugnación genera la imposibilidad de conocer la duda, pues se corre el riesgo de que la decisión no genere su cumplimiento irrestricto, si no se cumple el requisito no impugnado, lo que transformaría el procedimiento de duda en consulta con el Juez Inspector Permanente, lo cual no está permitido (TJSP CSM Ap. 000.608.6/7-00 </a:t>
            </a:r>
            <a:r>
              <a:rPr lang="es-ES" sz="1600" dirty="0" err="1">
                <a:solidFill>
                  <a:srgbClr val="DADADA"/>
                </a:solidFill>
              </a:rPr>
              <a:t>rel.</a:t>
            </a:r>
            <a:r>
              <a:rPr lang="es-ES" sz="1600" dirty="0">
                <a:solidFill>
                  <a:srgbClr val="DADADA"/>
                </a:solidFill>
              </a:rPr>
              <a:t> Des. Gilberto Pasos de Freitas j. 21.12.2006).</a:t>
            </a:r>
            <a:endParaRPr lang="pt-BR" sz="1600" dirty="0">
              <a:solidFill>
                <a:srgbClr val="DADADA"/>
              </a:solidFill>
            </a:endParaRPr>
          </a:p>
        </p:txBody>
      </p:sp>
    </p:spTree>
    <p:extLst>
      <p:ext uri="{BB962C8B-B14F-4D97-AF65-F5344CB8AC3E}">
        <p14:creationId xmlns:p14="http://schemas.microsoft.com/office/powerpoint/2010/main" val="238798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 name="Espaço Reservado para Conteúdo 3" descr="Mapa&#10;&#10;Descrição gerada automaticamente">
            <a:extLst>
              <a:ext uri="{FF2B5EF4-FFF2-40B4-BE49-F238E27FC236}">
                <a16:creationId xmlns:a16="http://schemas.microsoft.com/office/drawing/2014/main" id="{0C82F953-66F3-41E4-B435-D7953B993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946976"/>
            <a:ext cx="5130799" cy="4964048"/>
          </a:xfrm>
          <a:prstGeom prst="rect">
            <a:avLst/>
          </a:prstGeom>
        </p:spPr>
      </p:pic>
      <p:pic>
        <p:nvPicPr>
          <p:cNvPr id="5" name="Imagem 4">
            <a:extLst>
              <a:ext uri="{FF2B5EF4-FFF2-40B4-BE49-F238E27FC236}">
                <a16:creationId xmlns:a16="http://schemas.microsoft.com/office/drawing/2014/main" id="{5CD68278-3CC9-4389-997D-EC1D201E4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321" y="1117825"/>
            <a:ext cx="5130799" cy="4630545"/>
          </a:xfrm>
          <a:prstGeom prst="rect">
            <a:avLst/>
          </a:prstGeom>
        </p:spPr>
      </p:pic>
      <p:pic>
        <p:nvPicPr>
          <p:cNvPr id="16" name="Imagem 15" descr="Texto&#10;&#10;Descrição gerada automaticamente">
            <a:extLst>
              <a:ext uri="{FF2B5EF4-FFF2-40B4-BE49-F238E27FC236}">
                <a16:creationId xmlns:a16="http://schemas.microsoft.com/office/drawing/2014/main" id="{1F47A52C-3420-4B50-A650-45FF8DD43F52}"/>
              </a:ext>
            </a:extLst>
          </p:cNvPr>
          <p:cNvPicPr>
            <a:picLocks noChangeAspect="1"/>
          </p:cNvPicPr>
          <p:nvPr/>
        </p:nvPicPr>
        <p:blipFill>
          <a:blip r:embed="rId5">
            <a:duotone>
              <a:prstClr val="black"/>
              <a:schemeClr val="accent6">
                <a:tint val="45000"/>
                <a:satMod val="400000"/>
              </a:schemeClr>
            </a:duotone>
          </a:blip>
          <a:stretch>
            <a:fillRect/>
          </a:stretch>
        </p:blipFill>
        <p:spPr>
          <a:xfrm>
            <a:off x="393695" y="5534724"/>
            <a:ext cx="1505767" cy="755141"/>
          </a:xfrm>
          <a:prstGeom prst="rect">
            <a:avLst/>
          </a:prstGeom>
        </p:spPr>
      </p:pic>
    </p:spTree>
    <p:extLst>
      <p:ext uri="{BB962C8B-B14F-4D97-AF65-F5344CB8AC3E}">
        <p14:creationId xmlns:p14="http://schemas.microsoft.com/office/powerpoint/2010/main" val="1423716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3F56D9A-F229-419D-BED6-29F9F6B81734}"/>
              </a:ext>
            </a:extLst>
          </p:cNvPr>
          <p:cNvSpPr txBox="1"/>
          <p:nvPr/>
        </p:nvSpPr>
        <p:spPr>
          <a:xfrm>
            <a:off x="61696" y="286900"/>
            <a:ext cx="5674087" cy="1423018"/>
          </a:xfrm>
          <a:prstGeom prst="rect">
            <a:avLst/>
          </a:prstGeom>
          <a:noFill/>
        </p:spPr>
        <p:txBody>
          <a:bodyPr wrap="square" rtlCol="0">
            <a:spAutoFit/>
          </a:bodyPr>
          <a:lstStyle/>
          <a:p>
            <a:pPr algn="just">
              <a:lnSpc>
                <a:spcPct val="150000"/>
              </a:lnSpc>
            </a:pPr>
            <a:r>
              <a:rPr lang="pt-BR" sz="2000" dirty="0">
                <a:solidFill>
                  <a:srgbClr val="DADADA"/>
                </a:solidFill>
                <a:cs typeface="Arial" panose="020B0604020202020204" pitchFamily="34" charset="0"/>
              </a:rPr>
              <a:t>Direitos de segurança em ambos os sistemas jurídicos com especial referência ao direito fiduciário e sua experiência no direito brasileiro.</a:t>
            </a:r>
            <a:endParaRPr lang="pt-BR" sz="2000" dirty="0">
              <a:solidFill>
                <a:srgbClr val="DADADA"/>
              </a:solidFill>
            </a:endParaRPr>
          </a:p>
        </p:txBody>
      </p:sp>
      <p:sp>
        <p:nvSpPr>
          <p:cNvPr id="11" name="CaixaDeTexto 10">
            <a:extLst>
              <a:ext uri="{FF2B5EF4-FFF2-40B4-BE49-F238E27FC236}">
                <a16:creationId xmlns:a16="http://schemas.microsoft.com/office/drawing/2014/main" id="{376BEFAF-CAA6-446F-9E39-7A35F8BFB5A3}"/>
              </a:ext>
            </a:extLst>
          </p:cNvPr>
          <p:cNvSpPr txBox="1"/>
          <p:nvPr/>
        </p:nvSpPr>
        <p:spPr>
          <a:xfrm>
            <a:off x="6456218" y="286899"/>
            <a:ext cx="5649690" cy="1423082"/>
          </a:xfrm>
          <a:prstGeom prst="rect">
            <a:avLst/>
          </a:prstGeom>
          <a:noFill/>
        </p:spPr>
        <p:txBody>
          <a:bodyPr wrap="square" rtlCol="0">
            <a:spAutoFit/>
          </a:bodyPr>
          <a:lstStyle/>
          <a:p>
            <a:pPr algn="just">
              <a:lnSpc>
                <a:spcPct val="150000"/>
              </a:lnSpc>
            </a:pPr>
            <a:r>
              <a:rPr lang="es-ES" sz="2000" dirty="0">
                <a:solidFill>
                  <a:srgbClr val="DADADA"/>
                </a:solidFill>
              </a:rPr>
              <a:t>Las garantías reales en ambos ordenamientos jurídicos con especial referencia al derecho fiduciario y su experiencia en el derecho brasileño.</a:t>
            </a:r>
            <a:endParaRPr lang="pt-BR" sz="2000" dirty="0">
              <a:solidFill>
                <a:srgbClr val="DADADA"/>
              </a:solidFill>
            </a:endParaRPr>
          </a:p>
        </p:txBody>
      </p:sp>
      <p:sp>
        <p:nvSpPr>
          <p:cNvPr id="2" name="CaixaDeTexto 1">
            <a:extLst>
              <a:ext uri="{FF2B5EF4-FFF2-40B4-BE49-F238E27FC236}">
                <a16:creationId xmlns:a16="http://schemas.microsoft.com/office/drawing/2014/main" id="{793E8A53-3CF3-4EBA-8D6D-CD77EC0A96A9}"/>
              </a:ext>
            </a:extLst>
          </p:cNvPr>
          <p:cNvSpPr txBox="1"/>
          <p:nvPr/>
        </p:nvSpPr>
        <p:spPr>
          <a:xfrm>
            <a:off x="1196231" y="5924769"/>
            <a:ext cx="9079103" cy="276999"/>
          </a:xfrm>
          <a:prstGeom prst="rect">
            <a:avLst/>
          </a:prstGeom>
          <a:noFill/>
        </p:spPr>
        <p:txBody>
          <a:bodyPr wrap="square" rtlCol="0">
            <a:spAutoFit/>
          </a:bodyPr>
          <a:lstStyle/>
          <a:p>
            <a:pPr algn="ctr"/>
            <a:r>
              <a:rPr lang="pt-BR" sz="1200" dirty="0">
                <a:solidFill>
                  <a:srgbClr val="DADADA"/>
                </a:solidFill>
              </a:rPr>
              <a:t>Fonte: </a:t>
            </a:r>
            <a:r>
              <a:rPr lang="pt-BR" sz="1200" dirty="0">
                <a:solidFill>
                  <a:srgbClr val="DADADA"/>
                </a:solidFill>
                <a:hlinkClick r:id="rId2">
                  <a:extLst>
                    <a:ext uri="{A12FA001-AC4F-418D-AE19-62706E023703}">
                      <ahyp:hlinkClr xmlns:ahyp="http://schemas.microsoft.com/office/drawing/2018/hyperlinkcolor" val="tx"/>
                    </a:ext>
                  </a:extLst>
                </a:hlinkClick>
              </a:rPr>
              <a:t>https://www.irib.org.br/noticias/detalhes/regularizacao-do-direito-de-laje-reduziria-influencia-de-milicias-diz-professora</a:t>
            </a:r>
            <a:endParaRPr lang="pt-BR" sz="1200" dirty="0">
              <a:solidFill>
                <a:srgbClr val="DADADA"/>
              </a:solidFill>
            </a:endParaRPr>
          </a:p>
        </p:txBody>
      </p:sp>
    </p:spTree>
    <p:extLst>
      <p:ext uri="{BB962C8B-B14F-4D97-AF65-F5344CB8AC3E}">
        <p14:creationId xmlns:p14="http://schemas.microsoft.com/office/powerpoint/2010/main" val="892760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Espaço Reservado para Conteúdo 7" descr="Interface gráfica do usuário, Texto, Aplicativo, chat ou mensagem de texto&#10;&#10;Descrição gerada automaticamente">
            <a:extLst>
              <a:ext uri="{FF2B5EF4-FFF2-40B4-BE49-F238E27FC236}">
                <a16:creationId xmlns:a16="http://schemas.microsoft.com/office/drawing/2014/main" id="{A2A21E30-0B16-4034-A9FE-DD2841E1ADD0}"/>
              </a:ext>
            </a:extLst>
          </p:cNvPr>
          <p:cNvPicPr>
            <a:picLocks noGrp="1" noChangeAspect="1"/>
          </p:cNvPicPr>
          <p:nvPr>
            <p:ph type="pic" idx="1"/>
          </p:nvPr>
        </p:nvPicPr>
        <p:blipFill rotWithShape="1">
          <a:blip r:embed="rId3"/>
          <a:srcRect t="24417" b="24417"/>
          <a:stretch/>
        </p:blipFill>
        <p:spPr>
          <a:prstGeom prst="rect">
            <a:avLst/>
          </a:prstGeom>
        </p:spPr>
      </p:pic>
    </p:spTree>
    <p:extLst>
      <p:ext uri="{BB962C8B-B14F-4D97-AF65-F5344CB8AC3E}">
        <p14:creationId xmlns:p14="http://schemas.microsoft.com/office/powerpoint/2010/main" val="3853061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Imagem 8" descr="Texto&#10;&#10;Descrição gerada automaticamente">
            <a:extLst>
              <a:ext uri="{FF2B5EF4-FFF2-40B4-BE49-F238E27FC236}">
                <a16:creationId xmlns:a16="http://schemas.microsoft.com/office/drawing/2014/main" id="{30DC12D2-546F-4F03-907B-4F567AED042E}"/>
              </a:ext>
            </a:extLst>
          </p:cNvPr>
          <p:cNvPicPr>
            <a:picLocks noChangeAspect="1"/>
          </p:cNvPicPr>
          <p:nvPr/>
        </p:nvPicPr>
        <p:blipFill>
          <a:blip r:embed="rId3"/>
          <a:stretch>
            <a:fillRect/>
          </a:stretch>
        </p:blipFill>
        <p:spPr>
          <a:xfrm>
            <a:off x="2554320" y="967532"/>
            <a:ext cx="7083360" cy="4922936"/>
          </a:xfrm>
          <a:prstGeom prst="rect">
            <a:avLst/>
          </a:prstGeom>
          <a:ln w="190500">
            <a:solidFill>
              <a:schemeClr val="tx1">
                <a:alpha val="7000"/>
              </a:schemeClr>
            </a:solidFill>
          </a:ln>
        </p:spPr>
      </p:pic>
    </p:spTree>
    <p:extLst>
      <p:ext uri="{BB962C8B-B14F-4D97-AF65-F5344CB8AC3E}">
        <p14:creationId xmlns:p14="http://schemas.microsoft.com/office/powerpoint/2010/main" val="608725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4CA567A-4773-4A15-9BD6-B3BCC125E554}"/>
              </a:ext>
            </a:extLst>
          </p:cNvPr>
          <p:cNvPicPr>
            <a:picLocks noChangeAspect="1"/>
          </p:cNvPicPr>
          <p:nvPr/>
        </p:nvPicPr>
        <p:blipFill>
          <a:blip r:embed="rId3"/>
          <a:stretch>
            <a:fillRect/>
          </a:stretch>
        </p:blipFill>
        <p:spPr>
          <a:xfrm>
            <a:off x="2554320" y="967532"/>
            <a:ext cx="7083360" cy="4922936"/>
          </a:xfrm>
          <a:prstGeom prst="rect">
            <a:avLst/>
          </a:prstGeom>
          <a:ln w="190500">
            <a:solidFill>
              <a:schemeClr val="tx1">
                <a:alpha val="7000"/>
              </a:schemeClr>
            </a:solidFill>
          </a:ln>
        </p:spPr>
      </p:pic>
    </p:spTree>
    <p:extLst>
      <p:ext uri="{BB962C8B-B14F-4D97-AF65-F5344CB8AC3E}">
        <p14:creationId xmlns:p14="http://schemas.microsoft.com/office/powerpoint/2010/main" val="926974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10;&#10;Descrição gerada automaticamente">
            <a:extLst>
              <a:ext uri="{FF2B5EF4-FFF2-40B4-BE49-F238E27FC236}">
                <a16:creationId xmlns:a16="http://schemas.microsoft.com/office/drawing/2014/main" id="{2D9FED8E-DFE4-44BF-8F91-6A87549B6B2B}"/>
              </a:ext>
            </a:extLst>
          </p:cNvPr>
          <p:cNvPicPr>
            <a:picLocks noChangeAspect="1"/>
          </p:cNvPicPr>
          <p:nvPr/>
        </p:nvPicPr>
        <p:blipFill>
          <a:blip r:embed="rId3"/>
          <a:stretch>
            <a:fillRect/>
          </a:stretch>
        </p:blipFill>
        <p:spPr>
          <a:xfrm>
            <a:off x="1385057" y="967532"/>
            <a:ext cx="9421886" cy="4922936"/>
          </a:xfrm>
          <a:prstGeom prst="rect">
            <a:avLst/>
          </a:prstGeom>
          <a:ln w="190500">
            <a:solidFill>
              <a:schemeClr val="tx1">
                <a:alpha val="7000"/>
              </a:schemeClr>
            </a:solidFill>
          </a:ln>
        </p:spPr>
      </p:pic>
    </p:spTree>
    <p:extLst>
      <p:ext uri="{BB962C8B-B14F-4D97-AF65-F5344CB8AC3E}">
        <p14:creationId xmlns:p14="http://schemas.microsoft.com/office/powerpoint/2010/main" val="2850585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233C894B-C910-430E-9171-F6BE496802DF}"/>
              </a:ext>
            </a:extLst>
          </p:cNvPr>
          <p:cNvPicPr>
            <a:picLocks noChangeAspect="1"/>
          </p:cNvPicPr>
          <p:nvPr/>
        </p:nvPicPr>
        <p:blipFill>
          <a:blip r:embed="rId3"/>
          <a:stretch>
            <a:fillRect/>
          </a:stretch>
        </p:blipFill>
        <p:spPr>
          <a:xfrm>
            <a:off x="2515683" y="967532"/>
            <a:ext cx="7160633" cy="4922936"/>
          </a:xfrm>
          <a:prstGeom prst="rect">
            <a:avLst/>
          </a:prstGeom>
          <a:ln w="190500">
            <a:solidFill>
              <a:schemeClr val="tx1">
                <a:alpha val="7000"/>
              </a:schemeClr>
            </a:solidFill>
          </a:ln>
        </p:spPr>
      </p:pic>
    </p:spTree>
    <p:extLst>
      <p:ext uri="{BB962C8B-B14F-4D97-AF65-F5344CB8AC3E}">
        <p14:creationId xmlns:p14="http://schemas.microsoft.com/office/powerpoint/2010/main" val="646787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 Aplicativo&#10;&#10;Descrição gerada automaticamente">
            <a:extLst>
              <a:ext uri="{FF2B5EF4-FFF2-40B4-BE49-F238E27FC236}">
                <a16:creationId xmlns:a16="http://schemas.microsoft.com/office/drawing/2014/main" id="{C67FAADE-60DC-4216-A215-9EA1B5245EB5}"/>
              </a:ext>
            </a:extLst>
          </p:cNvPr>
          <p:cNvPicPr>
            <a:picLocks noChangeAspect="1"/>
          </p:cNvPicPr>
          <p:nvPr/>
        </p:nvPicPr>
        <p:blipFill>
          <a:blip r:embed="rId3"/>
          <a:stretch>
            <a:fillRect/>
          </a:stretch>
        </p:blipFill>
        <p:spPr>
          <a:xfrm>
            <a:off x="2338033" y="967532"/>
            <a:ext cx="7515934" cy="4922936"/>
          </a:xfrm>
          <a:prstGeom prst="rect">
            <a:avLst/>
          </a:prstGeom>
          <a:ln w="190500">
            <a:solidFill>
              <a:schemeClr val="tx1">
                <a:alpha val="7000"/>
              </a:schemeClr>
            </a:solidFill>
          </a:ln>
        </p:spPr>
      </p:pic>
    </p:spTree>
    <p:extLst>
      <p:ext uri="{BB962C8B-B14F-4D97-AF65-F5344CB8AC3E}">
        <p14:creationId xmlns:p14="http://schemas.microsoft.com/office/powerpoint/2010/main" val="330561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 Texto, Aplicativo&#10;&#10;Descrição gerada automaticamente">
            <a:extLst>
              <a:ext uri="{FF2B5EF4-FFF2-40B4-BE49-F238E27FC236}">
                <a16:creationId xmlns:a16="http://schemas.microsoft.com/office/drawing/2014/main" id="{F8F48248-CB35-4102-A288-1781FBE70608}"/>
              </a:ext>
            </a:extLst>
          </p:cNvPr>
          <p:cNvPicPr>
            <a:picLocks noChangeAspect="1"/>
          </p:cNvPicPr>
          <p:nvPr/>
        </p:nvPicPr>
        <p:blipFill>
          <a:blip r:embed="rId3"/>
          <a:stretch>
            <a:fillRect/>
          </a:stretch>
        </p:blipFill>
        <p:spPr>
          <a:xfrm>
            <a:off x="2173342" y="967532"/>
            <a:ext cx="7845315" cy="4922936"/>
          </a:xfrm>
          <a:prstGeom prst="rect">
            <a:avLst/>
          </a:prstGeom>
          <a:ln w="190500">
            <a:solidFill>
              <a:schemeClr val="tx1">
                <a:alpha val="7000"/>
              </a:schemeClr>
            </a:solidFill>
          </a:ln>
        </p:spPr>
      </p:pic>
    </p:spTree>
    <p:extLst>
      <p:ext uri="{BB962C8B-B14F-4D97-AF65-F5344CB8AC3E}">
        <p14:creationId xmlns:p14="http://schemas.microsoft.com/office/powerpoint/2010/main" val="524391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Interface gráfica do usuário, Aplicativo, Word&#10;&#10;Descrição gerada automaticamente">
            <a:extLst>
              <a:ext uri="{FF2B5EF4-FFF2-40B4-BE49-F238E27FC236}">
                <a16:creationId xmlns:a16="http://schemas.microsoft.com/office/drawing/2014/main" id="{F8350C12-BF14-40FA-A938-4D2E51BFD803}"/>
              </a:ext>
            </a:extLst>
          </p:cNvPr>
          <p:cNvPicPr>
            <a:picLocks noChangeAspect="1"/>
          </p:cNvPicPr>
          <p:nvPr/>
        </p:nvPicPr>
        <p:blipFill>
          <a:blip r:embed="rId3"/>
          <a:stretch>
            <a:fillRect/>
          </a:stretch>
        </p:blipFill>
        <p:spPr>
          <a:xfrm>
            <a:off x="2279770" y="967532"/>
            <a:ext cx="7632459" cy="4922936"/>
          </a:xfrm>
          <a:prstGeom prst="rect">
            <a:avLst/>
          </a:prstGeom>
          <a:ln w="190500">
            <a:solidFill>
              <a:schemeClr val="tx1">
                <a:alpha val="7000"/>
              </a:schemeClr>
            </a:solidFill>
          </a:ln>
        </p:spPr>
      </p:pic>
    </p:spTree>
    <p:extLst>
      <p:ext uri="{BB962C8B-B14F-4D97-AF65-F5344CB8AC3E}">
        <p14:creationId xmlns:p14="http://schemas.microsoft.com/office/powerpoint/2010/main" val="2328697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Interface gráfica do usuário, Texto, Aplicativo, Email&#10;&#10;Descrição gerada automaticamente">
            <a:extLst>
              <a:ext uri="{FF2B5EF4-FFF2-40B4-BE49-F238E27FC236}">
                <a16:creationId xmlns:a16="http://schemas.microsoft.com/office/drawing/2014/main" id="{0BCF871C-F2F9-48F2-B657-383AC70F8BE3}"/>
              </a:ext>
            </a:extLst>
          </p:cNvPr>
          <p:cNvPicPr>
            <a:picLocks noChangeAspect="1"/>
          </p:cNvPicPr>
          <p:nvPr/>
        </p:nvPicPr>
        <p:blipFill>
          <a:blip r:embed="rId3"/>
          <a:stretch>
            <a:fillRect/>
          </a:stretch>
        </p:blipFill>
        <p:spPr>
          <a:xfrm>
            <a:off x="2141834" y="967532"/>
            <a:ext cx="7908331" cy="4922936"/>
          </a:xfrm>
          <a:prstGeom prst="rect">
            <a:avLst/>
          </a:prstGeom>
          <a:ln w="190500">
            <a:solidFill>
              <a:schemeClr val="tx1">
                <a:alpha val="7000"/>
              </a:schemeClr>
            </a:solidFill>
          </a:ln>
        </p:spPr>
      </p:pic>
    </p:spTree>
    <p:extLst>
      <p:ext uri="{BB962C8B-B14F-4D97-AF65-F5344CB8AC3E}">
        <p14:creationId xmlns:p14="http://schemas.microsoft.com/office/powerpoint/2010/main" val="281493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dirty="0">
                <a:solidFill>
                  <a:srgbClr val="DADADA"/>
                </a:solidFill>
                <a:latin typeface="+mj-lt"/>
              </a:rPr>
              <a:t>SITUACIÓN JURÍDICA DE LOS REGISTRADORES EN BRASIL</a:t>
            </a: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406265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err="1">
                <a:solidFill>
                  <a:srgbClr val="DADADA"/>
                </a:solidFill>
              </a:rPr>
              <a:t>Delegatarios</a:t>
            </a:r>
            <a:r>
              <a:rPr lang="pt-BR" dirty="0">
                <a:solidFill>
                  <a:srgbClr val="DADADA"/>
                </a:solidFill>
              </a:rPr>
              <a:t> del </a:t>
            </a:r>
            <a:r>
              <a:rPr lang="pt-BR" dirty="0" err="1">
                <a:solidFill>
                  <a:srgbClr val="DADADA"/>
                </a:solidFill>
              </a:rPr>
              <a:t>Servicio</a:t>
            </a:r>
            <a:r>
              <a:rPr lang="pt-BR" dirty="0">
                <a:solidFill>
                  <a:srgbClr val="DADADA"/>
                </a:solidFill>
              </a:rPr>
              <a:t> Público, a partir de </a:t>
            </a:r>
            <a:r>
              <a:rPr lang="pt-BR" dirty="0" err="1">
                <a:solidFill>
                  <a:srgbClr val="DADADA"/>
                </a:solidFill>
              </a:rPr>
              <a:t>la</a:t>
            </a:r>
            <a:r>
              <a:rPr lang="pt-BR" dirty="0">
                <a:solidFill>
                  <a:srgbClr val="DADADA"/>
                </a:solidFill>
              </a:rPr>
              <a:t> </a:t>
            </a:r>
            <a:r>
              <a:rPr lang="pt-BR" dirty="0" err="1">
                <a:solidFill>
                  <a:srgbClr val="DADADA"/>
                </a:solidFill>
              </a:rPr>
              <a:t>ley</a:t>
            </a:r>
            <a:r>
              <a:rPr lang="pt-BR" dirty="0">
                <a:solidFill>
                  <a:srgbClr val="DADADA"/>
                </a:solidFill>
              </a:rPr>
              <a:t> n° 8.935/04 c/c CF/88;</a:t>
            </a:r>
          </a:p>
          <a:p>
            <a:pPr marL="171450" indent="-171450" algn="just">
              <a:lnSpc>
                <a:spcPct val="150000"/>
              </a:lnSpc>
              <a:buFont typeface="Arial" panose="020B0604020202020204" pitchFamily="34" charset="0"/>
              <a:buChar char="•"/>
            </a:pPr>
            <a:endParaRPr lang="pt-BR" sz="800" dirty="0">
              <a:solidFill>
                <a:srgbClr val="DADADA"/>
              </a:solidFill>
            </a:endParaRPr>
          </a:p>
          <a:p>
            <a:pPr marL="285750" indent="-285750" algn="just">
              <a:lnSpc>
                <a:spcPct val="150000"/>
              </a:lnSpc>
              <a:buFont typeface="Arial" panose="020B0604020202020204" pitchFamily="34" charset="0"/>
              <a:buChar char="•"/>
            </a:pPr>
            <a:r>
              <a:rPr lang="pt-BR" dirty="0" err="1">
                <a:solidFill>
                  <a:srgbClr val="DADADA"/>
                </a:solidFill>
              </a:rPr>
              <a:t>Delegatarios</a:t>
            </a:r>
            <a:r>
              <a:rPr lang="pt-BR" dirty="0">
                <a:solidFill>
                  <a:srgbClr val="DADADA"/>
                </a:solidFill>
              </a:rPr>
              <a:t> </a:t>
            </a:r>
            <a:r>
              <a:rPr lang="pt-BR" dirty="0" err="1">
                <a:solidFill>
                  <a:srgbClr val="DADADA"/>
                </a:solidFill>
              </a:rPr>
              <a:t>nombrados</a:t>
            </a:r>
            <a:r>
              <a:rPr lang="pt-BR" dirty="0">
                <a:solidFill>
                  <a:srgbClr val="DADADA"/>
                </a:solidFill>
              </a:rPr>
              <a:t> </a:t>
            </a:r>
            <a:r>
              <a:rPr lang="pt-BR" dirty="0" err="1">
                <a:solidFill>
                  <a:srgbClr val="DADADA"/>
                </a:solidFill>
              </a:rPr>
              <a:t>ayer</a:t>
            </a:r>
            <a:r>
              <a:rPr lang="pt-BR" dirty="0">
                <a:solidFill>
                  <a:srgbClr val="DADADA"/>
                </a:solidFill>
              </a:rPr>
              <a:t> de </a:t>
            </a:r>
            <a:r>
              <a:rPr lang="pt-BR" dirty="0" err="1">
                <a:solidFill>
                  <a:srgbClr val="DADADA"/>
                </a:solidFill>
              </a:rPr>
              <a:t>esas</a:t>
            </a:r>
            <a:r>
              <a:rPr lang="pt-BR" dirty="0">
                <a:solidFill>
                  <a:srgbClr val="DADADA"/>
                </a:solidFill>
              </a:rPr>
              <a:t> normas jurídicas, a través de concurso elaborado </a:t>
            </a:r>
            <a:r>
              <a:rPr lang="pt-BR" dirty="0" err="1">
                <a:solidFill>
                  <a:srgbClr val="DADADA"/>
                </a:solidFill>
              </a:rPr>
              <a:t>específicamente</a:t>
            </a:r>
            <a:r>
              <a:rPr lang="pt-BR" dirty="0">
                <a:solidFill>
                  <a:srgbClr val="DADADA"/>
                </a:solidFill>
              </a:rPr>
              <a:t> para </a:t>
            </a:r>
            <a:r>
              <a:rPr lang="pt-BR" dirty="0" err="1">
                <a:solidFill>
                  <a:srgbClr val="DADADA"/>
                </a:solidFill>
              </a:rPr>
              <a:t>proveer</a:t>
            </a:r>
            <a:r>
              <a:rPr lang="pt-BR" dirty="0">
                <a:solidFill>
                  <a:srgbClr val="DADADA"/>
                </a:solidFill>
              </a:rPr>
              <a:t> determinado </a:t>
            </a:r>
            <a:r>
              <a:rPr lang="pt-BR" dirty="0" err="1">
                <a:solidFill>
                  <a:srgbClr val="DADADA"/>
                </a:solidFill>
              </a:rPr>
              <a:t>servicio</a:t>
            </a:r>
            <a:r>
              <a:rPr lang="pt-BR" dirty="0">
                <a:solidFill>
                  <a:srgbClr val="DADADA"/>
                </a:solidFill>
              </a:rPr>
              <a:t>, realizado, a </a:t>
            </a:r>
            <a:r>
              <a:rPr lang="pt-BR" dirty="0" err="1">
                <a:solidFill>
                  <a:srgbClr val="DADADA"/>
                </a:solidFill>
              </a:rPr>
              <a:t>veces</a:t>
            </a:r>
            <a:r>
              <a:rPr lang="pt-BR" dirty="0">
                <a:solidFill>
                  <a:srgbClr val="DADADA"/>
                </a:solidFill>
              </a:rPr>
              <a:t> </a:t>
            </a:r>
            <a:r>
              <a:rPr lang="pt-BR" dirty="0" err="1">
                <a:solidFill>
                  <a:srgbClr val="DADADA"/>
                </a:solidFill>
              </a:rPr>
              <a:t>sin</a:t>
            </a:r>
            <a:r>
              <a:rPr lang="pt-BR" dirty="0">
                <a:solidFill>
                  <a:srgbClr val="DADADA"/>
                </a:solidFill>
              </a:rPr>
              <a:t> </a:t>
            </a:r>
            <a:r>
              <a:rPr lang="pt-BR" dirty="0" err="1">
                <a:solidFill>
                  <a:srgbClr val="DADADA"/>
                </a:solidFill>
              </a:rPr>
              <a:t>un</a:t>
            </a:r>
            <a:r>
              <a:rPr lang="pt-BR" dirty="0">
                <a:solidFill>
                  <a:srgbClr val="DADADA"/>
                </a:solidFill>
              </a:rPr>
              <a:t> </a:t>
            </a:r>
            <a:r>
              <a:rPr lang="pt-BR" dirty="0" err="1">
                <a:solidFill>
                  <a:srgbClr val="DADADA"/>
                </a:solidFill>
              </a:rPr>
              <a:t>criterio</a:t>
            </a:r>
            <a:r>
              <a:rPr lang="pt-BR" dirty="0">
                <a:solidFill>
                  <a:srgbClr val="DADADA"/>
                </a:solidFill>
              </a:rPr>
              <a:t> uniforme;</a:t>
            </a:r>
          </a:p>
          <a:p>
            <a:pPr marL="171450" indent="-171450" algn="just">
              <a:lnSpc>
                <a:spcPct val="150000"/>
              </a:lnSpc>
              <a:buFont typeface="Arial" panose="020B0604020202020204" pitchFamily="34" charset="0"/>
              <a:buChar char="•"/>
            </a:pPr>
            <a:endParaRPr lang="pt-BR" sz="800" dirty="0">
              <a:solidFill>
                <a:srgbClr val="DADADA"/>
              </a:solidFill>
            </a:endParaRPr>
          </a:p>
          <a:p>
            <a:pPr marL="285750" indent="-285750" algn="just">
              <a:lnSpc>
                <a:spcPct val="150000"/>
              </a:lnSpc>
              <a:buFont typeface="Arial" panose="020B0604020202020204" pitchFamily="34" charset="0"/>
              <a:buChar char="•"/>
            </a:pPr>
            <a:r>
              <a:rPr lang="pt-BR" dirty="0" err="1">
                <a:solidFill>
                  <a:srgbClr val="DADADA"/>
                </a:solidFill>
              </a:rPr>
              <a:t>Delegatarios</a:t>
            </a:r>
            <a:r>
              <a:rPr lang="pt-BR" dirty="0">
                <a:solidFill>
                  <a:srgbClr val="DADADA"/>
                </a:solidFill>
              </a:rPr>
              <a:t> </a:t>
            </a:r>
            <a:r>
              <a:rPr lang="pt-BR" i="1" dirty="0">
                <a:solidFill>
                  <a:srgbClr val="DADADA"/>
                </a:solidFill>
              </a:rPr>
              <a:t>pro tempore</a:t>
            </a:r>
            <a:r>
              <a:rPr lang="pt-BR" dirty="0">
                <a:solidFill>
                  <a:srgbClr val="DADADA"/>
                </a:solidFill>
              </a:rPr>
              <a:t>, </a:t>
            </a:r>
            <a:r>
              <a:rPr lang="pt-BR" dirty="0" err="1">
                <a:solidFill>
                  <a:srgbClr val="DADADA"/>
                </a:solidFill>
              </a:rPr>
              <a:t>nombrados</a:t>
            </a:r>
            <a:r>
              <a:rPr lang="pt-BR" dirty="0">
                <a:solidFill>
                  <a:srgbClr val="DADADA"/>
                </a:solidFill>
              </a:rPr>
              <a:t> por </a:t>
            </a:r>
            <a:r>
              <a:rPr lang="pt-BR" dirty="0" err="1">
                <a:solidFill>
                  <a:srgbClr val="DADADA"/>
                </a:solidFill>
              </a:rPr>
              <a:t>el</a:t>
            </a:r>
            <a:r>
              <a:rPr lang="pt-BR" dirty="0">
                <a:solidFill>
                  <a:srgbClr val="DADADA"/>
                </a:solidFill>
              </a:rPr>
              <a:t> </a:t>
            </a:r>
            <a:r>
              <a:rPr lang="pt-BR" dirty="0" err="1">
                <a:solidFill>
                  <a:srgbClr val="DADADA"/>
                </a:solidFill>
              </a:rPr>
              <a:t>Juez</a:t>
            </a:r>
            <a:r>
              <a:rPr lang="pt-BR" dirty="0">
                <a:solidFill>
                  <a:srgbClr val="DADADA"/>
                </a:solidFill>
              </a:rPr>
              <a:t> de distintas comarcas.</a:t>
            </a:r>
          </a:p>
          <a:p>
            <a:endParaRPr lang="pt-BR" dirty="0"/>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pt-BR" dirty="0">
                <a:solidFill>
                  <a:srgbClr val="DADADA"/>
                </a:solidFill>
                <a:latin typeface="+mj-lt"/>
              </a:rPr>
              <a:t>SITUAÇÃO JURÍDICA DOS REGISTRADORES NO BRASIL</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410618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a:solidFill>
                  <a:srgbClr val="DADADA"/>
                </a:solidFill>
              </a:rPr>
              <a:t>Delegados do Serviço Público, com base na Lei nº 8.935/04 c/c CF/88;</a:t>
            </a:r>
          </a:p>
          <a:p>
            <a:pPr marL="285750" indent="-285750" algn="just">
              <a:lnSpc>
                <a:spcPct val="150000"/>
              </a:lnSpc>
              <a:buFont typeface="Arial" panose="020B0604020202020204" pitchFamily="34" charset="0"/>
              <a:buChar char="•"/>
            </a:pPr>
            <a:endParaRPr lang="pt-BR" dirty="0">
              <a:solidFill>
                <a:srgbClr val="DADADA"/>
              </a:solidFill>
            </a:endParaRPr>
          </a:p>
          <a:p>
            <a:pPr marL="285750" indent="-285750" algn="just">
              <a:lnSpc>
                <a:spcPct val="150000"/>
              </a:lnSpc>
              <a:buFont typeface="Arial" panose="020B0604020202020204" pitchFamily="34" charset="0"/>
              <a:buChar char="•"/>
            </a:pPr>
            <a:r>
              <a:rPr lang="pt-BR" sz="1700" dirty="0">
                <a:solidFill>
                  <a:srgbClr val="DADADA"/>
                </a:solidFill>
              </a:rPr>
              <a:t>Delegados nomeados ontem destas normas legais, através de concurso especificamente elaborado para prestar determinado serviço, realizado, por vezes, sem critério uniforme;</a:t>
            </a:r>
          </a:p>
          <a:p>
            <a:pPr marL="285750" indent="-285750" algn="just">
              <a:lnSpc>
                <a:spcPct val="150000"/>
              </a:lnSpc>
              <a:buFont typeface="Arial" panose="020B0604020202020204" pitchFamily="34" charset="0"/>
              <a:buChar char="•"/>
            </a:pPr>
            <a:endParaRPr lang="pt-BR" dirty="0">
              <a:solidFill>
                <a:srgbClr val="DADADA"/>
              </a:solidFill>
            </a:endParaRPr>
          </a:p>
          <a:p>
            <a:pPr marL="285750" indent="-285750" algn="just">
              <a:lnSpc>
                <a:spcPct val="150000"/>
              </a:lnSpc>
              <a:buFont typeface="Arial" panose="020B0604020202020204" pitchFamily="34" charset="0"/>
              <a:buChar char="•"/>
            </a:pPr>
            <a:r>
              <a:rPr lang="pt-BR" dirty="0">
                <a:solidFill>
                  <a:srgbClr val="DADADA"/>
                </a:solidFill>
              </a:rPr>
              <a:t>Delegados pro tempore, nomeados pelo Juiz de diferentes comarcas.</a:t>
            </a:r>
          </a:p>
        </p:txBody>
      </p:sp>
    </p:spTree>
    <p:extLst>
      <p:ext uri="{BB962C8B-B14F-4D97-AF65-F5344CB8AC3E}">
        <p14:creationId xmlns:p14="http://schemas.microsoft.com/office/powerpoint/2010/main" val="1911150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 name="Imagem 2" descr="Texto&#10;&#10;Descrição gerada automaticamente">
            <a:extLst>
              <a:ext uri="{FF2B5EF4-FFF2-40B4-BE49-F238E27FC236}">
                <a16:creationId xmlns:a16="http://schemas.microsoft.com/office/drawing/2014/main" id="{9E67ABFC-C971-4FB9-BBCD-3D91C50B9549}"/>
              </a:ext>
            </a:extLst>
          </p:cNvPr>
          <p:cNvPicPr>
            <a:picLocks noChangeAspect="1"/>
          </p:cNvPicPr>
          <p:nvPr/>
        </p:nvPicPr>
        <p:blipFill rotWithShape="1">
          <a:blip r:embed="rId3"/>
          <a:srcRect t="5429" b="6680"/>
          <a:stretch/>
        </p:blipFill>
        <p:spPr>
          <a:xfrm>
            <a:off x="1720075" y="967532"/>
            <a:ext cx="8751850" cy="4922936"/>
          </a:xfrm>
          <a:prstGeom prst="rect">
            <a:avLst/>
          </a:prstGeom>
          <a:ln w="190500">
            <a:solidFill>
              <a:schemeClr val="tx1">
                <a:alpha val="7000"/>
              </a:schemeClr>
            </a:solidFill>
          </a:ln>
        </p:spPr>
      </p:pic>
    </p:spTree>
    <p:extLst>
      <p:ext uri="{BB962C8B-B14F-4D97-AF65-F5344CB8AC3E}">
        <p14:creationId xmlns:p14="http://schemas.microsoft.com/office/powerpoint/2010/main" val="1266715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 Carta&#10;&#10;Descrição gerada automaticamente">
            <a:extLst>
              <a:ext uri="{FF2B5EF4-FFF2-40B4-BE49-F238E27FC236}">
                <a16:creationId xmlns:a16="http://schemas.microsoft.com/office/drawing/2014/main" id="{B902B63D-E437-4B63-9EF5-BA17D615A22E}"/>
              </a:ext>
            </a:extLst>
          </p:cNvPr>
          <p:cNvPicPr>
            <a:picLocks noChangeAspect="1"/>
          </p:cNvPicPr>
          <p:nvPr/>
        </p:nvPicPr>
        <p:blipFill>
          <a:blip r:embed="rId3"/>
          <a:stretch>
            <a:fillRect/>
          </a:stretch>
        </p:blipFill>
        <p:spPr>
          <a:xfrm>
            <a:off x="2234873" y="967532"/>
            <a:ext cx="7722253" cy="4922936"/>
          </a:xfrm>
          <a:prstGeom prst="rect">
            <a:avLst/>
          </a:prstGeom>
          <a:ln w="190500">
            <a:solidFill>
              <a:schemeClr val="tx1">
                <a:alpha val="7000"/>
              </a:schemeClr>
            </a:solidFill>
          </a:ln>
        </p:spPr>
      </p:pic>
    </p:spTree>
    <p:extLst>
      <p:ext uri="{BB962C8B-B14F-4D97-AF65-F5344CB8AC3E}">
        <p14:creationId xmlns:p14="http://schemas.microsoft.com/office/powerpoint/2010/main" val="3140931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abela&#10;&#10;Descrição gerada automaticamente">
            <a:extLst>
              <a:ext uri="{FF2B5EF4-FFF2-40B4-BE49-F238E27FC236}">
                <a16:creationId xmlns:a16="http://schemas.microsoft.com/office/drawing/2014/main" id="{589F14A6-0530-42B1-BFAC-E04061E98088}"/>
              </a:ext>
            </a:extLst>
          </p:cNvPr>
          <p:cNvPicPr>
            <a:picLocks noChangeAspect="1"/>
          </p:cNvPicPr>
          <p:nvPr/>
        </p:nvPicPr>
        <p:blipFill>
          <a:blip r:embed="rId3"/>
          <a:stretch>
            <a:fillRect/>
          </a:stretch>
        </p:blipFill>
        <p:spPr>
          <a:xfrm>
            <a:off x="2109816" y="967532"/>
            <a:ext cx="7972367" cy="4922936"/>
          </a:xfrm>
          <a:prstGeom prst="rect">
            <a:avLst/>
          </a:prstGeom>
          <a:ln w="190500">
            <a:solidFill>
              <a:schemeClr val="tx1">
                <a:alpha val="7000"/>
              </a:schemeClr>
            </a:solidFill>
          </a:ln>
        </p:spPr>
      </p:pic>
    </p:spTree>
    <p:extLst>
      <p:ext uri="{BB962C8B-B14F-4D97-AF65-F5344CB8AC3E}">
        <p14:creationId xmlns:p14="http://schemas.microsoft.com/office/powerpoint/2010/main" val="971877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4F565E21-4120-4A5B-9586-5E9A0DF8CF93}"/>
              </a:ext>
            </a:extLst>
          </p:cNvPr>
          <p:cNvPicPr>
            <a:picLocks noChangeAspect="1"/>
          </p:cNvPicPr>
          <p:nvPr/>
        </p:nvPicPr>
        <p:blipFill>
          <a:blip r:embed="rId3"/>
          <a:stretch>
            <a:fillRect/>
          </a:stretch>
        </p:blipFill>
        <p:spPr>
          <a:xfrm>
            <a:off x="1700522" y="967532"/>
            <a:ext cx="8790956" cy="4922936"/>
          </a:xfrm>
          <a:prstGeom prst="rect">
            <a:avLst/>
          </a:prstGeom>
          <a:ln w="190500">
            <a:solidFill>
              <a:schemeClr val="tx1">
                <a:alpha val="7000"/>
              </a:schemeClr>
            </a:solidFill>
          </a:ln>
        </p:spPr>
      </p:pic>
    </p:spTree>
    <p:extLst>
      <p:ext uri="{BB962C8B-B14F-4D97-AF65-F5344CB8AC3E}">
        <p14:creationId xmlns:p14="http://schemas.microsoft.com/office/powerpoint/2010/main" val="3757230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Interface gráfica do usuário, Texto, Aplicativo, Email&#10;&#10;Descrição gerada automaticamente">
            <a:extLst>
              <a:ext uri="{FF2B5EF4-FFF2-40B4-BE49-F238E27FC236}">
                <a16:creationId xmlns:a16="http://schemas.microsoft.com/office/drawing/2014/main" id="{8D7E9FCC-3B14-44C9-9EEE-3847E59A1D5E}"/>
              </a:ext>
            </a:extLst>
          </p:cNvPr>
          <p:cNvPicPr>
            <a:picLocks noChangeAspect="1"/>
          </p:cNvPicPr>
          <p:nvPr/>
        </p:nvPicPr>
        <p:blipFill rotWithShape="1">
          <a:blip r:embed="rId3"/>
          <a:srcRect b="7408"/>
          <a:stretch/>
        </p:blipFill>
        <p:spPr>
          <a:xfrm>
            <a:off x="1720028" y="967532"/>
            <a:ext cx="8751944" cy="4922936"/>
          </a:xfrm>
          <a:prstGeom prst="rect">
            <a:avLst/>
          </a:prstGeom>
          <a:ln w="190500">
            <a:solidFill>
              <a:schemeClr val="tx1">
                <a:alpha val="7000"/>
              </a:schemeClr>
            </a:solidFill>
          </a:ln>
        </p:spPr>
      </p:pic>
    </p:spTree>
    <p:extLst>
      <p:ext uri="{BB962C8B-B14F-4D97-AF65-F5344CB8AC3E}">
        <p14:creationId xmlns:p14="http://schemas.microsoft.com/office/powerpoint/2010/main" val="2206482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21BD0485-5DF1-4628-AD8E-8E1F2A2946FA}"/>
              </a:ext>
            </a:extLst>
          </p:cNvPr>
          <p:cNvPicPr>
            <a:picLocks noChangeAspect="1"/>
          </p:cNvPicPr>
          <p:nvPr/>
        </p:nvPicPr>
        <p:blipFill rotWithShape="1">
          <a:blip r:embed="rId3"/>
          <a:srcRect b="5063"/>
          <a:stretch/>
        </p:blipFill>
        <p:spPr>
          <a:xfrm>
            <a:off x="1720069" y="967532"/>
            <a:ext cx="8751862" cy="4922936"/>
          </a:xfrm>
          <a:prstGeom prst="rect">
            <a:avLst/>
          </a:prstGeom>
          <a:ln w="190500">
            <a:solidFill>
              <a:schemeClr val="tx1">
                <a:alpha val="7000"/>
              </a:schemeClr>
            </a:solidFill>
          </a:ln>
        </p:spPr>
      </p:pic>
    </p:spTree>
    <p:extLst>
      <p:ext uri="{BB962C8B-B14F-4D97-AF65-F5344CB8AC3E}">
        <p14:creationId xmlns:p14="http://schemas.microsoft.com/office/powerpoint/2010/main" val="1215283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76095F9C-66F9-4E01-BD8E-3841FA2EEDF6}"/>
              </a:ext>
            </a:extLst>
          </p:cNvPr>
          <p:cNvPicPr>
            <a:picLocks noChangeAspect="1"/>
          </p:cNvPicPr>
          <p:nvPr/>
        </p:nvPicPr>
        <p:blipFill rotWithShape="1">
          <a:blip r:embed="rId3"/>
          <a:srcRect b="6639"/>
          <a:stretch/>
        </p:blipFill>
        <p:spPr>
          <a:xfrm>
            <a:off x="1720054" y="967532"/>
            <a:ext cx="8751891" cy="4922936"/>
          </a:xfrm>
          <a:prstGeom prst="rect">
            <a:avLst/>
          </a:prstGeom>
          <a:ln w="190500">
            <a:solidFill>
              <a:schemeClr val="tx1">
                <a:alpha val="7000"/>
              </a:schemeClr>
            </a:solidFill>
          </a:ln>
        </p:spPr>
      </p:pic>
    </p:spTree>
    <p:extLst>
      <p:ext uri="{BB962C8B-B14F-4D97-AF65-F5344CB8AC3E}">
        <p14:creationId xmlns:p14="http://schemas.microsoft.com/office/powerpoint/2010/main" val="1359103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CB069BEE-14AB-45A0-BABC-D7D876972BE2}"/>
              </a:ext>
            </a:extLst>
          </p:cNvPr>
          <p:cNvPicPr>
            <a:picLocks noChangeAspect="1"/>
          </p:cNvPicPr>
          <p:nvPr/>
        </p:nvPicPr>
        <p:blipFill rotWithShape="1">
          <a:blip r:embed="rId3"/>
          <a:srcRect t="2357" b="4282"/>
          <a:stretch/>
        </p:blipFill>
        <p:spPr>
          <a:xfrm>
            <a:off x="1720054" y="967532"/>
            <a:ext cx="8751891" cy="4922936"/>
          </a:xfrm>
          <a:prstGeom prst="rect">
            <a:avLst/>
          </a:prstGeom>
          <a:ln w="190500">
            <a:solidFill>
              <a:schemeClr val="tx1">
                <a:alpha val="7000"/>
              </a:schemeClr>
            </a:solidFill>
          </a:ln>
        </p:spPr>
      </p:pic>
    </p:spTree>
    <p:extLst>
      <p:ext uri="{BB962C8B-B14F-4D97-AF65-F5344CB8AC3E}">
        <p14:creationId xmlns:p14="http://schemas.microsoft.com/office/powerpoint/2010/main" val="1016518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95106F23-1B62-4C6E-9FEC-4267B7B4E269}"/>
              </a:ext>
            </a:extLst>
          </p:cNvPr>
          <p:cNvPicPr>
            <a:picLocks noChangeAspect="1"/>
          </p:cNvPicPr>
          <p:nvPr/>
        </p:nvPicPr>
        <p:blipFill rotWithShape="1">
          <a:blip r:embed="rId3"/>
          <a:srcRect b="6250"/>
          <a:stretch/>
        </p:blipFill>
        <p:spPr>
          <a:xfrm>
            <a:off x="1720056" y="967532"/>
            <a:ext cx="8751887" cy="4922936"/>
          </a:xfrm>
          <a:prstGeom prst="rect">
            <a:avLst/>
          </a:prstGeom>
          <a:ln w="190500">
            <a:solidFill>
              <a:schemeClr val="tx1">
                <a:alpha val="7000"/>
              </a:schemeClr>
            </a:solidFill>
          </a:ln>
        </p:spPr>
      </p:pic>
    </p:spTree>
    <p:extLst>
      <p:ext uri="{BB962C8B-B14F-4D97-AF65-F5344CB8AC3E}">
        <p14:creationId xmlns:p14="http://schemas.microsoft.com/office/powerpoint/2010/main" val="1222234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7948C3D5-194B-45F3-89AF-088F703DE410}"/>
              </a:ext>
            </a:extLst>
          </p:cNvPr>
          <p:cNvPicPr>
            <a:picLocks noChangeAspect="1"/>
          </p:cNvPicPr>
          <p:nvPr/>
        </p:nvPicPr>
        <p:blipFill rotWithShape="1">
          <a:blip r:embed="rId3"/>
          <a:srcRect b="5858"/>
          <a:stretch/>
        </p:blipFill>
        <p:spPr>
          <a:xfrm>
            <a:off x="1720044" y="967532"/>
            <a:ext cx="8751911" cy="4922936"/>
          </a:xfrm>
          <a:prstGeom prst="rect">
            <a:avLst/>
          </a:prstGeom>
          <a:ln w="190500">
            <a:solidFill>
              <a:schemeClr val="tx1">
                <a:alpha val="7000"/>
              </a:schemeClr>
            </a:solidFill>
          </a:ln>
        </p:spPr>
      </p:pic>
    </p:spTree>
    <p:extLst>
      <p:ext uri="{BB962C8B-B14F-4D97-AF65-F5344CB8AC3E}">
        <p14:creationId xmlns:p14="http://schemas.microsoft.com/office/powerpoint/2010/main" val="168718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6169893" y="286327"/>
            <a:ext cx="6022106" cy="646331"/>
          </a:xfrm>
          <a:prstGeom prst="rect">
            <a:avLst/>
          </a:prstGeom>
          <a:noFill/>
        </p:spPr>
        <p:txBody>
          <a:bodyPr wrap="square" rtlCol="0">
            <a:spAutoFit/>
          </a:bodyPr>
          <a:lstStyle/>
          <a:p>
            <a:pPr algn="ctr"/>
            <a:r>
              <a:rPr lang="pt-BR" b="1" dirty="0">
                <a:solidFill>
                  <a:srgbClr val="DADADA"/>
                </a:solidFill>
                <a:latin typeface="+mj-lt"/>
              </a:rPr>
              <a:t>SERVICIO REGISTRAL EN BRASIL - </a:t>
            </a:r>
            <a:r>
              <a:rPr lang="pt-BR" b="1" dirty="0" err="1">
                <a:solidFill>
                  <a:srgbClr val="DADADA"/>
                </a:solidFill>
                <a:latin typeface="+mj-lt"/>
              </a:rPr>
              <a:t>Naturaleza</a:t>
            </a:r>
            <a:r>
              <a:rPr lang="pt-BR" b="1" dirty="0">
                <a:solidFill>
                  <a:srgbClr val="DADADA"/>
                </a:solidFill>
                <a:latin typeface="+mj-lt"/>
              </a:rPr>
              <a:t> y fines</a:t>
            </a:r>
          </a:p>
        </p:txBody>
      </p:sp>
      <p:sp>
        <p:nvSpPr>
          <p:cNvPr id="6" name="CaixaDeTexto 5">
            <a:extLst>
              <a:ext uri="{FF2B5EF4-FFF2-40B4-BE49-F238E27FC236}">
                <a16:creationId xmlns:a16="http://schemas.microsoft.com/office/drawing/2014/main" id="{33F56D9A-F229-419D-BED6-29F9F6B81734}"/>
              </a:ext>
            </a:extLst>
          </p:cNvPr>
          <p:cNvSpPr txBox="1"/>
          <p:nvPr/>
        </p:nvSpPr>
        <p:spPr>
          <a:xfrm>
            <a:off x="6169892" y="1668505"/>
            <a:ext cx="6022107" cy="2031325"/>
          </a:xfrm>
          <a:prstGeom prst="rect">
            <a:avLst/>
          </a:prstGeom>
          <a:noFill/>
        </p:spPr>
        <p:txBody>
          <a:bodyPr wrap="square" rtlCol="0">
            <a:spAutoFit/>
          </a:bodyPr>
          <a:lstStyle/>
          <a:p>
            <a:pPr algn="just">
              <a:lnSpc>
                <a:spcPct val="150000"/>
              </a:lnSpc>
            </a:pPr>
            <a:r>
              <a:rPr lang="pt-BR" dirty="0" err="1">
                <a:solidFill>
                  <a:srgbClr val="DADADA"/>
                </a:solidFill>
              </a:rPr>
              <a:t>Organización</a:t>
            </a:r>
            <a:r>
              <a:rPr lang="pt-BR" dirty="0">
                <a:solidFill>
                  <a:srgbClr val="DADADA"/>
                </a:solidFill>
              </a:rPr>
              <a:t> técnica y administrativa destinada a </a:t>
            </a:r>
            <a:r>
              <a:rPr lang="pt-BR" dirty="0" err="1">
                <a:solidFill>
                  <a:srgbClr val="DADADA"/>
                </a:solidFill>
              </a:rPr>
              <a:t>garantizar</a:t>
            </a:r>
            <a:r>
              <a:rPr lang="pt-BR" dirty="0">
                <a:solidFill>
                  <a:srgbClr val="DADADA"/>
                </a:solidFill>
              </a:rPr>
              <a:t> </a:t>
            </a:r>
            <a:r>
              <a:rPr lang="pt-BR" dirty="0" err="1">
                <a:solidFill>
                  <a:srgbClr val="DADADA"/>
                </a:solidFill>
              </a:rPr>
              <a:t>la</a:t>
            </a:r>
            <a:r>
              <a:rPr lang="pt-BR" dirty="0">
                <a:solidFill>
                  <a:srgbClr val="DADADA"/>
                </a:solidFill>
              </a:rPr>
              <a:t> </a:t>
            </a:r>
            <a:r>
              <a:rPr lang="pt-BR" dirty="0" err="1">
                <a:solidFill>
                  <a:srgbClr val="DADADA"/>
                </a:solidFill>
              </a:rPr>
              <a:t>publicidad</a:t>
            </a:r>
            <a:r>
              <a:rPr lang="pt-BR" dirty="0">
                <a:solidFill>
                  <a:srgbClr val="DADADA"/>
                </a:solidFill>
              </a:rPr>
              <a:t>, </a:t>
            </a:r>
            <a:r>
              <a:rPr lang="pt-BR" dirty="0" err="1">
                <a:solidFill>
                  <a:srgbClr val="DADADA"/>
                </a:solidFill>
              </a:rPr>
              <a:t>autenticidad</a:t>
            </a:r>
            <a:r>
              <a:rPr lang="pt-BR" dirty="0">
                <a:solidFill>
                  <a:srgbClr val="DADADA"/>
                </a:solidFill>
              </a:rPr>
              <a:t>, </a:t>
            </a:r>
            <a:r>
              <a:rPr lang="pt-BR" dirty="0" err="1">
                <a:solidFill>
                  <a:srgbClr val="DADADA"/>
                </a:solidFill>
              </a:rPr>
              <a:t>seguridad</a:t>
            </a:r>
            <a:r>
              <a:rPr lang="pt-BR" dirty="0">
                <a:solidFill>
                  <a:srgbClr val="DADADA"/>
                </a:solidFill>
              </a:rPr>
              <a:t> y </a:t>
            </a:r>
            <a:r>
              <a:rPr lang="pt-BR" dirty="0" err="1">
                <a:solidFill>
                  <a:srgbClr val="DADADA"/>
                </a:solidFill>
              </a:rPr>
              <a:t>eficacia</a:t>
            </a:r>
            <a:r>
              <a:rPr lang="pt-BR" dirty="0">
                <a:solidFill>
                  <a:srgbClr val="DADADA"/>
                </a:solidFill>
              </a:rPr>
              <a:t> de </a:t>
            </a:r>
            <a:r>
              <a:rPr lang="pt-BR" dirty="0" err="1">
                <a:solidFill>
                  <a:srgbClr val="DADADA"/>
                </a:solidFill>
              </a:rPr>
              <a:t>los</a:t>
            </a:r>
            <a:r>
              <a:rPr lang="pt-BR" dirty="0">
                <a:solidFill>
                  <a:srgbClr val="DADADA"/>
                </a:solidFill>
              </a:rPr>
              <a:t> </a:t>
            </a:r>
            <a:r>
              <a:rPr lang="pt-BR" dirty="0" err="1">
                <a:solidFill>
                  <a:srgbClr val="DADADA"/>
                </a:solidFill>
              </a:rPr>
              <a:t>actos</a:t>
            </a:r>
            <a:r>
              <a:rPr lang="pt-BR" dirty="0">
                <a:solidFill>
                  <a:srgbClr val="DADADA"/>
                </a:solidFill>
              </a:rPr>
              <a:t> jurídicos (art. 1º del </a:t>
            </a:r>
            <a:r>
              <a:rPr lang="pt-BR" dirty="0" err="1">
                <a:solidFill>
                  <a:srgbClr val="DADADA"/>
                </a:solidFill>
              </a:rPr>
              <a:t>Ley</a:t>
            </a:r>
            <a:r>
              <a:rPr lang="pt-BR" dirty="0">
                <a:solidFill>
                  <a:srgbClr val="DADADA"/>
                </a:solidFill>
              </a:rPr>
              <a:t> 6.015/73 (LRP) c/c </a:t>
            </a:r>
            <a:r>
              <a:rPr lang="pt-BR" dirty="0" err="1">
                <a:solidFill>
                  <a:srgbClr val="DADADA"/>
                </a:solidFill>
              </a:rPr>
              <a:t>Ley</a:t>
            </a:r>
            <a:r>
              <a:rPr lang="pt-BR" dirty="0">
                <a:solidFill>
                  <a:srgbClr val="DADADA"/>
                </a:solidFill>
              </a:rPr>
              <a:t> 8.935/04 (LNR). </a:t>
            </a:r>
          </a:p>
          <a:p>
            <a:endParaRPr lang="pt-BR" dirty="0"/>
          </a:p>
        </p:txBody>
      </p:sp>
      <p:sp>
        <p:nvSpPr>
          <p:cNvPr id="7" name="CaixaDeTexto 6">
            <a:extLst>
              <a:ext uri="{FF2B5EF4-FFF2-40B4-BE49-F238E27FC236}">
                <a16:creationId xmlns:a16="http://schemas.microsoft.com/office/drawing/2014/main" id="{0BC9F86B-FC09-4E2C-9B70-4606159A9909}"/>
              </a:ext>
            </a:extLst>
          </p:cNvPr>
          <p:cNvSpPr txBox="1"/>
          <p:nvPr/>
        </p:nvSpPr>
        <p:spPr>
          <a:xfrm>
            <a:off x="0" y="286327"/>
            <a:ext cx="6022107" cy="646331"/>
          </a:xfrm>
          <a:prstGeom prst="rect">
            <a:avLst/>
          </a:prstGeom>
          <a:noFill/>
        </p:spPr>
        <p:txBody>
          <a:bodyPr wrap="square" rtlCol="0">
            <a:spAutoFit/>
          </a:bodyPr>
          <a:lstStyle/>
          <a:p>
            <a:pPr algn="ctr"/>
            <a:r>
              <a:rPr lang="pt-BR" b="1" dirty="0">
                <a:solidFill>
                  <a:srgbClr val="DADADA"/>
                </a:solidFill>
                <a:latin typeface="+mj-lt"/>
              </a:rPr>
              <a:t>SERVIÇO DE REGISTRO NO BRASIL - Natureza e finalidades</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0" y="1668505"/>
            <a:ext cx="6022107" cy="17055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a:solidFill>
                  <a:srgbClr val="DADADA"/>
                </a:solidFill>
              </a:rPr>
              <a:t>Organização técnica e administrativa destinada a garantir publicidade, autenticidade, segurança e eficácia dos atos jurídicos (art. 1º da Lei 6.015/73 (LRP) c/c Lei 8.935/04 (LNR).</a:t>
            </a:r>
          </a:p>
        </p:txBody>
      </p:sp>
    </p:spTree>
    <p:extLst>
      <p:ext uri="{BB962C8B-B14F-4D97-AF65-F5344CB8AC3E}">
        <p14:creationId xmlns:p14="http://schemas.microsoft.com/office/powerpoint/2010/main" val="2839558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Interface gráfica do usuário&#10;&#10;Descrição gerada automaticamente">
            <a:extLst>
              <a:ext uri="{FF2B5EF4-FFF2-40B4-BE49-F238E27FC236}">
                <a16:creationId xmlns:a16="http://schemas.microsoft.com/office/drawing/2014/main" id="{4FA49880-C4FA-411E-852E-89630E057B38}"/>
              </a:ext>
            </a:extLst>
          </p:cNvPr>
          <p:cNvPicPr>
            <a:picLocks noChangeAspect="1"/>
          </p:cNvPicPr>
          <p:nvPr/>
        </p:nvPicPr>
        <p:blipFill rotWithShape="1">
          <a:blip r:embed="rId3"/>
          <a:srcRect b="12791"/>
          <a:stretch/>
        </p:blipFill>
        <p:spPr>
          <a:xfrm>
            <a:off x="1720040" y="967532"/>
            <a:ext cx="8751919" cy="4922936"/>
          </a:xfrm>
          <a:prstGeom prst="rect">
            <a:avLst/>
          </a:prstGeom>
          <a:ln w="190500">
            <a:solidFill>
              <a:schemeClr val="tx1">
                <a:alpha val="7000"/>
              </a:schemeClr>
            </a:solidFill>
          </a:ln>
        </p:spPr>
      </p:pic>
    </p:spTree>
    <p:extLst>
      <p:ext uri="{BB962C8B-B14F-4D97-AF65-F5344CB8AC3E}">
        <p14:creationId xmlns:p14="http://schemas.microsoft.com/office/powerpoint/2010/main" val="651139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DD4C70FE-576B-494B-95F3-8899C7850679}"/>
              </a:ext>
            </a:extLst>
          </p:cNvPr>
          <p:cNvPicPr>
            <a:picLocks noChangeAspect="1"/>
          </p:cNvPicPr>
          <p:nvPr/>
        </p:nvPicPr>
        <p:blipFill rotWithShape="1">
          <a:blip r:embed="rId3"/>
          <a:srcRect t="6250"/>
          <a:stretch/>
        </p:blipFill>
        <p:spPr>
          <a:xfrm>
            <a:off x="1720058" y="967532"/>
            <a:ext cx="8751883" cy="4922936"/>
          </a:xfrm>
          <a:prstGeom prst="rect">
            <a:avLst/>
          </a:prstGeom>
          <a:ln w="190500">
            <a:solidFill>
              <a:schemeClr val="tx1">
                <a:alpha val="7000"/>
              </a:schemeClr>
            </a:solidFill>
          </a:ln>
        </p:spPr>
      </p:pic>
    </p:spTree>
    <p:extLst>
      <p:ext uri="{BB962C8B-B14F-4D97-AF65-F5344CB8AC3E}">
        <p14:creationId xmlns:p14="http://schemas.microsoft.com/office/powerpoint/2010/main" val="470192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F422B62-6002-4FF9-A9E3-3702C8B602E6}"/>
              </a:ext>
            </a:extLst>
          </p:cNvPr>
          <p:cNvSpPr>
            <a:spLocks noGrp="1"/>
          </p:cNvSpPr>
          <p:nvPr>
            <p:ph type="title"/>
          </p:nvPr>
        </p:nvSpPr>
        <p:spPr>
          <a:xfrm>
            <a:off x="396240" y="506306"/>
            <a:ext cx="5699760" cy="5251028"/>
          </a:xfrm>
        </p:spPr>
        <p:txBody>
          <a:bodyPr>
            <a:noAutofit/>
          </a:bodyPr>
          <a:lstStyle/>
          <a:p>
            <a:r>
              <a:rPr lang="pt-BR" sz="1400" b="1" dirty="0">
                <a:solidFill>
                  <a:schemeClr val="tx2"/>
                </a:solidFill>
                <a:effectLst/>
              </a:rPr>
              <a:t>MODELO DE ALIENAÇÃO FIDUCIÁRIA SIMPLES</a:t>
            </a:r>
            <a:br>
              <a:rPr lang="pt-BR" sz="1400" dirty="0">
                <a:effectLst/>
              </a:rPr>
            </a:br>
            <a:br>
              <a:rPr lang="pt-BR" sz="1400" dirty="0">
                <a:effectLst/>
              </a:rPr>
            </a:br>
            <a:br>
              <a:rPr lang="pt-BR" sz="1400" dirty="0">
                <a:effectLst/>
              </a:rPr>
            </a:br>
            <a:br>
              <a:rPr lang="pt-BR" sz="1400" dirty="0">
                <a:effectLst/>
              </a:rPr>
            </a:br>
            <a:r>
              <a:rPr lang="pt-BR" sz="1400" dirty="0">
                <a:effectLst/>
              </a:rPr>
              <a:t>R.01 - ALIENAÇÃO FIDUCIÁRIA</a:t>
            </a:r>
            <a:br>
              <a:rPr lang="pt-BR" sz="1400" dirty="0">
                <a:effectLst/>
              </a:rPr>
            </a:br>
            <a:r>
              <a:rPr lang="pt-BR" sz="1400" dirty="0">
                <a:effectLst/>
              </a:rPr>
              <a:t>Em 01 de março de 2016 - (prenotação n° 123.456 de 24/02/2016)</a:t>
            </a:r>
            <a:br>
              <a:rPr lang="pt-BR" sz="1400" dirty="0">
                <a:effectLst/>
              </a:rPr>
            </a:br>
            <a:r>
              <a:rPr lang="pt-BR" sz="1400" dirty="0">
                <a:effectLst/>
              </a:rPr>
              <a:t>Pela Escritura Pública de 25 de janeiro 2016, lavrada pelo Tabelião de Notas desta Capital de São Paulo, Livro no 123 Folhas no 321, JOSÉ SILVA, Rg. 22.222.2222-SSP/SP, CPF n. 222.222.222-22, brasileiro, comerciante, solteiro, residente e domiciliado nesta Capital de São Paulo, na Rua da Independência, 777, alienou fiduciariamente o imóvel, transferindo sua propriedade resolúvel ao BANCO CREDOR S/A, inscrito no CNPJ 3211.111.1111/0001-11, com sede nesta Capital de São Paulo, na Rua do Comércio, n. 111, para garantia da importância de R$58.200,00, a ser paga através de 5 parcelas, mensais e sucessivas, sendo as quatro primeiras do </a:t>
            </a:r>
            <a:r>
              <a:rPr lang="pt-BR" sz="1400" dirty="0" err="1">
                <a:effectLst/>
              </a:rPr>
              <a:t>valorunitário</a:t>
            </a:r>
            <a:r>
              <a:rPr lang="pt-BR" sz="1400" dirty="0">
                <a:effectLst/>
              </a:rPr>
              <a:t> de R$12.841,00 e a quinta parcela no valor unitário de R$8.200,00,já acrescidas dos juros de 1% ao mês, calculados pelo sistema da Tabela </a:t>
            </a:r>
            <a:r>
              <a:rPr lang="pt-BR" sz="1400" dirty="0" err="1">
                <a:effectLst/>
              </a:rPr>
              <a:t>Price</a:t>
            </a:r>
            <a:r>
              <a:rPr lang="pt-BR" sz="1400" dirty="0">
                <a:effectLst/>
              </a:rPr>
              <a:t>, vencendo-se a primeira das quais em 01 de abril de 2016 e as demais no mesmo dia dos meses seguintes, na forma do título, do qual constam multa e outras condições.</a:t>
            </a:r>
            <a:br>
              <a:rPr lang="pt-BR" sz="1400" dirty="0">
                <a:effectLst/>
              </a:rPr>
            </a:br>
            <a:r>
              <a:rPr lang="pt-BR" sz="1400" dirty="0">
                <a:effectLst/>
              </a:rPr>
              <a:t>Escrevente:</a:t>
            </a:r>
            <a:br>
              <a:rPr lang="pt-BR" sz="1400" dirty="0">
                <a:effectLst/>
              </a:rPr>
            </a:br>
            <a:r>
              <a:rPr lang="pt-BR" sz="1400" dirty="0">
                <a:effectLst/>
              </a:rPr>
              <a:t>Nome do Escrevente</a:t>
            </a:r>
            <a:br>
              <a:rPr lang="pt-BR" sz="1400" dirty="0">
                <a:effectLst/>
              </a:rPr>
            </a:br>
            <a:endParaRPr lang="pt-BR" sz="1400" dirty="0"/>
          </a:p>
        </p:txBody>
      </p:sp>
      <p:sp>
        <p:nvSpPr>
          <p:cNvPr id="4" name="Título 2">
            <a:extLst>
              <a:ext uri="{FF2B5EF4-FFF2-40B4-BE49-F238E27FC236}">
                <a16:creationId xmlns:a16="http://schemas.microsoft.com/office/drawing/2014/main" id="{91D0C788-753E-4773-8315-343100FE8231}"/>
              </a:ext>
            </a:extLst>
          </p:cNvPr>
          <p:cNvSpPr txBox="1">
            <a:spLocks/>
          </p:cNvSpPr>
          <p:nvPr/>
        </p:nvSpPr>
        <p:spPr bwMode="auto">
          <a:xfrm>
            <a:off x="6096000" y="506306"/>
            <a:ext cx="5699760" cy="5251028"/>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s-ES" sz="1400" b="1" kern="0" dirty="0">
                <a:effectLst/>
              </a:rPr>
              <a:t>ALIENACIÓN FIDUCIARIA SIMPLE MODELO</a:t>
            </a:r>
          </a:p>
          <a:p>
            <a:endParaRPr lang="es-ES" sz="1400" b="1" kern="0" dirty="0">
              <a:effectLst/>
            </a:endParaRPr>
          </a:p>
          <a:p>
            <a:r>
              <a:rPr lang="es-ES" sz="1400" b="1" kern="0" dirty="0">
                <a:effectLst/>
              </a:rPr>
              <a:t> R.01 - ALIENACIÓN FIDUCIARIA El 1 de marzo de 2016 - (prenota </a:t>
            </a:r>
            <a:r>
              <a:rPr lang="es-ES" sz="1400" b="1" kern="0" dirty="0" err="1">
                <a:effectLst/>
              </a:rPr>
              <a:t>N°</a:t>
            </a:r>
            <a:r>
              <a:rPr lang="es-ES" sz="1400" b="1" kern="0" dirty="0">
                <a:effectLst/>
              </a:rPr>
              <a:t> 123.456 del 24/02/2016) Por Escritura Pública de 25 de enero de 2016, levantada por el Notario Público de esta Capital de São Paulo , Libro </a:t>
            </a:r>
            <a:r>
              <a:rPr lang="es-ES" sz="1400" b="1" kern="0" dirty="0" err="1">
                <a:effectLst/>
              </a:rPr>
              <a:t>N°</a:t>
            </a:r>
            <a:r>
              <a:rPr lang="es-ES" sz="1400" b="1" kern="0" dirty="0">
                <a:effectLst/>
              </a:rPr>
              <a:t> 123 Folios </a:t>
            </a:r>
            <a:r>
              <a:rPr lang="es-ES" sz="1400" b="1" kern="0" dirty="0" err="1">
                <a:effectLst/>
              </a:rPr>
              <a:t>N°</a:t>
            </a:r>
            <a:r>
              <a:rPr lang="es-ES" sz="1400" b="1" kern="0" dirty="0">
                <a:effectLst/>
              </a:rPr>
              <a:t> 321, JOSÉ SILVA, Rg. 22.222.2222-SSP/SP, CPF no. 222.222.222-22, brasileño, comerciante, soltero, residente y domiciliado en esta Capital de São Paulo, en </a:t>
            </a:r>
            <a:r>
              <a:rPr lang="es-ES" sz="1400" b="1" kern="0" dirty="0" err="1">
                <a:effectLst/>
              </a:rPr>
              <a:t>Rua</a:t>
            </a:r>
            <a:r>
              <a:rPr lang="es-ES" sz="1400" b="1" kern="0" dirty="0">
                <a:effectLst/>
              </a:rPr>
              <a:t> da </a:t>
            </a:r>
            <a:r>
              <a:rPr lang="es-ES" sz="1400" b="1" kern="0" dirty="0" err="1">
                <a:effectLst/>
              </a:rPr>
              <a:t>Independência</a:t>
            </a:r>
            <a:r>
              <a:rPr lang="es-ES" sz="1400" b="1" kern="0" dirty="0">
                <a:effectLst/>
              </a:rPr>
              <a:t>, 777, enajenó el inmueble en fideicomiso, transfiriendo su dominio resoluble a BANCO CREDOR S/A, registrado en el CNPJ 3211.111.1111 /0001-11, con sede en esta Capital de São Paulo, en </a:t>
            </a:r>
            <a:r>
              <a:rPr lang="es-ES" sz="1400" b="1" kern="0" dirty="0" err="1">
                <a:effectLst/>
              </a:rPr>
              <a:t>Rua</a:t>
            </a:r>
            <a:r>
              <a:rPr lang="es-ES" sz="1400" b="1" kern="0" dirty="0">
                <a:effectLst/>
              </a:rPr>
              <a:t> do </a:t>
            </a:r>
            <a:r>
              <a:rPr lang="es-ES" sz="1400" b="1" kern="0" dirty="0" err="1">
                <a:effectLst/>
              </a:rPr>
              <a:t>Comércio</a:t>
            </a:r>
            <a:r>
              <a:rPr lang="es-ES" sz="1400" b="1" kern="0" dirty="0">
                <a:effectLst/>
              </a:rPr>
              <a:t>, n. 111, para garantizar el valor de R$ 58.200,00, a pagar en 5 cuotas mensuales y sucesivas, siendo las primeras cuatro de valor unitario de R$ 12.841,00 y la quinta cuota de valor unitario de R$ 8.200,00, ya sumado interés del 1% por mes, calculados por el sistema de Tabla de Precios, el primero de los cuales vence el 1 de abril de 2016 y los demás el mismo día de los meses siguientes, en forma de garantía, que incluye multa y otras condiciones. </a:t>
            </a:r>
          </a:p>
          <a:p>
            <a:r>
              <a:rPr lang="es-ES" sz="1400" b="1" kern="0" dirty="0">
                <a:effectLst/>
              </a:rPr>
              <a:t>Escriba: Nombre del escriba</a:t>
            </a:r>
            <a:br>
              <a:rPr lang="pt-BR" sz="1400" kern="0" dirty="0">
                <a:effectLst/>
              </a:rPr>
            </a:br>
            <a:endParaRPr lang="pt-BR" sz="1400" kern="0" dirty="0"/>
          </a:p>
        </p:txBody>
      </p:sp>
    </p:spTree>
    <p:extLst>
      <p:ext uri="{BB962C8B-B14F-4D97-AF65-F5344CB8AC3E}">
        <p14:creationId xmlns:p14="http://schemas.microsoft.com/office/powerpoint/2010/main" val="3485715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97608607-1003-4C7F-9127-662FE867C6AD}"/>
              </a:ext>
            </a:extLst>
          </p:cNvPr>
          <p:cNvSpPr>
            <a:spLocks noGrp="1"/>
          </p:cNvSpPr>
          <p:nvPr>
            <p:ph type="sldNum" sz="quarter" idx="4"/>
          </p:nvPr>
        </p:nvSpPr>
        <p:spPr/>
        <p:txBody>
          <a:bodyPr/>
          <a:lstStyle/>
          <a:p>
            <a:pPr rtl="0"/>
            <a:fld id="{4FAB73BC-B049-4115-A692-8D63A059BFB8}" type="slidenum">
              <a:rPr lang="pt-BR" noProof="0" smtClean="0"/>
              <a:pPr rtl="0"/>
              <a:t>63</a:t>
            </a:fld>
            <a:endParaRPr lang="pt-BR" noProof="0"/>
          </a:p>
        </p:txBody>
      </p:sp>
      <p:pic>
        <p:nvPicPr>
          <p:cNvPr id="1026" name="Picture 2" descr="Veja os principais pontos da proposta de marco legal das garantias de empréstimos">
            <a:extLst>
              <a:ext uri="{FF2B5EF4-FFF2-40B4-BE49-F238E27FC236}">
                <a16:creationId xmlns:a16="http://schemas.microsoft.com/office/drawing/2014/main" id="{16CF8125-C206-4682-9BA3-C48701E0B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0"/>
            <a:ext cx="47666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33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Imagem 4" descr="Logotipo, nome da empresa&#10;&#10;Descrição gerada automaticamente">
            <a:extLst>
              <a:ext uri="{FF2B5EF4-FFF2-40B4-BE49-F238E27FC236}">
                <a16:creationId xmlns:a16="http://schemas.microsoft.com/office/drawing/2014/main" id="{BC284E09-2DB8-4234-9025-41EB56297778}"/>
              </a:ext>
            </a:extLst>
          </p:cNvPr>
          <p:cNvPicPr>
            <a:picLocks noChangeAspect="1"/>
          </p:cNvPicPr>
          <p:nvPr/>
        </p:nvPicPr>
        <p:blipFill rotWithShape="1">
          <a:blip r:embed="rId3"/>
          <a:srcRect t="3390" b="2860"/>
          <a:stretch/>
        </p:blipFill>
        <p:spPr>
          <a:xfrm>
            <a:off x="1720057" y="967532"/>
            <a:ext cx="8751886" cy="4922936"/>
          </a:xfrm>
          <a:prstGeom prst="rect">
            <a:avLst/>
          </a:prstGeom>
          <a:ln w="190500">
            <a:solidFill>
              <a:schemeClr val="tx1">
                <a:alpha val="7000"/>
              </a:schemeClr>
            </a:solidFill>
          </a:ln>
        </p:spPr>
      </p:pic>
    </p:spTree>
    <p:extLst>
      <p:ext uri="{BB962C8B-B14F-4D97-AF65-F5344CB8AC3E}">
        <p14:creationId xmlns:p14="http://schemas.microsoft.com/office/powerpoint/2010/main" val="3743144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707886"/>
          </a:xfrm>
          <a:prstGeom prst="rect">
            <a:avLst/>
          </a:prstGeom>
          <a:noFill/>
        </p:spPr>
        <p:txBody>
          <a:bodyPr wrap="square" rtlCol="0">
            <a:spAutoFit/>
          </a:bodyPr>
          <a:lstStyle/>
          <a:p>
            <a:pPr algn="ctr"/>
            <a:r>
              <a:rPr lang="pt-BR" sz="2000" b="1" dirty="0"/>
              <a:t>matrícula que foi objeto de alienação fiduciária e que culminou com a consolidação da propriedade.</a:t>
            </a:r>
            <a:endParaRPr lang="pt-BR" sz="2000"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3003515"/>
          </a:xfrm>
          <a:prstGeom prst="rect">
            <a:avLst/>
          </a:prstGeom>
          <a:noFill/>
        </p:spPr>
        <p:txBody>
          <a:bodyPr wrap="square" rtlCol="0">
            <a:spAutoFit/>
          </a:bodyPr>
          <a:lstStyle/>
          <a:p>
            <a:pPr>
              <a:lnSpc>
                <a:spcPct val="150000"/>
              </a:lnSpc>
            </a:pPr>
            <a:r>
              <a:rPr lang="pt-BR" sz="1600" b="1" dirty="0"/>
              <a:t>R.5 </a:t>
            </a:r>
            <a:r>
              <a:rPr lang="pt-BR" sz="1600" dirty="0"/>
              <a:t>(compra e venda)</a:t>
            </a:r>
            <a:br>
              <a:rPr lang="pt-BR" sz="1600" dirty="0"/>
            </a:br>
            <a:r>
              <a:rPr lang="pt-BR" sz="1600" b="1" dirty="0"/>
              <a:t>R.6 </a:t>
            </a:r>
            <a:r>
              <a:rPr lang="pt-BR" sz="1600" dirty="0"/>
              <a:t>(alienação fiduciária)</a:t>
            </a:r>
            <a:br>
              <a:rPr lang="pt-BR" sz="1600" dirty="0"/>
            </a:br>
            <a:r>
              <a:rPr lang="pt-BR" sz="1600" b="1" dirty="0"/>
              <a:t>Av.7 </a:t>
            </a:r>
            <a:r>
              <a:rPr lang="pt-BR" sz="1600" dirty="0"/>
              <a:t>(cédula de crédito imobiliário)</a:t>
            </a:r>
            <a:br>
              <a:rPr lang="pt-BR" sz="1600" dirty="0"/>
            </a:br>
            <a:r>
              <a:rPr lang="pt-BR" sz="1600" b="1" dirty="0"/>
              <a:t>R.8 </a:t>
            </a:r>
            <a:r>
              <a:rPr lang="pt-BR" sz="1600" dirty="0"/>
              <a:t>(consolidação de propriedade)</a:t>
            </a:r>
            <a:br>
              <a:rPr lang="pt-BR" sz="1600" dirty="0"/>
            </a:br>
            <a:r>
              <a:rPr lang="pt-BR" sz="1600" b="1" dirty="0"/>
              <a:t>Av.9 </a:t>
            </a:r>
            <a:r>
              <a:rPr lang="pt-BR" sz="1600" dirty="0"/>
              <a:t>(cancelamento da CCI)</a:t>
            </a:r>
            <a:br>
              <a:rPr lang="pt-BR" sz="1600" dirty="0"/>
            </a:br>
            <a:r>
              <a:rPr lang="pt-BR" sz="1600" b="1" dirty="0"/>
              <a:t>Av.10 </a:t>
            </a:r>
            <a:r>
              <a:rPr lang="pt-BR" sz="1600" dirty="0"/>
              <a:t>(cancelamento da alienação)</a:t>
            </a:r>
            <a:br>
              <a:rPr lang="pt-BR" sz="1600" dirty="0"/>
            </a:br>
            <a:r>
              <a:rPr lang="pt-BR" sz="1600" b="1" dirty="0"/>
              <a:t>Av.11 </a:t>
            </a:r>
            <a:r>
              <a:rPr lang="pt-BR" sz="1600" dirty="0"/>
              <a:t>(consolidação da propriedade plena)</a:t>
            </a:r>
            <a:br>
              <a:rPr lang="pt-BR" sz="1600" dirty="0"/>
            </a:br>
            <a:r>
              <a:rPr lang="pt-BR" sz="1600" b="1" dirty="0"/>
              <a:t>R.12 </a:t>
            </a:r>
            <a:r>
              <a:rPr lang="pt-BR" sz="1600" dirty="0"/>
              <a:t>(nova compra e venda)</a:t>
            </a:r>
            <a:endParaRPr lang="pt-BR" sz="1600" dirty="0">
              <a:solidFill>
                <a:srgbClr val="DADADA"/>
              </a:solidFill>
            </a:endParaRP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1015663"/>
          </a:xfrm>
          <a:prstGeom prst="rect">
            <a:avLst/>
          </a:prstGeom>
          <a:noFill/>
        </p:spPr>
        <p:txBody>
          <a:bodyPr wrap="square" rtlCol="0">
            <a:spAutoFit/>
          </a:bodyPr>
          <a:lstStyle/>
          <a:p>
            <a:pPr algn="ctr"/>
            <a:r>
              <a:rPr lang="es-ES" sz="2000" b="1" dirty="0">
                <a:latin typeface="+mj-lt"/>
              </a:rPr>
              <a:t>inmatriculación</a:t>
            </a:r>
            <a:r>
              <a:rPr lang="es-ES" sz="2000" b="1" dirty="0">
                <a:solidFill>
                  <a:srgbClr val="DADADA"/>
                </a:solidFill>
                <a:latin typeface="+mj-lt"/>
              </a:rPr>
              <a:t> que fue objeto de enajenación fiduciaria y que culminó en la consolidación del inmueble.</a:t>
            </a:r>
            <a:endParaRPr lang="pt-BR" sz="2000"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2" y="1687799"/>
            <a:ext cx="6022107" cy="3003579"/>
          </a:xfrm>
          <a:prstGeom prst="rect">
            <a:avLst/>
          </a:prstGeom>
          <a:noFill/>
        </p:spPr>
        <p:txBody>
          <a:bodyPr wrap="square" rtlCol="0">
            <a:spAutoFit/>
          </a:bodyPr>
          <a:lstStyle/>
          <a:p>
            <a:pPr>
              <a:lnSpc>
                <a:spcPct val="150000"/>
              </a:lnSpc>
            </a:pPr>
            <a:r>
              <a:rPr lang="es-ES" sz="1600" dirty="0">
                <a:solidFill>
                  <a:srgbClr val="DADADA"/>
                </a:solidFill>
              </a:rPr>
              <a:t>R.5 (compraventa) </a:t>
            </a:r>
          </a:p>
          <a:p>
            <a:pPr>
              <a:lnSpc>
                <a:spcPct val="150000"/>
              </a:lnSpc>
            </a:pPr>
            <a:r>
              <a:rPr lang="es-ES" sz="1600" dirty="0">
                <a:solidFill>
                  <a:srgbClr val="DADADA"/>
                </a:solidFill>
              </a:rPr>
              <a:t>R.6 (venta fideicomiso) </a:t>
            </a:r>
          </a:p>
          <a:p>
            <a:pPr>
              <a:lnSpc>
                <a:spcPct val="150000"/>
              </a:lnSpc>
            </a:pPr>
            <a:r>
              <a:rPr lang="es-ES" sz="1600" dirty="0">
                <a:solidFill>
                  <a:srgbClr val="DADADA"/>
                </a:solidFill>
              </a:rPr>
              <a:t>Av.7 (nota de crédito inmobiliario) </a:t>
            </a:r>
          </a:p>
          <a:p>
            <a:pPr>
              <a:lnSpc>
                <a:spcPct val="150000"/>
              </a:lnSpc>
            </a:pPr>
            <a:r>
              <a:rPr lang="es-ES" sz="1600" dirty="0">
                <a:solidFill>
                  <a:srgbClr val="DADADA"/>
                </a:solidFill>
              </a:rPr>
              <a:t>R.8 (consolidación de la propiedad) </a:t>
            </a:r>
          </a:p>
          <a:p>
            <a:pPr>
              <a:lnSpc>
                <a:spcPct val="150000"/>
              </a:lnSpc>
            </a:pPr>
            <a:r>
              <a:rPr lang="es-ES" sz="1600" dirty="0">
                <a:solidFill>
                  <a:srgbClr val="DADADA"/>
                </a:solidFill>
              </a:rPr>
              <a:t>Av.9 (cancelación del CCI) </a:t>
            </a:r>
          </a:p>
          <a:p>
            <a:pPr>
              <a:lnSpc>
                <a:spcPct val="150000"/>
              </a:lnSpc>
            </a:pPr>
            <a:r>
              <a:rPr lang="es-ES" sz="1600" dirty="0">
                <a:solidFill>
                  <a:srgbClr val="DADADA"/>
                </a:solidFill>
              </a:rPr>
              <a:t>Av.10 (cancelación de la venta) </a:t>
            </a:r>
          </a:p>
          <a:p>
            <a:pPr>
              <a:lnSpc>
                <a:spcPct val="150000"/>
              </a:lnSpc>
            </a:pPr>
            <a:r>
              <a:rPr lang="es-ES" sz="1600" dirty="0">
                <a:solidFill>
                  <a:srgbClr val="DADADA"/>
                </a:solidFill>
              </a:rPr>
              <a:t>Av. 11 (consolidación de pleno dominio) </a:t>
            </a:r>
          </a:p>
          <a:p>
            <a:pPr>
              <a:lnSpc>
                <a:spcPct val="150000"/>
              </a:lnSpc>
            </a:pPr>
            <a:r>
              <a:rPr lang="es-ES" sz="1600" dirty="0">
                <a:solidFill>
                  <a:srgbClr val="DADADA"/>
                </a:solidFill>
              </a:rPr>
              <a:t>R.12 (nueva compraventa)</a:t>
            </a:r>
            <a:endParaRPr lang="pt-BR" sz="1600" dirty="0">
              <a:solidFill>
                <a:srgbClr val="DADADA"/>
              </a:solidFill>
            </a:endParaRPr>
          </a:p>
        </p:txBody>
      </p:sp>
    </p:spTree>
    <p:extLst>
      <p:ext uri="{BB962C8B-B14F-4D97-AF65-F5344CB8AC3E}">
        <p14:creationId xmlns:p14="http://schemas.microsoft.com/office/powerpoint/2010/main" val="1780611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C92BFAE-709B-497F-A854-9E090C161BD9}"/>
              </a:ext>
            </a:extLst>
          </p:cNvPr>
          <p:cNvSpPr>
            <a:spLocks noGrp="1"/>
          </p:cNvSpPr>
          <p:nvPr>
            <p:ph type="title"/>
          </p:nvPr>
        </p:nvSpPr>
        <p:spPr>
          <a:xfrm>
            <a:off x="1151466" y="220133"/>
            <a:ext cx="3623733" cy="1143000"/>
          </a:xfrm>
        </p:spPr>
        <p:txBody>
          <a:bodyPr vert="horz" wrap="square" lIns="91440" tIns="45720" rIns="91440" bIns="45720" numCol="1" anchor="ctr" anchorCtr="0" compatLnSpc="1">
            <a:prstTxWarp prst="textNoShape">
              <a:avLst/>
            </a:prstTxWarp>
            <a:noAutofit/>
          </a:bodyPr>
          <a:lstStyle/>
          <a:p>
            <a:pPr>
              <a:lnSpc>
                <a:spcPct val="90000"/>
              </a:lnSpc>
            </a:pPr>
            <a:r>
              <a:rPr lang="pt-BR" sz="2000" dirty="0">
                <a:effectLst>
                  <a:outerShdw blurRad="38100" dist="38100" dir="2700000" algn="tl">
                    <a:srgbClr val="000000"/>
                  </a:outerShdw>
                </a:effectLst>
                <a:latin typeface="+mj-lt"/>
                <a:ea typeface="+mj-ea"/>
                <a:cs typeface="+mj-cs"/>
              </a:rPr>
              <a:t>HIPOTECA - </a:t>
            </a:r>
            <a:r>
              <a:rPr lang="pt-BR" sz="900" b="1" dirty="0">
                <a:effectLst>
                  <a:outerShdw blurRad="38100" dist="38100" dir="2700000" algn="tl">
                    <a:srgbClr val="000000"/>
                  </a:outerShdw>
                </a:effectLst>
                <a:latin typeface="+mj-lt"/>
                <a:ea typeface="+mj-ea"/>
                <a:cs typeface="+mj-cs"/>
              </a:rPr>
              <a:t>Fonte: Manual Prático do RI-ARISP</a:t>
            </a:r>
          </a:p>
        </p:txBody>
      </p:sp>
      <p:sp>
        <p:nvSpPr>
          <p:cNvPr id="4" name="Retângulo 3">
            <a:extLst>
              <a:ext uri="{FF2B5EF4-FFF2-40B4-BE49-F238E27FC236}">
                <a16:creationId xmlns:a16="http://schemas.microsoft.com/office/drawing/2014/main" id="{A30868A0-5ACF-46AE-A5D7-61F73B5F3BF3}"/>
              </a:ext>
            </a:extLst>
          </p:cNvPr>
          <p:cNvSpPr/>
          <p:nvPr/>
        </p:nvSpPr>
        <p:spPr bwMode="auto">
          <a:xfrm>
            <a:off x="609600" y="1600200"/>
            <a:ext cx="4495800" cy="3894667"/>
          </a:xfrm>
          <a:prstGeom prst="rect">
            <a:avLst/>
          </a:prstGeom>
          <a:noFill/>
          <a:ln>
            <a:noFill/>
          </a:ln>
        </p:spPr>
        <p:txBody>
          <a:bodyPr vert="horz" wrap="square" lIns="91440" tIns="45720" rIns="91440" bIns="45720" numCol="1" anchor="t" anchorCtr="0" compatLnSpc="1">
            <a:prstTxWarp prst="textNoShape">
              <a:avLst/>
            </a:prstTxWarp>
            <a:normAutofit/>
          </a:bodyPr>
          <a:lstStyle/>
          <a:p>
            <a:pPr algn="just" eaLnBrk="1" hangingPunct="1">
              <a:spcBef>
                <a:spcPct val="20000"/>
              </a:spcBef>
            </a:pPr>
            <a:r>
              <a:rPr lang="pt-BR" sz="1600" dirty="0">
                <a:latin typeface="+mn-lt"/>
              </a:rPr>
              <a:t>Direito real de garantia constituído em benefício do credor, em que se lhe assegura o recebimento de seu crédito com preferência, sem que lhe seja entregue os bens gravados.</a:t>
            </a:r>
          </a:p>
          <a:p>
            <a:pPr algn="just" eaLnBrk="1" hangingPunct="1">
              <a:spcBef>
                <a:spcPct val="20000"/>
              </a:spcBef>
            </a:pPr>
            <a:endParaRPr lang="pt-BR" sz="1600" dirty="0">
              <a:latin typeface="+mn-lt"/>
            </a:endParaRPr>
          </a:p>
          <a:p>
            <a:pPr algn="just" eaLnBrk="1" hangingPunct="1">
              <a:spcBef>
                <a:spcPct val="20000"/>
              </a:spcBef>
            </a:pPr>
            <a:r>
              <a:rPr lang="pt-BR" sz="1600" dirty="0">
                <a:latin typeface="+mn-lt"/>
              </a:rPr>
              <a:t>A finalidade da hipoteca é garantir o pagamento de uma dívida que, se não for paga, autoriza que seja promovida a venda judicial dos bens gravados pagando-se o credor com preferência.</a:t>
            </a:r>
          </a:p>
        </p:txBody>
      </p:sp>
      <p:sp>
        <p:nvSpPr>
          <p:cNvPr id="5" name="Título 2">
            <a:extLst>
              <a:ext uri="{FF2B5EF4-FFF2-40B4-BE49-F238E27FC236}">
                <a16:creationId xmlns:a16="http://schemas.microsoft.com/office/drawing/2014/main" id="{20E2D536-31F3-4201-BFD9-0E0D16D04F07}"/>
              </a:ext>
            </a:extLst>
          </p:cNvPr>
          <p:cNvSpPr txBox="1">
            <a:spLocks/>
          </p:cNvSpPr>
          <p:nvPr/>
        </p:nvSpPr>
        <p:spPr bwMode="auto">
          <a:xfrm>
            <a:off x="7416801" y="220133"/>
            <a:ext cx="362373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90000"/>
              </a:lnSpc>
            </a:pPr>
            <a:r>
              <a:rPr lang="pt-BR" sz="2000" kern="0" dirty="0"/>
              <a:t>HIPOTECA - </a:t>
            </a:r>
            <a:r>
              <a:rPr lang="pt-BR" sz="900" b="1" kern="0" dirty="0"/>
              <a:t>Fuente: Manual RI-ARISP</a:t>
            </a:r>
          </a:p>
        </p:txBody>
      </p:sp>
      <p:sp>
        <p:nvSpPr>
          <p:cNvPr id="6" name="Retângulo 5">
            <a:extLst>
              <a:ext uri="{FF2B5EF4-FFF2-40B4-BE49-F238E27FC236}">
                <a16:creationId xmlns:a16="http://schemas.microsoft.com/office/drawing/2014/main" id="{8A9A919C-05C5-4A2B-A958-2EDEC562C19C}"/>
              </a:ext>
            </a:extLst>
          </p:cNvPr>
          <p:cNvSpPr/>
          <p:nvPr/>
        </p:nvSpPr>
        <p:spPr bwMode="auto">
          <a:xfrm>
            <a:off x="7086602" y="1600200"/>
            <a:ext cx="4495800" cy="3894667"/>
          </a:xfrm>
          <a:prstGeom prst="rect">
            <a:avLst/>
          </a:prstGeom>
          <a:noFill/>
          <a:ln>
            <a:noFill/>
          </a:ln>
        </p:spPr>
        <p:txBody>
          <a:bodyPr vert="horz" wrap="square" lIns="91440" tIns="45720" rIns="91440" bIns="45720" numCol="1" anchor="t" anchorCtr="0" compatLnSpc="1">
            <a:prstTxWarp prst="textNoShape">
              <a:avLst/>
            </a:prstTxWarp>
            <a:normAutofit/>
          </a:bodyPr>
          <a:lstStyle/>
          <a:p>
            <a:pPr algn="just" eaLnBrk="1" hangingPunct="1">
              <a:spcBef>
                <a:spcPct val="20000"/>
              </a:spcBef>
            </a:pPr>
            <a:r>
              <a:rPr lang="es-ES" sz="1600" dirty="0">
                <a:latin typeface="+mn-lt"/>
              </a:rPr>
              <a:t>Derecho de garantía constituido en beneficio del acreedor, en el que se le asegura recibir su crédito con preferencia, sin que se le entreguen los bienes gravados. </a:t>
            </a:r>
          </a:p>
          <a:p>
            <a:pPr algn="just" eaLnBrk="1" hangingPunct="1">
              <a:spcBef>
                <a:spcPct val="20000"/>
              </a:spcBef>
            </a:pPr>
            <a:endParaRPr lang="es-ES" sz="1600" dirty="0">
              <a:latin typeface="+mn-lt"/>
            </a:endParaRPr>
          </a:p>
          <a:p>
            <a:pPr algn="just" eaLnBrk="1" hangingPunct="1">
              <a:spcBef>
                <a:spcPct val="20000"/>
              </a:spcBef>
            </a:pPr>
            <a:r>
              <a:rPr lang="es-ES" sz="1600" dirty="0">
                <a:latin typeface="+mn-lt"/>
              </a:rPr>
              <a:t>La hipoteca tiene por objeto garantizar el pago de una deuda que, de no ser satisfecha, autoriza la venta judicial de los bienes gravados a promover, pagando preferentemente el acreedor.</a:t>
            </a:r>
            <a:endParaRPr lang="pt-BR" sz="1600" dirty="0">
              <a:latin typeface="+mn-lt"/>
            </a:endParaRPr>
          </a:p>
        </p:txBody>
      </p:sp>
    </p:spTree>
    <p:extLst>
      <p:ext uri="{BB962C8B-B14F-4D97-AF65-F5344CB8AC3E}">
        <p14:creationId xmlns:p14="http://schemas.microsoft.com/office/powerpoint/2010/main" val="28460530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4B6DF19-6440-4C73-B438-B8943E575A60}"/>
              </a:ext>
            </a:extLst>
          </p:cNvPr>
          <p:cNvSpPr>
            <a:spLocks noGrp="1"/>
          </p:cNvSpPr>
          <p:nvPr>
            <p:ph type="title"/>
          </p:nvPr>
        </p:nvSpPr>
        <p:spPr>
          <a:xfrm>
            <a:off x="609600" y="228600"/>
            <a:ext cx="10972800" cy="1143000"/>
          </a:xfrm>
        </p:spPr>
        <p:txBody>
          <a:bodyPr wrap="square" anchor="ctr">
            <a:normAutofit fontScale="90000"/>
          </a:bodyPr>
          <a:lstStyle/>
          <a:p>
            <a:pPr>
              <a:lnSpc>
                <a:spcPct val="90000"/>
              </a:lnSpc>
            </a:pPr>
            <a:r>
              <a:rPr lang="pt-BR" sz="3700" dirty="0">
                <a:effectLst/>
              </a:rPr>
              <a:t>PRINCIPALES CARACTERÍSTICAS DE LA HIPOTECA</a:t>
            </a:r>
            <a:br>
              <a:rPr lang="pt-BR" sz="3700" dirty="0">
                <a:effectLst/>
              </a:rPr>
            </a:br>
            <a:endParaRPr lang="pt-BR" sz="3700" dirty="0"/>
          </a:p>
        </p:txBody>
      </p:sp>
      <p:sp>
        <p:nvSpPr>
          <p:cNvPr id="4" name="Espaço Reservado para Texto 3">
            <a:extLst>
              <a:ext uri="{FF2B5EF4-FFF2-40B4-BE49-F238E27FC236}">
                <a16:creationId xmlns:a16="http://schemas.microsoft.com/office/drawing/2014/main" id="{F6219F59-67CA-499D-8C62-FA4E54CFAACB}"/>
              </a:ext>
            </a:extLst>
          </p:cNvPr>
          <p:cNvSpPr>
            <a:spLocks noGrp="1"/>
          </p:cNvSpPr>
          <p:nvPr>
            <p:ph idx="1"/>
          </p:nvPr>
        </p:nvSpPr>
        <p:spPr>
          <a:xfrm>
            <a:off x="609600" y="1600200"/>
            <a:ext cx="10972800" cy="4495800"/>
          </a:xfrm>
        </p:spPr>
        <p:txBody>
          <a:bodyPr wrap="square" anchor="t">
            <a:normAutofit fontScale="92500" lnSpcReduction="20000"/>
          </a:bodyPr>
          <a:lstStyle/>
          <a:p>
            <a:pPr>
              <a:lnSpc>
                <a:spcPct val="90000"/>
              </a:lnSpc>
            </a:pPr>
            <a:r>
              <a:rPr lang="es-ES" sz="1800" dirty="0"/>
              <a:t>a) Derecho real: vincula inmediatamente el bien inscrito, que es objeto de liquidación de deuda. Es un derecho real de garantía junto con la prenda y la anticresis (art. 1.225, fracciones VIII, IX y X del CC), de él derivan los derechos de secuela y preferencia conferidos al titular; </a:t>
            </a:r>
          </a:p>
          <a:p>
            <a:pPr>
              <a:lnSpc>
                <a:spcPct val="90000"/>
              </a:lnSpc>
            </a:pPr>
            <a:endParaRPr lang="es-ES" sz="1800" dirty="0"/>
          </a:p>
          <a:p>
            <a:pPr>
              <a:lnSpc>
                <a:spcPct val="90000"/>
              </a:lnSpc>
            </a:pPr>
            <a:r>
              <a:rPr lang="es-ES" sz="1800" dirty="0"/>
              <a:t>b) el objeto grabado debe ser propiedad del deudor o de un tercero; </a:t>
            </a:r>
          </a:p>
          <a:p>
            <a:pPr>
              <a:lnSpc>
                <a:spcPct val="90000"/>
              </a:lnSpc>
            </a:pPr>
            <a:endParaRPr lang="es-ES" sz="1800" dirty="0"/>
          </a:p>
          <a:p>
            <a:pPr>
              <a:lnSpc>
                <a:spcPct val="90000"/>
              </a:lnSpc>
            </a:pPr>
            <a:r>
              <a:rPr lang="es-ES" sz="1800" dirty="0"/>
              <a:t>c) no hay transferencia de dominio al acreedor: el hipotecante (deudor) permanece en posesión del bien y ejerce todos los poderes sobre él, usándolo según su destino;</a:t>
            </a:r>
          </a:p>
          <a:p>
            <a:pPr>
              <a:lnSpc>
                <a:spcPct val="90000"/>
              </a:lnSpc>
            </a:pPr>
            <a:endParaRPr lang="es-ES" sz="1800" dirty="0"/>
          </a:p>
          <a:p>
            <a:pPr>
              <a:lnSpc>
                <a:spcPct val="90000"/>
              </a:lnSpc>
            </a:pPr>
            <a:r>
              <a:rPr lang="es-ES" sz="1800" dirty="0"/>
              <a:t>d) es indivisible: consiste en la entrega del bien inscrito en su totalidad y en cada una de sus partes. Es decir, la carga real de la hipoteca grava el bien en su totalidad, y no se extinguirá hasta que se pague la totalidad de la deuda;</a:t>
            </a:r>
          </a:p>
          <a:p>
            <a:pPr>
              <a:lnSpc>
                <a:spcPct val="90000"/>
              </a:lnSpc>
            </a:pPr>
            <a:endParaRPr lang="es-ES" sz="1800" dirty="0"/>
          </a:p>
          <a:p>
            <a:pPr>
              <a:lnSpc>
                <a:spcPct val="90000"/>
              </a:lnSpc>
            </a:pPr>
            <a:r>
              <a:rPr lang="es-ES" sz="1800" dirty="0"/>
              <a:t>e) tiene carácter accesorio: es accesorio de una deuda que se pretende saldar. Si se extingue la deuda principal, no existe carga real para garantizar su pago;</a:t>
            </a:r>
          </a:p>
          <a:p>
            <a:pPr>
              <a:lnSpc>
                <a:spcPct val="90000"/>
              </a:lnSpc>
            </a:pPr>
            <a:endParaRPr lang="es-ES" sz="1800" dirty="0"/>
          </a:p>
          <a:p>
            <a:pPr>
              <a:lnSpc>
                <a:spcPct val="90000"/>
              </a:lnSpc>
            </a:pPr>
            <a:r>
              <a:rPr lang="es-ES" sz="1800" dirty="0"/>
              <a:t>f) es un negocio solemne (si la modalidad es la convencional): la escritura pública será esencial para la validez del acto cuando se trate de derechos reales sobre bienes inmuebles cuyo valor sea superior a treinta veces el salario mínimo más alto vigente en el país (art. 108 del CC).</a:t>
            </a:r>
            <a:br>
              <a:rPr lang="pt-BR" sz="1800" dirty="0"/>
            </a:br>
            <a:endParaRPr lang="pt-BR" sz="1800" dirty="0"/>
          </a:p>
        </p:txBody>
      </p:sp>
    </p:spTree>
    <p:extLst>
      <p:ext uri="{BB962C8B-B14F-4D97-AF65-F5344CB8AC3E}">
        <p14:creationId xmlns:p14="http://schemas.microsoft.com/office/powerpoint/2010/main" val="24773426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4D58E02-BC98-43F1-AB8C-3D2D4FB61F26}"/>
              </a:ext>
            </a:extLst>
          </p:cNvPr>
          <p:cNvSpPr>
            <a:spLocks noGrp="1"/>
          </p:cNvSpPr>
          <p:nvPr>
            <p:ph type="title"/>
          </p:nvPr>
        </p:nvSpPr>
        <p:spPr>
          <a:xfrm>
            <a:off x="1064684" y="612920"/>
            <a:ext cx="3295649" cy="1249747"/>
          </a:xfrm>
        </p:spPr>
        <p:txBody>
          <a:bodyPr wrap="square" anchor="t">
            <a:normAutofit fontScale="90000"/>
          </a:bodyPr>
          <a:lstStyle/>
          <a:p>
            <a:pPr algn="ctr">
              <a:lnSpc>
                <a:spcPct val="90000"/>
              </a:lnSpc>
            </a:pPr>
            <a:r>
              <a:rPr lang="pt-BR" sz="2800" dirty="0"/>
              <a:t>ESPÉCIES DE HIPOTECA</a:t>
            </a:r>
            <a:br>
              <a:rPr lang="pt-BR" sz="1600" dirty="0"/>
            </a:br>
            <a:br>
              <a:rPr lang="pt-BR" sz="1600" dirty="0"/>
            </a:br>
            <a:br>
              <a:rPr lang="pt-BR" sz="1600" dirty="0">
                <a:effectLst/>
              </a:rPr>
            </a:br>
            <a:r>
              <a:rPr lang="pt-BR" sz="1600" dirty="0">
                <a:effectLst/>
              </a:rPr>
              <a:t> </a:t>
            </a:r>
            <a:br>
              <a:rPr lang="pt-BR" sz="1600" dirty="0">
                <a:effectLst/>
              </a:rPr>
            </a:br>
            <a:endParaRPr lang="pt-BR" sz="1600" dirty="0"/>
          </a:p>
        </p:txBody>
      </p:sp>
      <p:sp>
        <p:nvSpPr>
          <p:cNvPr id="8" name="Subtitle 2">
            <a:extLst>
              <a:ext uri="{FF2B5EF4-FFF2-40B4-BE49-F238E27FC236}">
                <a16:creationId xmlns:a16="http://schemas.microsoft.com/office/drawing/2014/main" id="{04C1ABC1-7D80-3C8E-2D6F-0AA8E5C1ABDC}"/>
              </a:ext>
            </a:extLst>
          </p:cNvPr>
          <p:cNvSpPr>
            <a:spLocks noGrp="1"/>
          </p:cNvSpPr>
          <p:nvPr>
            <p:ph type="body" idx="1"/>
          </p:nvPr>
        </p:nvSpPr>
        <p:spPr>
          <a:xfrm>
            <a:off x="1064684" y="2364846"/>
            <a:ext cx="3879849" cy="2689754"/>
          </a:xfrm>
        </p:spPr>
        <p:txBody>
          <a:bodyPr wrap="square" anchor="b">
            <a:normAutofit fontScale="70000" lnSpcReduction="20000"/>
          </a:bodyPr>
          <a:lstStyle/>
          <a:p>
            <a:pPr marL="457200" indent="-457200">
              <a:lnSpc>
                <a:spcPct val="90000"/>
              </a:lnSpc>
              <a:buFont typeface="+mj-lt"/>
              <a:buAutoNum type="alphaUcPeriod"/>
            </a:pPr>
            <a:r>
              <a:rPr lang="pt-BR" dirty="0">
                <a:effectLst/>
              </a:rPr>
              <a:t>convencional (aquela que se origina da livre manifestação dos interessados, por meio de contrato);</a:t>
            </a:r>
          </a:p>
          <a:p>
            <a:pPr marL="457200" indent="-457200">
              <a:lnSpc>
                <a:spcPct val="90000"/>
              </a:lnSpc>
              <a:buFont typeface="+mj-lt"/>
              <a:buAutoNum type="alphaUcPeriod"/>
            </a:pPr>
            <a:endParaRPr lang="pt-BR" dirty="0"/>
          </a:p>
          <a:p>
            <a:pPr marL="457200" indent="-457200">
              <a:lnSpc>
                <a:spcPct val="90000"/>
              </a:lnSpc>
              <a:buFont typeface="+mj-lt"/>
              <a:buAutoNum type="alphaUcPeriod"/>
            </a:pPr>
            <a:endParaRPr lang="pt-BR" dirty="0">
              <a:effectLst/>
            </a:endParaRPr>
          </a:p>
          <a:p>
            <a:pPr marL="457200" indent="-457200">
              <a:lnSpc>
                <a:spcPct val="90000"/>
              </a:lnSpc>
              <a:buFont typeface="+mj-lt"/>
              <a:buAutoNum type="alphaUcPeriod"/>
            </a:pPr>
            <a:r>
              <a:rPr lang="pt-BR" dirty="0">
                <a:effectLst/>
              </a:rPr>
              <a:t>legal (quando a lei a confere a certos credores em determinadas situações) ; </a:t>
            </a:r>
          </a:p>
          <a:p>
            <a:pPr marL="457200" indent="-457200">
              <a:lnSpc>
                <a:spcPct val="90000"/>
              </a:lnSpc>
              <a:buFont typeface="+mj-lt"/>
              <a:buAutoNum type="alphaUcPeriod"/>
            </a:pPr>
            <a:endParaRPr lang="pt-BR" dirty="0"/>
          </a:p>
          <a:p>
            <a:pPr marL="457200" indent="-457200">
              <a:lnSpc>
                <a:spcPct val="90000"/>
              </a:lnSpc>
              <a:buFont typeface="+mj-lt"/>
              <a:buAutoNum type="alphaUcPeriod"/>
            </a:pPr>
            <a:br>
              <a:rPr lang="pt-BR" dirty="0">
                <a:effectLst/>
              </a:rPr>
            </a:br>
            <a:r>
              <a:rPr lang="pt-BR" dirty="0">
                <a:effectLst/>
              </a:rPr>
              <a:t>judicial (criada para assegurar a execução de uma sentença).</a:t>
            </a:r>
            <a:br>
              <a:rPr lang="pt-BR" dirty="0">
                <a:effectLst/>
              </a:rPr>
            </a:br>
            <a:r>
              <a:rPr lang="pt-BR" dirty="0">
                <a:effectLst/>
              </a:rPr>
              <a:t> </a:t>
            </a:r>
            <a:endParaRPr lang="en-US" dirty="0"/>
          </a:p>
        </p:txBody>
      </p:sp>
      <p:sp>
        <p:nvSpPr>
          <p:cNvPr id="4" name="Título 2">
            <a:extLst>
              <a:ext uri="{FF2B5EF4-FFF2-40B4-BE49-F238E27FC236}">
                <a16:creationId xmlns:a16="http://schemas.microsoft.com/office/drawing/2014/main" id="{F67E3675-AA9F-49AB-AC69-FF51E13701E8}"/>
              </a:ext>
            </a:extLst>
          </p:cNvPr>
          <p:cNvSpPr txBox="1">
            <a:spLocks/>
          </p:cNvSpPr>
          <p:nvPr/>
        </p:nvSpPr>
        <p:spPr bwMode="auto">
          <a:xfrm>
            <a:off x="7052736" y="612920"/>
            <a:ext cx="3295649" cy="12497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0000" lnSpcReduction="20000"/>
          </a:bodyPr>
          <a:lstStyle>
            <a:lvl1pPr algn="l" rtl="0" eaLnBrk="1" fontAlgn="base" hangingPunct="1">
              <a:spcBef>
                <a:spcPct val="0"/>
              </a:spcBef>
              <a:spcAft>
                <a:spcPct val="0"/>
              </a:spcAft>
              <a:defRPr sz="4000" b="1" cap="all">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ctr">
              <a:lnSpc>
                <a:spcPct val="90000"/>
              </a:lnSpc>
            </a:pPr>
            <a:r>
              <a:rPr lang="pt-BR" sz="2800" kern="0" dirty="0"/>
              <a:t>TIPOS DE HIPOTECA</a:t>
            </a:r>
            <a:br>
              <a:rPr lang="pt-BR" sz="1600" kern="0" dirty="0"/>
            </a:br>
            <a:br>
              <a:rPr lang="pt-BR" sz="1600" kern="0" dirty="0"/>
            </a:br>
            <a:br>
              <a:rPr lang="pt-BR" sz="1600" kern="0" dirty="0">
                <a:effectLst/>
              </a:rPr>
            </a:br>
            <a:r>
              <a:rPr lang="pt-BR" sz="1600" kern="0" dirty="0">
                <a:effectLst/>
              </a:rPr>
              <a:t> </a:t>
            </a:r>
            <a:br>
              <a:rPr lang="pt-BR" sz="1600" kern="0" dirty="0">
                <a:effectLst/>
              </a:rPr>
            </a:br>
            <a:endParaRPr lang="pt-BR" sz="1600" kern="0" dirty="0"/>
          </a:p>
        </p:txBody>
      </p:sp>
      <p:sp>
        <p:nvSpPr>
          <p:cNvPr id="5" name="Subtitle 2">
            <a:extLst>
              <a:ext uri="{FF2B5EF4-FFF2-40B4-BE49-F238E27FC236}">
                <a16:creationId xmlns:a16="http://schemas.microsoft.com/office/drawing/2014/main" id="{B905C6C3-0A8C-44F6-8DE4-2CD389A633BF}"/>
              </a:ext>
            </a:extLst>
          </p:cNvPr>
          <p:cNvSpPr txBox="1">
            <a:spLocks/>
          </p:cNvSpPr>
          <p:nvPr/>
        </p:nvSpPr>
        <p:spPr bwMode="auto">
          <a:xfrm>
            <a:off x="7247469" y="2364846"/>
            <a:ext cx="3879849" cy="268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70000" lnSpcReduction="20000"/>
          </a:bodyPr>
          <a:lstStyle>
            <a:lvl1pPr marL="0" indent="0" algn="l" rtl="0" eaLnBrk="1" fontAlgn="base" hangingPunct="1">
              <a:spcBef>
                <a:spcPct val="2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Clr>
                <a:schemeClr val="tx2"/>
              </a:buClr>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Clr>
                <a:schemeClr val="tx2"/>
              </a:buClr>
              <a:buNone/>
              <a:defRPr sz="1400">
                <a:solidFill>
                  <a:schemeClr val="tx1"/>
                </a:solidFill>
                <a:latin typeface="+mn-lt"/>
              </a:defRPr>
            </a:lvl5pPr>
            <a:lvl6pPr marL="2286000" indent="0" algn="l" rtl="0" eaLnBrk="1" fontAlgn="base" hangingPunct="1">
              <a:spcBef>
                <a:spcPct val="20000"/>
              </a:spcBef>
              <a:spcAft>
                <a:spcPct val="0"/>
              </a:spcAft>
              <a:buClr>
                <a:schemeClr val="tx2"/>
              </a:buClr>
              <a:buNone/>
              <a:defRPr sz="1400">
                <a:solidFill>
                  <a:schemeClr val="tx1"/>
                </a:solidFill>
                <a:latin typeface="+mn-lt"/>
              </a:defRPr>
            </a:lvl6pPr>
            <a:lvl7pPr marL="2743200" indent="0" algn="l" rtl="0" eaLnBrk="1" fontAlgn="base" hangingPunct="1">
              <a:spcBef>
                <a:spcPct val="20000"/>
              </a:spcBef>
              <a:spcAft>
                <a:spcPct val="0"/>
              </a:spcAft>
              <a:buClr>
                <a:schemeClr val="tx2"/>
              </a:buClr>
              <a:buNone/>
              <a:defRPr sz="1400">
                <a:solidFill>
                  <a:schemeClr val="tx1"/>
                </a:solidFill>
                <a:latin typeface="+mn-lt"/>
              </a:defRPr>
            </a:lvl7pPr>
            <a:lvl8pPr marL="3200400" indent="0" algn="l" rtl="0" eaLnBrk="1" fontAlgn="base" hangingPunct="1">
              <a:spcBef>
                <a:spcPct val="20000"/>
              </a:spcBef>
              <a:spcAft>
                <a:spcPct val="0"/>
              </a:spcAft>
              <a:buClr>
                <a:schemeClr val="tx2"/>
              </a:buClr>
              <a:buNone/>
              <a:defRPr sz="1400">
                <a:solidFill>
                  <a:schemeClr val="tx1"/>
                </a:solidFill>
                <a:latin typeface="+mn-lt"/>
              </a:defRPr>
            </a:lvl8pPr>
            <a:lvl9pPr marL="3657600" indent="0" algn="l" rtl="0" eaLnBrk="1" fontAlgn="base" hangingPunct="1">
              <a:spcBef>
                <a:spcPct val="20000"/>
              </a:spcBef>
              <a:spcAft>
                <a:spcPct val="0"/>
              </a:spcAft>
              <a:buClr>
                <a:schemeClr val="tx2"/>
              </a:buClr>
              <a:buNone/>
              <a:defRPr sz="1400">
                <a:solidFill>
                  <a:schemeClr val="tx1"/>
                </a:solidFill>
                <a:latin typeface="+mn-lt"/>
              </a:defRPr>
            </a:lvl9pPr>
          </a:lstStyle>
          <a:p>
            <a:pPr marL="457200" indent="-457200">
              <a:lnSpc>
                <a:spcPct val="90000"/>
              </a:lnSpc>
              <a:buFont typeface="+mj-lt"/>
              <a:buAutoNum type="alphaUcPeriod"/>
            </a:pPr>
            <a:r>
              <a:rPr lang="es-ES" kern="0" dirty="0"/>
              <a:t>convencional (aquel que se origina de la libre expresión de los interesados, a través de un contrato);</a:t>
            </a:r>
          </a:p>
          <a:p>
            <a:pPr marL="457200" indent="-457200">
              <a:lnSpc>
                <a:spcPct val="90000"/>
              </a:lnSpc>
              <a:buFont typeface="+mj-lt"/>
              <a:buAutoNum type="alphaUcPeriod"/>
            </a:pPr>
            <a:endParaRPr lang="es-ES" kern="0" dirty="0"/>
          </a:p>
          <a:p>
            <a:pPr marL="457200" indent="-457200">
              <a:lnSpc>
                <a:spcPct val="90000"/>
              </a:lnSpc>
              <a:buFont typeface="+mj-lt"/>
              <a:buAutoNum type="alphaUcPeriod"/>
            </a:pPr>
            <a:endParaRPr lang="es-ES" kern="0" dirty="0"/>
          </a:p>
          <a:p>
            <a:pPr marL="457200" indent="-457200">
              <a:lnSpc>
                <a:spcPct val="90000"/>
              </a:lnSpc>
              <a:buFont typeface="+mj-lt"/>
              <a:buAutoNum type="alphaUcPeriod"/>
            </a:pPr>
            <a:r>
              <a:rPr lang="es-ES" kern="0" dirty="0"/>
              <a:t>legal (cuando la ley lo concede a determinados acreedores en determinadas situaciones);</a:t>
            </a:r>
          </a:p>
          <a:p>
            <a:pPr marL="457200" indent="-457200">
              <a:lnSpc>
                <a:spcPct val="90000"/>
              </a:lnSpc>
              <a:buFont typeface="+mj-lt"/>
              <a:buAutoNum type="alphaUcPeriod"/>
            </a:pPr>
            <a:endParaRPr lang="es-ES" kern="0" dirty="0"/>
          </a:p>
          <a:p>
            <a:pPr marL="457200" indent="-457200">
              <a:lnSpc>
                <a:spcPct val="90000"/>
              </a:lnSpc>
              <a:buFont typeface="+mj-lt"/>
              <a:buAutoNum type="alphaUcPeriod"/>
            </a:pPr>
            <a:r>
              <a:rPr lang="es-ES" kern="0" dirty="0"/>
              <a:t>sistema judicial (creado para asegurar la ejecución de una sentencia).</a:t>
            </a:r>
            <a:br>
              <a:rPr lang="pt-BR" kern="0" dirty="0"/>
            </a:br>
            <a:r>
              <a:rPr lang="pt-BR" kern="0" dirty="0"/>
              <a:t> </a:t>
            </a:r>
            <a:endParaRPr lang="en-US" kern="0" dirty="0"/>
          </a:p>
        </p:txBody>
      </p:sp>
    </p:spTree>
    <p:extLst>
      <p:ext uri="{BB962C8B-B14F-4D97-AF65-F5344CB8AC3E}">
        <p14:creationId xmlns:p14="http://schemas.microsoft.com/office/powerpoint/2010/main" val="1642147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5EE3E91-781A-4CB0-A275-D7A4BF5AB803}"/>
              </a:ext>
            </a:extLst>
          </p:cNvPr>
          <p:cNvSpPr>
            <a:spLocks noGrp="1"/>
          </p:cNvSpPr>
          <p:nvPr>
            <p:ph type="title"/>
          </p:nvPr>
        </p:nvSpPr>
        <p:spPr>
          <a:xfrm>
            <a:off x="609600" y="228600"/>
            <a:ext cx="10972800" cy="1143000"/>
          </a:xfrm>
        </p:spPr>
        <p:txBody>
          <a:bodyPr vert="horz" wrap="square" lIns="91440" tIns="45720" rIns="91440" bIns="45720" numCol="1" anchor="ctr" anchorCtr="0" compatLnSpc="1">
            <a:prstTxWarp prst="textNoShape">
              <a:avLst/>
            </a:prstTxWarp>
            <a:normAutofit/>
          </a:bodyPr>
          <a:lstStyle/>
          <a:p>
            <a:r>
              <a:rPr lang="pt-BR" b="1" dirty="0">
                <a:effectLst>
                  <a:outerShdw blurRad="38100" dist="38100" dir="2700000" algn="tl">
                    <a:srgbClr val="000000"/>
                  </a:outerShdw>
                </a:effectLst>
                <a:latin typeface="+mj-lt"/>
                <a:ea typeface="+mj-ea"/>
                <a:cs typeface="+mj-cs"/>
              </a:rPr>
              <a:t>Projeto de Lei de autoria do governo</a:t>
            </a:r>
            <a:r>
              <a:rPr lang="pt-BR" b="1" dirty="0"/>
              <a:t> </a:t>
            </a:r>
            <a:r>
              <a:rPr lang="pt-BR" sz="1600" b="1" dirty="0"/>
              <a:t> Fonte: https://mail.google.com/mail/u/0/#inbox?projector =  PROJETO DE LEI No 4.188-21</a:t>
            </a:r>
            <a:endParaRPr lang="pt-BR" sz="1600" b="1" dirty="0">
              <a:effectLst>
                <a:outerShdw blurRad="38100" dist="38100" dir="2700000" algn="tl">
                  <a:srgbClr val="000000"/>
                </a:outerShdw>
              </a:effectLst>
              <a:latin typeface="+mj-lt"/>
              <a:ea typeface="+mj-ea"/>
              <a:cs typeface="+mj-cs"/>
            </a:endParaRPr>
          </a:p>
        </p:txBody>
      </p:sp>
      <p:sp>
        <p:nvSpPr>
          <p:cNvPr id="5" name="Retângulo 4">
            <a:extLst>
              <a:ext uri="{FF2B5EF4-FFF2-40B4-BE49-F238E27FC236}">
                <a16:creationId xmlns:a16="http://schemas.microsoft.com/office/drawing/2014/main" id="{ADE57B9E-44C4-4A2E-AF71-4C91DEEB95D6}"/>
              </a:ext>
            </a:extLst>
          </p:cNvPr>
          <p:cNvSpPr/>
          <p:nvPr/>
        </p:nvSpPr>
        <p:spPr bwMode="auto">
          <a:xfrm>
            <a:off x="609600" y="1600200"/>
            <a:ext cx="10972800" cy="4495800"/>
          </a:xfrm>
          <a:prstGeom prst="rect">
            <a:avLst/>
          </a:prstGeom>
          <a:noFill/>
          <a:ln>
            <a:noFill/>
          </a:ln>
        </p:spPr>
        <p:txBody>
          <a:bodyPr vert="horz" wrap="square" lIns="91440" tIns="45720" rIns="91440" bIns="45720" numCol="1" anchor="t" anchorCtr="0" compatLnSpc="1">
            <a:prstTxWarp prst="textNoShape">
              <a:avLst/>
            </a:prstTxWarp>
            <a:normAutofit/>
          </a:bodyPr>
          <a:lstStyle/>
          <a:p>
            <a:pPr eaLnBrk="1" hangingPunct="1">
              <a:lnSpc>
                <a:spcPct val="90000"/>
              </a:lnSpc>
              <a:spcBef>
                <a:spcPct val="20000"/>
              </a:spcBef>
            </a:pPr>
            <a:r>
              <a:rPr lang="pt-BR" sz="2200" dirty="0">
                <a:latin typeface="+mn-lt"/>
              </a:rPr>
              <a:t>Aprovado na Câmara dos Deputados no dia1º/6/2022  , o PL de autoria do governo que permite a penhora de imóveis únicos para quitação de dívidas de empréstimo com bancos será debatido no Senado.</a:t>
            </a:r>
          </a:p>
          <a:p>
            <a:pPr eaLnBrk="1" hangingPunct="1">
              <a:lnSpc>
                <a:spcPct val="90000"/>
              </a:lnSpc>
              <a:spcBef>
                <a:spcPct val="20000"/>
              </a:spcBef>
            </a:pPr>
            <a:endParaRPr lang="pt-BR" sz="2200" dirty="0">
              <a:latin typeface="+mn-lt"/>
            </a:endParaRPr>
          </a:p>
          <a:p>
            <a:pPr eaLnBrk="1" hangingPunct="1">
              <a:lnSpc>
                <a:spcPct val="90000"/>
              </a:lnSpc>
              <a:spcBef>
                <a:spcPct val="20000"/>
              </a:spcBef>
            </a:pPr>
            <a:r>
              <a:rPr lang="pt-BR" sz="2200" dirty="0"/>
              <a:t>O governo propõe a criação das Instituições Gestoras de Garantia (</a:t>
            </a:r>
            <a:r>
              <a:rPr lang="pt-BR" sz="2200" dirty="0" err="1"/>
              <a:t>IGGs</a:t>
            </a:r>
            <a:r>
              <a:rPr lang="pt-BR" sz="2200" dirty="0"/>
              <a:t>), que facultariam a bancos e instituições financeiras a penhora da casa usada como garantia, mesmo que seja o único imóvel do devedor. </a:t>
            </a:r>
          </a:p>
          <a:p>
            <a:pPr eaLnBrk="1" hangingPunct="1">
              <a:lnSpc>
                <a:spcPct val="90000"/>
              </a:lnSpc>
              <a:spcBef>
                <a:spcPct val="20000"/>
              </a:spcBef>
            </a:pPr>
            <a:endParaRPr lang="pt-BR" sz="2200" dirty="0"/>
          </a:p>
          <a:p>
            <a:pPr eaLnBrk="1" hangingPunct="1">
              <a:lnSpc>
                <a:spcPct val="90000"/>
              </a:lnSpc>
              <a:spcBef>
                <a:spcPct val="20000"/>
              </a:spcBef>
            </a:pPr>
            <a:r>
              <a:rPr lang="pt-BR" sz="2200" dirty="0"/>
              <a:t>Isso acontece em países como os Estados Unidos, onde muitas pessoas pobres perdem a moradia para instituições financeiras, o que no Brasil é proibido por lei.</a:t>
            </a:r>
          </a:p>
          <a:p>
            <a:pPr eaLnBrk="1" hangingPunct="1">
              <a:lnSpc>
                <a:spcPct val="90000"/>
              </a:lnSpc>
              <a:spcBef>
                <a:spcPct val="20000"/>
              </a:spcBef>
            </a:pPr>
            <a:r>
              <a:rPr lang="pt-BR" sz="2200" dirty="0"/>
              <a:t> </a:t>
            </a:r>
          </a:p>
          <a:p>
            <a:pPr eaLnBrk="1" hangingPunct="1">
              <a:lnSpc>
                <a:spcPct val="90000"/>
              </a:lnSpc>
              <a:spcBef>
                <a:spcPct val="20000"/>
              </a:spcBef>
            </a:pPr>
            <a:r>
              <a:rPr lang="pt-BR" sz="2200" dirty="0">
                <a:latin typeface="+mn-lt"/>
              </a:rPr>
              <a:t>Na prática, o projeto permite o uso de um imóvel como garantia para mais de um empréstimo, com juros mais baixos. </a:t>
            </a:r>
          </a:p>
          <a:p>
            <a:pPr eaLnBrk="1" hangingPunct="1">
              <a:lnSpc>
                <a:spcPct val="90000"/>
              </a:lnSpc>
              <a:spcBef>
                <a:spcPct val="20000"/>
              </a:spcBef>
            </a:pPr>
            <a:endParaRPr lang="pt-BR" sz="2200" dirty="0">
              <a:latin typeface="+mn-lt"/>
            </a:endParaRPr>
          </a:p>
        </p:txBody>
      </p:sp>
      <p:sp>
        <p:nvSpPr>
          <p:cNvPr id="3" name="Espaço Reservado para Número de Slide 2" hidden="1">
            <a:extLst>
              <a:ext uri="{FF2B5EF4-FFF2-40B4-BE49-F238E27FC236}">
                <a16:creationId xmlns:a16="http://schemas.microsoft.com/office/drawing/2014/main" id="{B8E35F90-72CD-405E-908E-11B6F98328DD}"/>
              </a:ext>
            </a:extLst>
          </p:cNvPr>
          <p:cNvSpPr>
            <a:spLocks noGrp="1"/>
          </p:cNvSpPr>
          <p:nvPr>
            <p:ph type="sldNum" sz="quarter" idx="4294967295"/>
          </p:nvPr>
        </p:nvSpPr>
        <p:spPr>
          <a:xfrm>
            <a:off x="628788" y="6339840"/>
            <a:ext cx="302281" cy="365760"/>
          </a:xfrm>
        </p:spPr>
        <p:txBody>
          <a:bodyPr/>
          <a:lstStyle/>
          <a:p>
            <a:pPr rtl="0">
              <a:spcAft>
                <a:spcPts val="600"/>
              </a:spcAft>
            </a:pPr>
            <a:fld id="{4FAB73BC-B049-4115-A692-8D63A059BFB8}" type="slidenum">
              <a:rPr lang="pt-BR" noProof="0" smtClean="0"/>
              <a:pPr rtl="0">
                <a:spcAft>
                  <a:spcPts val="600"/>
                </a:spcAft>
              </a:pPr>
              <a:t>69</a:t>
            </a:fld>
            <a:endParaRPr lang="pt-BR" noProof="0"/>
          </a:p>
        </p:txBody>
      </p:sp>
    </p:spTree>
    <p:extLst>
      <p:ext uri="{BB962C8B-B14F-4D97-AF65-F5344CB8AC3E}">
        <p14:creationId xmlns:p14="http://schemas.microsoft.com/office/powerpoint/2010/main" val="117082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b="1" dirty="0">
                <a:solidFill>
                  <a:srgbClr val="DADADA"/>
                </a:solidFill>
              </a:rPr>
              <a:t>CONTEXTUALIZAÇÃO</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502951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a:solidFill>
                  <a:srgbClr val="DADADA"/>
                </a:solidFill>
              </a:rPr>
              <a:t>Através de redes de cooperação internacional </a:t>
            </a:r>
            <a:r>
              <a:rPr lang="pt-BR" dirty="0">
                <a:solidFill>
                  <a:srgbClr val="DADADA"/>
                </a:solidFill>
                <a:ea typeface="Calibri" panose="020F0502020204030204" pitchFamily="34" charset="0"/>
              </a:rPr>
              <a:t>fundamentadas nas teorias existentes, doutrinas sobre o tema em evidência, a começar pelo princípio da independência territorial do país, buscar-se-á demonstrar que à medida que aumentam os intercâmbios internacionais, nos distintos setores da humanidade, o Direito também transcende aos limites territoriais da soberania estatal, regulamentando não só questões internas, mas também criando mecanismos que regem as atividades exteriores da sociedade dos Estados, </a:t>
            </a:r>
            <a:r>
              <a:rPr lang="pt-BR" dirty="0">
                <a:solidFill>
                  <a:srgbClr val="DADADA"/>
                </a:solidFill>
              </a:rPr>
              <a:t>notadamente quanto as relações entre o Estado democrático de direito e o exercício da cidadania. </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solidFill>
                  <a:srgbClr val="DADADA"/>
                </a:solidFill>
                <a:latin typeface="+mj-lt"/>
              </a:rPr>
              <a:t>CONTEXTUALIZACIÓN</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502951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dirty="0">
                <a:solidFill>
                  <a:srgbClr val="DADADA"/>
                </a:solidFill>
              </a:rPr>
              <a:t>A través de redes de cooperación internacional basadas en teorías existentes, doctrinas sobre el tema en evidencia, partiendo del principio de la independencia territorial del país, buscaremos demostrar que a medida que aumentan los intercambios internacionales, en diferentes sectores de la humanidad, el Derecho también trasciende los límites territoriales de la soberanía estatal, regulando no sólo las cuestiones internas, sino también creando mecanismos que rijan las actividades externas de la sociedad de los Estados, en particular en lo que se refiere a la relación entre el Estado democrático de derecho y el ejercicio de la ciudadanía.</a:t>
            </a:r>
            <a:endParaRPr lang="pt-BR" dirty="0">
              <a:solidFill>
                <a:srgbClr val="DADADA"/>
              </a:solidFill>
            </a:endParaRPr>
          </a:p>
        </p:txBody>
      </p:sp>
    </p:spTree>
    <p:extLst>
      <p:ext uri="{BB962C8B-B14F-4D97-AF65-F5344CB8AC3E}">
        <p14:creationId xmlns:p14="http://schemas.microsoft.com/office/powerpoint/2010/main" val="1043164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3007301" y="385809"/>
            <a:ext cx="6177397" cy="830997"/>
          </a:xfrm>
          <a:prstGeom prst="rect">
            <a:avLst/>
          </a:prstGeom>
          <a:noFill/>
        </p:spPr>
        <p:txBody>
          <a:bodyPr wrap="square" rtlCol="0">
            <a:spAutoFit/>
          </a:bodyPr>
          <a:lstStyle/>
          <a:p>
            <a:pPr algn="ctr"/>
            <a:r>
              <a:rPr lang="pt-BR" sz="2400" b="1" i="1" dirty="0">
                <a:latin typeface="+mj-lt"/>
              </a:rPr>
              <a:t>REFERÊNCIAS BIBLIOGRÁFICAS E LINKS CONSULTOS.</a:t>
            </a:r>
            <a:endParaRPr lang="pt-BR" sz="2400" b="1"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125240" y="1216806"/>
            <a:ext cx="11941520" cy="5047536"/>
          </a:xfrm>
          <a:prstGeom prst="rect">
            <a:avLst/>
          </a:prstGeom>
          <a:noFill/>
        </p:spPr>
        <p:txBody>
          <a:bodyPr wrap="square" rtlCol="0">
            <a:spAutoFit/>
          </a:bodyPr>
          <a:lstStyle/>
          <a:p>
            <a:pPr marL="285750" indent="-285750">
              <a:buFont typeface="Arial" panose="020B0604020202020204" pitchFamily="34" charset="0"/>
              <a:buChar char="•"/>
            </a:pPr>
            <a:r>
              <a:rPr lang="pt-BR" sz="1400" b="1" dirty="0">
                <a:solidFill>
                  <a:srgbClr val="DADADA"/>
                </a:solidFill>
                <a:hlinkClick r:id="rId2">
                  <a:extLst>
                    <a:ext uri="{A12FA001-AC4F-418D-AE19-62706E023703}">
                      <ahyp:hlinkClr xmlns:ahyp="http://schemas.microsoft.com/office/drawing/2018/hyperlinkcolor" val="tx"/>
                    </a:ext>
                  </a:extLst>
                </a:hlinkClick>
              </a:rPr>
              <a:t>www.irib.org.br</a:t>
            </a:r>
            <a:r>
              <a:rPr lang="pt-BR" sz="1400" dirty="0">
                <a:solidFill>
                  <a:srgbClr val="DADADA"/>
                </a:solidFill>
                <a:hlinkClick r:id="rId2">
                  <a:extLst>
                    <a:ext uri="{A12FA001-AC4F-418D-AE19-62706E023703}">
                      <ahyp:hlinkClr xmlns:ahyp="http://schemas.microsoft.com/office/drawing/2018/hyperlinkcolor" val="tx"/>
                    </a:ext>
                  </a:extLst>
                </a:hlinkClick>
              </a:rPr>
              <a:t>.</a:t>
            </a:r>
            <a:endParaRPr lang="pt-BR" sz="1400" dirty="0">
              <a:solidFill>
                <a:srgbClr val="DADADA"/>
              </a:solidFill>
            </a:endParaRP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BRASIL. Constituição (1988). Constituição da República Federativa do Brasil. Brasília, DF, 1988.</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BRASIL. Lei 6.015, de 31 de dezembro de 1973. Dispõe sobre os registros públicos, e dá outras providências. Brasília, DF, 1973.</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BRASIL. Lei 8.935, de 18 de novembro de 1994. Regulamenta o </a:t>
            </a:r>
            <a:r>
              <a:rPr lang="pt-BR" sz="1400" u="sng" dirty="0">
                <a:solidFill>
                  <a:srgbClr val="DADADA"/>
                </a:solidFill>
                <a:hlinkClick r:id="rId3">
                  <a:extLst>
                    <a:ext uri="{A12FA001-AC4F-418D-AE19-62706E023703}">
                      <ahyp:hlinkClr xmlns:ahyp="http://schemas.microsoft.com/office/drawing/2018/hyperlinkcolor" val="tx"/>
                    </a:ext>
                  </a:extLst>
                </a:hlinkClick>
              </a:rPr>
              <a:t>art. 236 da Constituição Federal</a:t>
            </a:r>
            <a:r>
              <a:rPr lang="pt-BR" sz="1400" dirty="0">
                <a:solidFill>
                  <a:srgbClr val="DADADA"/>
                </a:solidFill>
              </a:rPr>
              <a:t>, dispondo sobre serviços notariais e de registro. (Lei dos cartórios).</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BRASIL. Constituição (1988). Constituição da República Federativa do Brasil. Brasília, DF, 1988.</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 6  Disponível em: </a:t>
            </a:r>
            <a:r>
              <a:rPr lang="pt-BR" sz="1400" u="sng" dirty="0">
                <a:solidFill>
                  <a:srgbClr val="DADADA"/>
                </a:solidFill>
                <a:hlinkClick r:id="rId4">
                  <a:extLst>
                    <a:ext uri="{A12FA001-AC4F-418D-AE19-62706E023703}">
                      <ahyp:hlinkClr xmlns:ahyp="http://schemas.microsoft.com/office/drawing/2018/hyperlinkcolor" val="tx"/>
                    </a:ext>
                  </a:extLst>
                </a:hlinkClick>
              </a:rPr>
              <a:t>&lt;https://www.registrodeimoveis.org.br/quem-somos&gt;.</a:t>
            </a:r>
            <a:r>
              <a:rPr lang="pt-BR" sz="1400" dirty="0">
                <a:solidFill>
                  <a:srgbClr val="DADADA"/>
                </a:solidFill>
              </a:rPr>
              <a:t> Quem somos nós?. Acesso em: 13 </a:t>
            </a:r>
            <a:r>
              <a:rPr lang="pt-BR" sz="1400" dirty="0" err="1">
                <a:solidFill>
                  <a:srgbClr val="DADADA"/>
                </a:solidFill>
              </a:rPr>
              <a:t>marzo</a:t>
            </a:r>
            <a:r>
              <a:rPr lang="pt-BR" sz="1400" dirty="0">
                <a:solidFill>
                  <a:srgbClr val="DADADA"/>
                </a:solidFill>
              </a:rPr>
              <a:t> 2022.</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BRASIL. Lei 13.465, de 11 de julho de 2017. Dispõe sobre a regularização fundiária rural e urbana, sobre a liquidação de créditos concedidos aos assentados da reforma agrária e sobre a regularização fundiária no âmbito da Amazônia Legal; Brasília, DF, 2017.</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Disponível em: </a:t>
            </a:r>
            <a:r>
              <a:rPr lang="pt-BR" sz="1400" u="sng" dirty="0">
                <a:solidFill>
                  <a:srgbClr val="DADADA"/>
                </a:solidFill>
                <a:hlinkClick r:id="rId5">
                  <a:extLst>
                    <a:ext uri="{A12FA001-AC4F-418D-AE19-62706E023703}">
                      <ahyp:hlinkClr xmlns:ahyp="http://schemas.microsoft.com/office/drawing/2018/hyperlinkcolor" val="tx"/>
                    </a:ext>
                  </a:extLst>
                </a:hlinkClick>
              </a:rPr>
              <a:t>&lt;http://www.colegioregistralrs.or.br/associado&gt;.</a:t>
            </a:r>
            <a:r>
              <a:rPr lang="pt-BR" sz="1400" dirty="0">
                <a:solidFill>
                  <a:srgbClr val="DADADA"/>
                </a:solidFill>
              </a:rPr>
              <a:t> Registro Público de Imóveis Eletrônico – Riscos e Desafios – Fernando </a:t>
            </a:r>
            <a:r>
              <a:rPr lang="pt-BR" sz="1400" dirty="0" err="1">
                <a:solidFill>
                  <a:srgbClr val="DADADA"/>
                </a:solidFill>
              </a:rPr>
              <a:t>Méndez</a:t>
            </a:r>
            <a:r>
              <a:rPr lang="pt-BR" sz="1400" dirty="0">
                <a:solidFill>
                  <a:srgbClr val="DADADA"/>
                </a:solidFill>
              </a:rPr>
              <a:t>  González, Des. Ricardo </a:t>
            </a:r>
            <a:r>
              <a:rPr lang="pt-BR" sz="1400" dirty="0" err="1">
                <a:solidFill>
                  <a:srgbClr val="DADADA"/>
                </a:solidFill>
              </a:rPr>
              <a:t>Dipp</a:t>
            </a:r>
            <a:r>
              <a:rPr lang="pt-BR" sz="1400" dirty="0">
                <a:solidFill>
                  <a:srgbClr val="DADADA"/>
                </a:solidFill>
              </a:rPr>
              <a:t> e Sérgio </a:t>
            </a:r>
            <a:r>
              <a:rPr lang="pt-BR" sz="1400" dirty="0" err="1">
                <a:solidFill>
                  <a:srgbClr val="DADADA"/>
                </a:solidFill>
              </a:rPr>
              <a:t>Jacomino</a:t>
            </a:r>
            <a:r>
              <a:rPr lang="pt-BR" sz="1400" dirty="0">
                <a:solidFill>
                  <a:srgbClr val="DADADA"/>
                </a:solidFill>
              </a:rPr>
              <a:t>.</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Disponível em: &lt; http:// cartórios.org/2013/06/27/</a:t>
            </a:r>
            <a:r>
              <a:rPr lang="pt-BR" sz="1400" dirty="0" err="1">
                <a:solidFill>
                  <a:srgbClr val="DADADA"/>
                </a:solidFill>
              </a:rPr>
              <a:t>srei</a:t>
            </a:r>
            <a:r>
              <a:rPr lang="pt-BR" sz="1400" dirty="0">
                <a:solidFill>
                  <a:srgbClr val="DADADA"/>
                </a:solidFill>
              </a:rPr>
              <a:t>-serviço-de-registro-</a:t>
            </a:r>
            <a:r>
              <a:rPr lang="pt-BR" sz="1400" dirty="0" err="1">
                <a:solidFill>
                  <a:srgbClr val="DADADA"/>
                </a:solidFill>
              </a:rPr>
              <a:t>eletronico</a:t>
            </a:r>
            <a:r>
              <a:rPr lang="pt-BR" sz="1400" dirty="0">
                <a:solidFill>
                  <a:srgbClr val="DADADA"/>
                </a:solidFill>
              </a:rPr>
              <a:t>-de-</a:t>
            </a:r>
            <a:r>
              <a:rPr lang="pt-BR" sz="1400" dirty="0" err="1">
                <a:solidFill>
                  <a:srgbClr val="DADADA"/>
                </a:solidFill>
              </a:rPr>
              <a:t>imoveis</a:t>
            </a:r>
            <a:r>
              <a:rPr lang="pt-BR" sz="1400" dirty="0">
                <a:solidFill>
                  <a:srgbClr val="DADADA"/>
                </a:solidFill>
              </a:rPr>
              <a:t>/&gt;. Central Registradores de Imóveis – </a:t>
            </a:r>
            <a:r>
              <a:rPr lang="pt-BR" sz="1400" dirty="0" err="1">
                <a:solidFill>
                  <a:srgbClr val="DADADA"/>
                </a:solidFill>
              </a:rPr>
              <a:t>Flauzilino</a:t>
            </a:r>
            <a:r>
              <a:rPr lang="pt-BR" sz="1400" dirty="0">
                <a:solidFill>
                  <a:srgbClr val="DADADA"/>
                </a:solidFill>
              </a:rPr>
              <a:t> Araújo dos Santos.</a:t>
            </a:r>
          </a:p>
          <a:p>
            <a:pPr marL="285750" indent="-285750">
              <a:buFont typeface="Arial" panose="020B0604020202020204" pitchFamily="34" charset="0"/>
              <a:buChar char="•"/>
            </a:pPr>
            <a:endParaRPr lang="pt-BR" sz="1400" dirty="0">
              <a:solidFill>
                <a:srgbClr val="DADADA"/>
              </a:solidFill>
            </a:endParaRPr>
          </a:p>
          <a:p>
            <a:pPr marL="285750" indent="-285750">
              <a:buFont typeface="Arial" panose="020B0604020202020204" pitchFamily="34" charset="0"/>
              <a:buChar char="•"/>
            </a:pPr>
            <a:r>
              <a:rPr lang="pt-BR" sz="1400" dirty="0">
                <a:solidFill>
                  <a:srgbClr val="DADADA"/>
                </a:solidFill>
              </a:rPr>
              <a:t>RALL, Ted. </a:t>
            </a:r>
            <a:r>
              <a:rPr lang="pt-BR" sz="1400" b="1" dirty="0">
                <a:solidFill>
                  <a:srgbClr val="DADADA"/>
                </a:solidFill>
              </a:rPr>
              <a:t>Snowden: Um herói do nosso tempo</a:t>
            </a:r>
            <a:r>
              <a:rPr lang="pt-BR" sz="1400" dirty="0">
                <a:solidFill>
                  <a:srgbClr val="DADADA"/>
                </a:solidFill>
              </a:rPr>
              <a:t>. WWF Martins Fontes, 2015 – ISBN 978-85-469-0002-2</a:t>
            </a:r>
          </a:p>
        </p:txBody>
      </p:sp>
      <p:pic>
        <p:nvPicPr>
          <p:cNvPr id="10" name="Imagem 9" descr="Texto&#10;&#10;Descrição gerada automaticamente">
            <a:extLst>
              <a:ext uri="{FF2B5EF4-FFF2-40B4-BE49-F238E27FC236}">
                <a16:creationId xmlns:a16="http://schemas.microsoft.com/office/drawing/2014/main" id="{EF706F45-0525-4D46-A715-395C8D04D8D3}"/>
              </a:ext>
            </a:extLst>
          </p:cNvPr>
          <p:cNvPicPr>
            <a:picLocks noChangeAspect="1"/>
          </p:cNvPicPr>
          <p:nvPr/>
        </p:nvPicPr>
        <p:blipFill>
          <a:blip r:embed="rId6">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val="2314209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3007301" y="385809"/>
            <a:ext cx="6177397" cy="461665"/>
          </a:xfrm>
          <a:prstGeom prst="rect">
            <a:avLst/>
          </a:prstGeom>
          <a:noFill/>
        </p:spPr>
        <p:txBody>
          <a:bodyPr wrap="square" rtlCol="0">
            <a:spAutoFit/>
          </a:bodyPr>
          <a:lstStyle/>
          <a:p>
            <a:pPr algn="ctr"/>
            <a:r>
              <a:rPr lang="pt-BR" sz="2400" b="1" dirty="0"/>
              <a:t>REFERÊNCIAS BIBLIOGRÁFICAS</a:t>
            </a:r>
            <a:endParaRPr lang="pt-BR" sz="2400" b="1"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125240" y="1216806"/>
            <a:ext cx="11941520" cy="58711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1400" dirty="0"/>
              <a:t>BITTAR, Eduardo Carlos Bianca. </a:t>
            </a:r>
            <a:r>
              <a:rPr lang="pt-BR" sz="1400" b="1" dirty="0"/>
              <a:t>Semiótica, Direito &amp; Arte: entre teoria da justiça e teoria do Direito</a:t>
            </a:r>
            <a:r>
              <a:rPr lang="pt-BR" sz="1400" dirty="0"/>
              <a:t>. Grupo Almedina, 2020. ISBN 9786556270791</a:t>
            </a:r>
          </a:p>
          <a:p>
            <a:pPr marL="285750" indent="-285750">
              <a:lnSpc>
                <a:spcPct val="150000"/>
              </a:lnSpc>
              <a:buFont typeface="Arial" panose="020B0604020202020204" pitchFamily="34" charset="0"/>
              <a:buChar char="•"/>
            </a:pPr>
            <a:endParaRPr lang="pt-BR" sz="1400" dirty="0"/>
          </a:p>
          <a:p>
            <a:pPr marL="285750" indent="-285750">
              <a:lnSpc>
                <a:spcPct val="150000"/>
              </a:lnSpc>
              <a:buFont typeface="Arial" panose="020B0604020202020204" pitchFamily="34" charset="0"/>
              <a:buChar char="•"/>
            </a:pPr>
            <a:r>
              <a:rPr lang="pt-BR" sz="1400" dirty="0"/>
              <a:t>CAPRA, FRITJOF</a:t>
            </a:r>
            <a:r>
              <a:rPr lang="pt-BR" sz="1400" b="1" dirty="0"/>
              <a:t>.</a:t>
            </a:r>
            <a:r>
              <a:rPr lang="pt-BR" sz="1400" dirty="0"/>
              <a:t> </a:t>
            </a:r>
            <a:r>
              <a:rPr lang="pt-BR" sz="1400" b="1" dirty="0"/>
              <a:t>A revolução eco jurídico o direito sistêmico em sintonia com a natureza e a comunidade</a:t>
            </a:r>
            <a:r>
              <a:rPr lang="pt-BR" sz="1400" dirty="0"/>
              <a:t>. Editora Cultura- São Paulo.2015</a:t>
            </a:r>
            <a:r>
              <a:rPr lang="pt-BR" sz="1400" u="sng" dirty="0"/>
              <a:t>;</a:t>
            </a:r>
            <a:r>
              <a:rPr lang="pt-BR" sz="1400" b="1" dirty="0"/>
              <a:t> </a:t>
            </a:r>
            <a:r>
              <a:rPr lang="pt-BR" sz="1400" dirty="0"/>
              <a:t>ISBN 978-8531614491</a:t>
            </a:r>
          </a:p>
          <a:p>
            <a:pPr marL="285750" indent="-285750">
              <a:lnSpc>
                <a:spcPct val="150000"/>
              </a:lnSpc>
              <a:buFont typeface="Arial" panose="020B0604020202020204" pitchFamily="34" charset="0"/>
              <a:buChar char="•"/>
            </a:pPr>
            <a:endParaRPr lang="pt-BR" sz="1400" dirty="0"/>
          </a:p>
          <a:p>
            <a:pPr marL="285750" indent="-285750">
              <a:lnSpc>
                <a:spcPct val="150000"/>
              </a:lnSpc>
              <a:buFont typeface="Arial" panose="020B0604020202020204" pitchFamily="34" charset="0"/>
              <a:buChar char="•"/>
            </a:pPr>
            <a:r>
              <a:rPr lang="pt-BR" sz="1400" dirty="0"/>
              <a:t>CAMPOS, João Mota.</a:t>
            </a:r>
            <a:r>
              <a:rPr lang="pt-BR" sz="1400" b="1" dirty="0"/>
              <a:t> Organizações Internacionais. </a:t>
            </a:r>
            <a:r>
              <a:rPr lang="pt-BR" sz="1400" dirty="0"/>
              <a:t>Ed. Almeida, 2019. Porto, Portugal.  ISBN 978-972-40-8017-8</a:t>
            </a:r>
          </a:p>
          <a:p>
            <a:pPr marL="285750" indent="-285750">
              <a:lnSpc>
                <a:spcPct val="150000"/>
              </a:lnSpc>
              <a:buFont typeface="Arial" panose="020B0604020202020204" pitchFamily="34" charset="0"/>
              <a:buChar char="•"/>
            </a:pPr>
            <a:endParaRPr lang="pt-BR" sz="1400" b="1" dirty="0"/>
          </a:p>
          <a:p>
            <a:pPr marL="285750" indent="-285750">
              <a:lnSpc>
                <a:spcPct val="150000"/>
              </a:lnSpc>
              <a:buFont typeface="Arial" panose="020B0604020202020204" pitchFamily="34" charset="0"/>
              <a:buChar char="•"/>
            </a:pPr>
            <a:r>
              <a:rPr lang="pt-BR" sz="1400" dirty="0"/>
              <a:t>FREITAS, JUAREZ. </a:t>
            </a:r>
            <a:r>
              <a:rPr lang="pt-BR" sz="1400" b="1" dirty="0"/>
              <a:t>Sustentabilidade: Direito ao Futuro</a:t>
            </a:r>
            <a:r>
              <a:rPr lang="pt-BR" sz="1400" dirty="0"/>
              <a:t>. Ed. Fórum, Belo Horizonte. 2012.  ISBN: 978-85-7700-584-0</a:t>
            </a:r>
          </a:p>
          <a:p>
            <a:pPr marL="285750" indent="-285750">
              <a:lnSpc>
                <a:spcPct val="150000"/>
              </a:lnSpc>
              <a:buFont typeface="Arial" panose="020B0604020202020204" pitchFamily="34" charset="0"/>
              <a:buChar char="•"/>
            </a:pPr>
            <a:endParaRPr lang="pt-BR" sz="1400" b="1" dirty="0"/>
          </a:p>
          <a:p>
            <a:pPr marL="285750" indent="-285750">
              <a:lnSpc>
                <a:spcPct val="150000"/>
              </a:lnSpc>
              <a:buFont typeface="Arial" panose="020B0604020202020204" pitchFamily="34" charset="0"/>
              <a:buChar char="•"/>
            </a:pPr>
            <a:r>
              <a:rPr lang="pt-BR" sz="1400" dirty="0"/>
              <a:t>HARARI, </a:t>
            </a:r>
            <a:r>
              <a:rPr lang="pt-BR" sz="1400" dirty="0" err="1"/>
              <a:t>Yuval</a:t>
            </a:r>
            <a:r>
              <a:rPr lang="pt-BR" sz="1400" dirty="0"/>
              <a:t> Noah. </a:t>
            </a:r>
            <a:r>
              <a:rPr lang="pt-BR" sz="1400" b="1" dirty="0"/>
              <a:t>Notas sobre a pandemia</a:t>
            </a:r>
            <a:r>
              <a:rPr lang="pt-BR" sz="1400" dirty="0"/>
              <a:t> (tradução Odorico Leal). E. Campanha das Letras. São Paulo- 2021. ISBN 978-85-359-3370-3</a:t>
            </a:r>
          </a:p>
          <a:p>
            <a:pPr marL="285750" indent="-285750">
              <a:lnSpc>
                <a:spcPct val="150000"/>
              </a:lnSpc>
              <a:buFont typeface="Arial" panose="020B0604020202020204" pitchFamily="34" charset="0"/>
              <a:buChar char="•"/>
            </a:pPr>
            <a:endParaRPr lang="pt-BR" sz="1400" dirty="0"/>
          </a:p>
          <a:p>
            <a:pPr marL="285750" indent="-285750">
              <a:lnSpc>
                <a:spcPct val="150000"/>
              </a:lnSpc>
              <a:buFont typeface="Arial" panose="020B0604020202020204" pitchFamily="34" charset="0"/>
              <a:buChar char="•"/>
            </a:pPr>
            <a:r>
              <a:rPr lang="pt-BR" sz="1400" dirty="0"/>
              <a:t>HEIMANS, Jeremy. </a:t>
            </a:r>
            <a:r>
              <a:rPr lang="pt-BR" sz="1400" b="1" dirty="0"/>
              <a:t>O novo Poder</a:t>
            </a:r>
            <a:r>
              <a:rPr lang="pt-BR" sz="1400" dirty="0"/>
              <a:t>. 1ª. Ed. </a:t>
            </a:r>
            <a:r>
              <a:rPr lang="pt-BR" sz="1400" dirty="0" err="1"/>
              <a:t>Intríseca</a:t>
            </a:r>
            <a:r>
              <a:rPr lang="pt-BR" sz="1400" dirty="0"/>
              <a:t>. Rio de Janeiro. </a:t>
            </a:r>
            <a:r>
              <a:rPr lang="es-AR" sz="1400" dirty="0"/>
              <a:t>2018. ISBN: 978-85-510-0377-0</a:t>
            </a:r>
          </a:p>
          <a:p>
            <a:pPr marL="285750" indent="-285750">
              <a:lnSpc>
                <a:spcPct val="150000"/>
              </a:lnSpc>
              <a:buFont typeface="Arial" panose="020B0604020202020204" pitchFamily="34" charset="0"/>
              <a:buChar char="•"/>
            </a:pPr>
            <a:endParaRPr lang="pt-BR" sz="1400" dirty="0"/>
          </a:p>
          <a:p>
            <a:pPr marL="285750" indent="-285750">
              <a:lnSpc>
                <a:spcPct val="150000"/>
              </a:lnSpc>
              <a:buFont typeface="Arial" panose="020B0604020202020204" pitchFamily="34" charset="0"/>
              <a:buChar char="•"/>
            </a:pPr>
            <a:r>
              <a:rPr lang="es-AR" sz="1400" dirty="0"/>
              <a:t>HIGHTON, Elena I. </a:t>
            </a:r>
            <a:r>
              <a:rPr lang="es-AR" sz="1400" b="1" dirty="0"/>
              <a:t>La Función Notarial en la Comunidad Globalizada</a:t>
            </a:r>
            <a:r>
              <a:rPr lang="es-AR" sz="1400" dirty="0"/>
              <a:t>. </a:t>
            </a:r>
            <a:r>
              <a:rPr lang="pt-BR" sz="1400" dirty="0"/>
              <a:t>Ed. </a:t>
            </a:r>
            <a:r>
              <a:rPr lang="pt-BR" sz="1400" dirty="0" err="1"/>
              <a:t>Rubinzal</a:t>
            </a:r>
            <a:r>
              <a:rPr lang="pt-BR" sz="1400" dirty="0"/>
              <a:t> </a:t>
            </a:r>
            <a:r>
              <a:rPr lang="pt-BR" sz="1400" dirty="0" err="1"/>
              <a:t>Culzoni</a:t>
            </a:r>
            <a:r>
              <a:rPr lang="pt-BR" sz="1400" dirty="0"/>
              <a:t> editores. 2005. Buenos Aires. ISBN 950-727-677-7</a:t>
            </a:r>
          </a:p>
          <a:p>
            <a:pPr marL="285750" indent="-285750">
              <a:lnSpc>
                <a:spcPct val="150000"/>
              </a:lnSpc>
              <a:buFont typeface="Arial" panose="020B0604020202020204" pitchFamily="34" charset="0"/>
              <a:buChar char="•"/>
            </a:pPr>
            <a:endParaRPr lang="pt-BR" sz="1400" dirty="0"/>
          </a:p>
          <a:p>
            <a:pPr marL="285750" indent="-285750">
              <a:lnSpc>
                <a:spcPct val="150000"/>
              </a:lnSpc>
              <a:buFont typeface="Arial" panose="020B0604020202020204" pitchFamily="34" charset="0"/>
              <a:buChar char="•"/>
            </a:pPr>
            <a:r>
              <a:rPr lang="pt-BR" sz="1400" dirty="0"/>
              <a:t>JARDIM, Monica </a:t>
            </a:r>
            <a:r>
              <a:rPr lang="pt-BR" sz="1400" dirty="0" err="1"/>
              <a:t>Vanderleia</a:t>
            </a:r>
            <a:r>
              <a:rPr lang="pt-BR" sz="1400" dirty="0"/>
              <a:t> Alves de Souza. </a:t>
            </a:r>
            <a:r>
              <a:rPr lang="pt-BR" sz="1400" b="1" dirty="0"/>
              <a:t>Efeitos substantivos do Registro Predial.</a:t>
            </a:r>
            <a:r>
              <a:rPr lang="pt-BR" sz="1400" dirty="0"/>
              <a:t> Editora Almedina. Coimbra. 2015. ISBN 361837/13</a:t>
            </a:r>
          </a:p>
          <a:p>
            <a:pPr>
              <a:lnSpc>
                <a:spcPct val="150000"/>
              </a:lnSpc>
            </a:pPr>
            <a:endParaRPr lang="pt-BR" sz="1400" b="1" dirty="0"/>
          </a:p>
        </p:txBody>
      </p:sp>
      <p:pic>
        <p:nvPicPr>
          <p:cNvPr id="10" name="Imagem 9" descr="Texto&#10;&#10;Descrição gerada automaticamente">
            <a:extLst>
              <a:ext uri="{FF2B5EF4-FFF2-40B4-BE49-F238E27FC236}">
                <a16:creationId xmlns:a16="http://schemas.microsoft.com/office/drawing/2014/main" id="{EF706F45-0525-4D46-A715-395C8D04D8D3}"/>
              </a:ext>
            </a:extLst>
          </p:cNvPr>
          <p:cNvPicPr>
            <a:picLocks noChangeAspect="1"/>
          </p:cNvPicPr>
          <p:nvPr/>
        </p:nvPicPr>
        <p:blipFill>
          <a:blip r:embed="rId2">
            <a:duotone>
              <a:prstClr val="black"/>
              <a:schemeClr val="accent6">
                <a:tint val="45000"/>
                <a:satMod val="400000"/>
              </a:schemeClr>
            </a:duotone>
          </a:blip>
          <a:stretch>
            <a:fillRect/>
          </a:stretch>
        </p:blipFill>
        <p:spPr>
          <a:xfrm>
            <a:off x="-172732" y="0"/>
            <a:ext cx="1505767" cy="755141"/>
          </a:xfrm>
          <a:prstGeom prst="rect">
            <a:avLst/>
          </a:prstGeom>
        </p:spPr>
      </p:pic>
    </p:spTree>
    <p:extLst>
      <p:ext uri="{BB962C8B-B14F-4D97-AF65-F5344CB8AC3E}">
        <p14:creationId xmlns:p14="http://schemas.microsoft.com/office/powerpoint/2010/main" val="308177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646331"/>
          </a:xfrm>
          <a:prstGeom prst="rect">
            <a:avLst/>
          </a:prstGeom>
          <a:noFill/>
        </p:spPr>
        <p:txBody>
          <a:bodyPr wrap="square" rtlCol="0">
            <a:spAutoFit/>
          </a:bodyPr>
          <a:lstStyle/>
          <a:p>
            <a:pPr algn="ctr"/>
            <a:r>
              <a:rPr lang="pt-BR" b="1" dirty="0">
                <a:latin typeface="+mj-lt"/>
              </a:rPr>
              <a:t>TEORIA DA RELATIVIDADE DO REGISTRO DE IMÓVEIS</a:t>
            </a:r>
            <a:endParaRPr lang="pt-BR"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3783023"/>
          </a:xfrm>
          <a:prstGeom prst="rect">
            <a:avLst/>
          </a:prstGeom>
          <a:noFill/>
        </p:spPr>
        <p:txBody>
          <a:bodyPr wrap="square" rtlCol="0">
            <a:spAutoFit/>
          </a:bodyPr>
          <a:lstStyle/>
          <a:p>
            <a:pPr marL="488945" indent="-285750" algn="just">
              <a:lnSpc>
                <a:spcPct val="150000"/>
              </a:lnSpc>
              <a:buFont typeface="Arial" panose="020B0604020202020204" pitchFamily="34" charset="0"/>
              <a:buChar char="•"/>
            </a:pPr>
            <a:r>
              <a:rPr lang="pt-BR" dirty="0"/>
              <a:t>Nesta toada, merece destacar que adotada pelo sistema imobiliário brasileiro foi a teoria da relatividade do registro de imóveis, originária da escola francesa, pela qual o registro confere o direito real consolidado, o </a:t>
            </a:r>
            <a:r>
              <a:rPr lang="pt-BR" i="1" dirty="0"/>
              <a:t>jus in </a:t>
            </a:r>
            <a:r>
              <a:rPr lang="pt-BR" i="1" dirty="0" err="1"/>
              <a:t>re</a:t>
            </a:r>
            <a:r>
              <a:rPr lang="pt-BR" i="1" dirty="0"/>
              <a:t> </a:t>
            </a:r>
            <a:r>
              <a:rPr lang="pt-BR" dirty="0"/>
              <a:t>em poder do </a:t>
            </a:r>
            <a:r>
              <a:rPr lang="pt-BR" i="1" dirty="0"/>
              <a:t>dominus</a:t>
            </a:r>
            <a:r>
              <a:rPr lang="pt-BR" dirty="0"/>
              <a:t>, com presunção de legitimidade relativa, também chamada de </a:t>
            </a:r>
            <a:r>
              <a:rPr lang="pt-BR" i="1" dirty="0" err="1"/>
              <a:t>praesunctio</a:t>
            </a:r>
            <a:r>
              <a:rPr lang="pt-BR" i="1" dirty="0"/>
              <a:t> jus tantum</a:t>
            </a:r>
            <a:r>
              <a:rPr lang="pt-BR" dirty="0"/>
              <a:t>,  pela qual o  direito de dono do imóvel é reservado a quem primeiro registra o seu título, todavia, admite provas em contrário. </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646331"/>
          </a:xfrm>
          <a:prstGeom prst="rect">
            <a:avLst/>
          </a:prstGeom>
          <a:noFill/>
        </p:spPr>
        <p:txBody>
          <a:bodyPr wrap="square" rtlCol="0">
            <a:spAutoFit/>
          </a:bodyPr>
          <a:lstStyle/>
          <a:p>
            <a:pPr algn="ctr"/>
            <a:r>
              <a:rPr lang="es-ES" b="1" dirty="0">
                <a:solidFill>
                  <a:srgbClr val="DADADA"/>
                </a:solidFill>
                <a:latin typeface="+mj-lt"/>
              </a:rPr>
              <a:t>TEORÍA DE LA RELATIVIDAD DEL REGISTRO INMOBILIARIO</a:t>
            </a:r>
            <a:endParaRPr lang="pt-BR" b="1" dirty="0">
              <a:solidFill>
                <a:srgbClr val="DADADA"/>
              </a:solidFill>
              <a:latin typeface="+mj-lt"/>
            </a:endParaRP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424731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dirty="0">
                <a:solidFill>
                  <a:srgbClr val="DADADA"/>
                </a:solidFill>
              </a:rPr>
              <a:t>En este sentido, cabe mencionar que la teoría de la relatividad del registro de la propiedad fue adoptada por el sistema inmobiliario brasileño, proveniente de la escuela francesa, por la cual el registro confiere el derecho real consolidado, el </a:t>
            </a:r>
            <a:r>
              <a:rPr lang="es-ES" dirty="0" err="1">
                <a:solidFill>
                  <a:srgbClr val="DADADA"/>
                </a:solidFill>
              </a:rPr>
              <a:t>jus</a:t>
            </a:r>
            <a:r>
              <a:rPr lang="es-ES" dirty="0">
                <a:solidFill>
                  <a:srgbClr val="DADADA"/>
                </a:solidFill>
              </a:rPr>
              <a:t> in re en poder de el </a:t>
            </a:r>
            <a:r>
              <a:rPr lang="es-ES" dirty="0" err="1">
                <a:solidFill>
                  <a:srgbClr val="DADADA"/>
                </a:solidFill>
              </a:rPr>
              <a:t>dominus</a:t>
            </a:r>
            <a:r>
              <a:rPr lang="es-ES" dirty="0">
                <a:solidFill>
                  <a:srgbClr val="DADADA"/>
                </a:solidFill>
              </a:rPr>
              <a:t>, con presunción de legitimidad relativa. También llamado </a:t>
            </a:r>
            <a:r>
              <a:rPr lang="es-ES" dirty="0" err="1">
                <a:solidFill>
                  <a:srgbClr val="DADADA"/>
                </a:solidFill>
              </a:rPr>
              <a:t>praesunctio</a:t>
            </a:r>
            <a:r>
              <a:rPr lang="es-ES" dirty="0">
                <a:solidFill>
                  <a:srgbClr val="DADADA"/>
                </a:solidFill>
              </a:rPr>
              <a:t> </a:t>
            </a:r>
            <a:r>
              <a:rPr lang="es-ES" dirty="0" err="1">
                <a:solidFill>
                  <a:srgbClr val="DADADA"/>
                </a:solidFill>
              </a:rPr>
              <a:t>jus</a:t>
            </a:r>
            <a:r>
              <a:rPr lang="es-ES" dirty="0">
                <a:solidFill>
                  <a:srgbClr val="DADADA"/>
                </a:solidFill>
              </a:rPr>
              <a:t> tantum, por el cual se reserva el derecho de dueño del inmueble a quien primero inscriba su título, sin embargo, admite prueba en contrario.</a:t>
            </a:r>
            <a:endParaRPr lang="pt-BR" dirty="0">
              <a:solidFill>
                <a:srgbClr val="DADADA"/>
              </a:solidFill>
            </a:endParaRPr>
          </a:p>
        </p:txBody>
      </p:sp>
    </p:spTree>
    <p:extLst>
      <p:ext uri="{BB962C8B-B14F-4D97-AF65-F5344CB8AC3E}">
        <p14:creationId xmlns:p14="http://schemas.microsoft.com/office/powerpoint/2010/main" val="134865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8AE1A3F-3703-4113-8F4A-836C017A5A73}"/>
              </a:ext>
            </a:extLst>
          </p:cNvPr>
          <p:cNvSpPr txBox="1"/>
          <p:nvPr/>
        </p:nvSpPr>
        <p:spPr>
          <a:xfrm>
            <a:off x="1" y="286327"/>
            <a:ext cx="6022106" cy="369332"/>
          </a:xfrm>
          <a:prstGeom prst="rect">
            <a:avLst/>
          </a:prstGeom>
          <a:noFill/>
        </p:spPr>
        <p:txBody>
          <a:bodyPr wrap="square" rtlCol="0">
            <a:spAutoFit/>
          </a:bodyPr>
          <a:lstStyle/>
          <a:p>
            <a:pPr algn="ctr"/>
            <a:r>
              <a:rPr lang="pt-BR" altLang="pt-BR" b="1" dirty="0">
                <a:latin typeface="+mj-lt"/>
              </a:rPr>
              <a:t>SEGURANÇA JURÍDICA -Registro</a:t>
            </a:r>
            <a:endParaRPr lang="pt-BR" b="1" dirty="0">
              <a:solidFill>
                <a:srgbClr val="DADADA"/>
              </a:solidFill>
              <a:latin typeface="+mj-lt"/>
            </a:endParaRPr>
          </a:p>
        </p:txBody>
      </p:sp>
      <p:sp>
        <p:nvSpPr>
          <p:cNvPr id="6" name="CaixaDeTexto 5">
            <a:extLst>
              <a:ext uri="{FF2B5EF4-FFF2-40B4-BE49-F238E27FC236}">
                <a16:creationId xmlns:a16="http://schemas.microsoft.com/office/drawing/2014/main" id="{33F56D9A-F229-419D-BED6-29F9F6B81734}"/>
              </a:ext>
            </a:extLst>
          </p:cNvPr>
          <p:cNvSpPr txBox="1"/>
          <p:nvPr/>
        </p:nvSpPr>
        <p:spPr>
          <a:xfrm>
            <a:off x="0" y="1705451"/>
            <a:ext cx="6022107" cy="502951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altLang="pt-BR" dirty="0"/>
              <a:t>REGISTRO DE IMÓVEIS OBRIGATÓRIO - Confere-se a presunção RELATIVA (</a:t>
            </a:r>
            <a:r>
              <a:rPr lang="pt-BR" altLang="pt-BR" i="1" dirty="0"/>
              <a:t>juris tantum</a:t>
            </a:r>
            <a:r>
              <a:rPr lang="pt-BR" altLang="pt-BR" dirty="0"/>
              <a:t>) de verdade ao ato registral, o qual, até prova em contrário, atribui eficácia jurídica e validade perante terceiros (art. 252 da Lei 6.015/73 e art. 1.245 e ss. do Código Civil).</a:t>
            </a:r>
          </a:p>
          <a:p>
            <a:pPr marL="285750" indent="-285750" algn="just">
              <a:lnSpc>
                <a:spcPct val="150000"/>
              </a:lnSpc>
              <a:buFont typeface="Arial" panose="020B0604020202020204" pitchFamily="34" charset="0"/>
              <a:buChar char="•"/>
            </a:pPr>
            <a:r>
              <a:rPr lang="pt-BR" dirty="0"/>
              <a:t>	De notório saber, mesmo diante da célere evolução da tecnologia nas últimas décadas, é de se reconhecer que muitas inovações não são disseminadas, ou não alcançam a dimensão que poderiam auferir, por simples falta de uma maior divulgação destes interessantíssimos trabalhos, ou até mesmo pela extensão de áreas que a tecnologia pode alcançar.</a:t>
            </a:r>
          </a:p>
        </p:txBody>
      </p:sp>
      <p:sp>
        <p:nvSpPr>
          <p:cNvPr id="7" name="CaixaDeTexto 6">
            <a:extLst>
              <a:ext uri="{FF2B5EF4-FFF2-40B4-BE49-F238E27FC236}">
                <a16:creationId xmlns:a16="http://schemas.microsoft.com/office/drawing/2014/main" id="{0BC9F86B-FC09-4E2C-9B70-4606159A9909}"/>
              </a:ext>
            </a:extLst>
          </p:cNvPr>
          <p:cNvSpPr txBox="1"/>
          <p:nvPr/>
        </p:nvSpPr>
        <p:spPr>
          <a:xfrm>
            <a:off x="6169892" y="286327"/>
            <a:ext cx="6022107" cy="369332"/>
          </a:xfrm>
          <a:prstGeom prst="rect">
            <a:avLst/>
          </a:prstGeom>
          <a:noFill/>
        </p:spPr>
        <p:txBody>
          <a:bodyPr wrap="square" rtlCol="0">
            <a:spAutoFit/>
          </a:bodyPr>
          <a:lstStyle/>
          <a:p>
            <a:pPr algn="ctr"/>
            <a:r>
              <a:rPr lang="pt-BR" b="1" dirty="0">
                <a:solidFill>
                  <a:srgbClr val="DADADA"/>
                </a:solidFill>
                <a:latin typeface="+mj-lt"/>
              </a:rPr>
              <a:t>SEGURIDAD JURÍDICA - Registro</a:t>
            </a:r>
          </a:p>
        </p:txBody>
      </p:sp>
      <p:sp>
        <p:nvSpPr>
          <p:cNvPr id="8" name="CaixaDeTexto 7">
            <a:extLst>
              <a:ext uri="{FF2B5EF4-FFF2-40B4-BE49-F238E27FC236}">
                <a16:creationId xmlns:a16="http://schemas.microsoft.com/office/drawing/2014/main" id="{CF0380C8-0263-4042-8281-ED63EE020C92}"/>
              </a:ext>
            </a:extLst>
          </p:cNvPr>
          <p:cNvSpPr txBox="1"/>
          <p:nvPr/>
        </p:nvSpPr>
        <p:spPr>
          <a:xfrm>
            <a:off x="6169891" y="1668506"/>
            <a:ext cx="6022107" cy="514762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1700" dirty="0">
                <a:solidFill>
                  <a:srgbClr val="DADADA"/>
                </a:solidFill>
              </a:rPr>
              <a:t>REGISTRO OBLIGATORIO DE LA PROPIEDAD - Se confiere al acto registral la presunción RELATIVA (</a:t>
            </a:r>
            <a:r>
              <a:rPr lang="es-ES" sz="1700" dirty="0" err="1">
                <a:solidFill>
                  <a:srgbClr val="DADADA"/>
                </a:solidFill>
              </a:rPr>
              <a:t>juris</a:t>
            </a:r>
            <a:r>
              <a:rPr lang="es-ES" sz="1700" dirty="0">
                <a:solidFill>
                  <a:srgbClr val="DADADA"/>
                </a:solidFill>
              </a:rPr>
              <a:t> tantum) de verdad, que, mientras no se demuestre lo contrario, atribuye eficacia y validez jurídica a terceros (artículo 252 de la Ley 6015/73 y artículo 1245 y ss. de la Código Civil).</a:t>
            </a:r>
          </a:p>
          <a:p>
            <a:pPr marL="285750" indent="-285750" algn="just">
              <a:lnSpc>
                <a:spcPct val="150000"/>
              </a:lnSpc>
              <a:buFont typeface="Arial" panose="020B0604020202020204" pitchFamily="34" charset="0"/>
              <a:buChar char="•"/>
            </a:pPr>
            <a:r>
              <a:rPr lang="es-ES" sz="1700" dirty="0">
                <a:solidFill>
                  <a:srgbClr val="DADADA"/>
                </a:solidFill>
              </a:rPr>
              <a:t>Llama la atención saber que, aún frente a la rápida evolución de la tecnología en las últimas décadas, es de reconocer que muchas innovaciones no son difundidas, o no alcanzan la dimensión que podrían alcanzar, por la simple falta de una mayor difusión de estas interesantísimas obras, o incluso por la extensión de ámbitos a los que puede llegar la tecnología.</a:t>
            </a:r>
            <a:endParaRPr lang="pt-BR" sz="1700" dirty="0">
              <a:solidFill>
                <a:srgbClr val="DADADA"/>
              </a:solidFill>
            </a:endParaRPr>
          </a:p>
        </p:txBody>
      </p:sp>
    </p:spTree>
    <p:extLst>
      <p:ext uri="{BB962C8B-B14F-4D97-AF65-F5344CB8AC3E}">
        <p14:creationId xmlns:p14="http://schemas.microsoft.com/office/powerpoint/2010/main" val="3340389930"/>
      </p:ext>
    </p:extLst>
  </p:cSld>
  <p:clrMapOvr>
    <a:masterClrMapping/>
  </p:clrMapOvr>
</p:sld>
</file>

<file path=ppt/theme/theme1.xml><?xml version="1.0" encoding="utf-8"?>
<a:theme xmlns:a="http://schemas.openxmlformats.org/drawingml/2006/main" name="Tema1">
  <a:themeElements>
    <a:clrScheme name="Montanh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ntanh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ntanha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ntanha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ntanha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ntanha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ntanh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ntanha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ntanha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ntanha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ntanha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34DF104E-9413-4FB0-BD7F-073026B94282}" vid="{D6CF9EB2-2EBF-47A9-979B-1FD1EFB7D31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8C32A8-E4D9-473C-833A-8950C6E7C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18BD99-41E9-467C-9777-74587F831718}">
  <ds:schemaRefs>
    <ds:schemaRef ds:uri="http://purl.org/dc/dcmitype/"/>
    <ds:schemaRef ds:uri="http://www.w3.org/XML/1998/namespace"/>
    <ds:schemaRef ds:uri="http://schemas.microsoft.com/office/2006/documentManagement/types"/>
    <ds:schemaRef ds:uri="71af3243-3dd4-4a8d-8c0d-dd76da1f02a5"/>
    <ds:schemaRef ds:uri="http://purl.org/dc/terms/"/>
    <ds:schemaRef ds:uri="http://purl.org/dc/elements/1.1/"/>
    <ds:schemaRef ds:uri="http://schemas.microsoft.com/office/infopath/2007/PartnerControls"/>
    <ds:schemaRef ds:uri="http://schemas.openxmlformats.org/package/2006/metadata/core-propertie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C03EF818-EDF6-480C-9B86-0A3B979BCC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Pacote</Template>
  <TotalTime>0</TotalTime>
  <Words>9931</Words>
  <Application>Microsoft Office PowerPoint</Application>
  <PresentationFormat>Widescreen</PresentationFormat>
  <Paragraphs>365</Paragraphs>
  <Slides>71</Slides>
  <Notes>2</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71</vt:i4>
      </vt:variant>
    </vt:vector>
  </HeadingPairs>
  <TitlesOfParts>
    <vt:vector size="76" baseType="lpstr">
      <vt:lpstr>Arial</vt:lpstr>
      <vt:lpstr>Calibri</vt:lpstr>
      <vt:lpstr>Calibri Light (Títulos)</vt:lpstr>
      <vt:lpstr>Times New Roman</vt:lpstr>
      <vt:lpstr>Tema1</vt:lpstr>
      <vt:lpstr>Apresentação do PowerPoint</vt:lpstr>
      <vt:lpstr>Ciclo de Derecho Registral Comparado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SERVICIOS EN DESAROllO</vt:lpstr>
      <vt:lpstr>Apresentação do PowerPoint</vt:lpstr>
      <vt:lpstr>Apresentação do PowerPoint</vt:lpstr>
      <vt:lpstr>Apresentação do PowerPoint</vt:lpstr>
      <vt:lpstr>Apresentação do PowerPoint</vt:lpstr>
      <vt:lpstr>Apresentação do PowerPoint</vt:lpstr>
      <vt:lpstr>SERVICIOS EN DESAROLLO:  Sistema para acompañamiento de servicios y calidad </vt:lpstr>
      <vt:lpstr>RUMOS DA POLITICA NACIONAL DE REGULARIZAÇÃO FUNDIÁRIA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MODELO DE ALIENAÇÃO FIDUCIÁRIA SIMPLES    R.01 - ALIENAÇÃO FIDUCIÁRIA Em 01 de março de 2016 - (prenotação n° 123.456 de 24/02/2016) Pela Escritura Pública de 25 de janeiro 2016, lavrada pelo Tabelião de Notas desta Capital de São Paulo, Livro no 123 Folhas no 321, JOSÉ SILVA, Rg. 22.222.2222-SSP/SP, CPF n. 222.222.222-22, brasileiro, comerciante, solteiro, residente e domiciliado nesta Capital de São Paulo, na Rua da Independência, 777, alienou fiduciariamente o imóvel, transferindo sua propriedade resolúvel ao BANCO CREDOR S/A, inscrito no CNPJ 3211.111.1111/0001-11, com sede nesta Capital de São Paulo, na Rua do Comércio, n. 111, para garantia da importância de R$58.200,00, a ser paga através de 5 parcelas, mensais e sucessivas, sendo as quatro primeiras do valorunitário de R$12.841,00 e a quinta parcela no valor unitário de R$8.200,00,já acrescidas dos juros de 1% ao mês, calculados pelo sistema da Tabela Price, vencendo-se a primeira das quais em 01 de abril de 2016 e as demais no mesmo dia dos meses seguintes, na forma do título, do qual constam multa e outras condições. Escrevente: Nome do Escrevente </vt:lpstr>
      <vt:lpstr>Apresentação do PowerPoint</vt:lpstr>
      <vt:lpstr>Apresentação do PowerPoint</vt:lpstr>
      <vt:lpstr>Apresentação do PowerPoint</vt:lpstr>
      <vt:lpstr>HIPOTECA - Fonte: Manual Prático do RI-ARISP</vt:lpstr>
      <vt:lpstr>PRINCIPALES CARACTERÍSTICAS DE LA HIPOTECA </vt:lpstr>
      <vt:lpstr>ESPÉCIES DE HIPOTECA     </vt:lpstr>
      <vt:lpstr>Projeto de Lei de autoria do governo  Fonte: https://mail.google.com/mail/u/0/#inbox?projector =  PROJETO DE LEI No 4.188-21</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2022-05-31T16:18:56Z</dcterms:created>
  <dcterms:modified xsi:type="dcterms:W3CDTF">2022-06-09T11:46:19Z</dcterms:modified>
</cp:coreProperties>
</file>