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8" r:id="rId1"/>
  </p:sldMasterIdLst>
  <p:notesMasterIdLst>
    <p:notesMasterId r:id="rId19"/>
  </p:notesMasterIdLst>
  <p:sldIdLst>
    <p:sldId id="1300" r:id="rId2"/>
    <p:sldId id="535" r:id="rId3"/>
    <p:sldId id="564" r:id="rId4"/>
    <p:sldId id="579" r:id="rId5"/>
    <p:sldId id="580" r:id="rId6"/>
    <p:sldId id="272" r:id="rId7"/>
    <p:sldId id="271" r:id="rId8"/>
    <p:sldId id="1304" r:id="rId9"/>
    <p:sldId id="1305" r:id="rId10"/>
    <p:sldId id="1009" r:id="rId11"/>
    <p:sldId id="1011" r:id="rId12"/>
    <p:sldId id="260" r:id="rId13"/>
    <p:sldId id="996" r:id="rId14"/>
    <p:sldId id="990" r:id="rId15"/>
    <p:sldId id="1013" r:id="rId16"/>
    <p:sldId id="1301" r:id="rId17"/>
    <p:sldId id="454" r:id="rId18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de Arimateia Barbosa" initials="JdAB" lastIdx="1" clrIdx="0">
    <p:extLst>
      <p:ext uri="{19B8F6BF-5375-455C-9EA6-DF929625EA0E}">
        <p15:presenceInfo xmlns:p15="http://schemas.microsoft.com/office/powerpoint/2012/main" userId="af46bbd5b83793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107" d="100"/>
          <a:sy n="107" d="100"/>
        </p:scale>
        <p:origin x="7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lanalto.gov.br/ccivil_03/_Ato2019-2022/2022/Decreto/D11208.htm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lanalto.gov.br/ccivil_03/_Ato2019-2022/2022/Decreto/D11208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2822C-C124-4F33-947E-648924E5127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ABA4C9-3567-4184-9B2D-198FCEB5886E}">
      <dgm:prSet/>
      <dgm:spPr/>
      <dgm:t>
        <a:bodyPr/>
        <a:lstStyle/>
        <a:p>
          <a:r>
            <a:rPr lang="pt-BR" dirty="0"/>
            <a:t>Articula o cadastro territorial com os cadastros temáticos por meio de sistemas de informação que tornam interoperáveis as bases de dados </a:t>
          </a:r>
          <a:r>
            <a:rPr lang="pt-BR" dirty="0" err="1"/>
            <a:t>geoespaciais</a:t>
          </a:r>
          <a:r>
            <a:rPr lang="pt-BR" dirty="0"/>
            <a:t> e alfanuméricas de diversas instituições.</a:t>
          </a:r>
        </a:p>
        <a:p>
          <a:r>
            <a:rPr lang="en-US" dirty="0">
              <a:solidFill>
                <a:srgbClr val="C00000"/>
              </a:solidFill>
            </a:rPr>
            <a:t>It articulates the territorial </a:t>
          </a:r>
          <a:r>
            <a:rPr lang="en-US" dirty="0" err="1">
              <a:solidFill>
                <a:srgbClr val="C00000"/>
              </a:solidFill>
            </a:rPr>
            <a:t>cadastre</a:t>
          </a:r>
          <a:r>
            <a:rPr lang="en-US" dirty="0">
              <a:solidFill>
                <a:srgbClr val="C00000"/>
              </a:solidFill>
            </a:rPr>
            <a:t> with the thematic </a:t>
          </a:r>
          <a:r>
            <a:rPr lang="en-US" dirty="0" err="1">
              <a:solidFill>
                <a:srgbClr val="C00000"/>
              </a:solidFill>
            </a:rPr>
            <a:t>cadastres</a:t>
          </a:r>
          <a:r>
            <a:rPr lang="en-US" dirty="0">
              <a:solidFill>
                <a:srgbClr val="C00000"/>
              </a:solidFill>
            </a:rPr>
            <a:t> through information systems that make the geospatial and alphanumeric databases of several institutions interoperable</a:t>
          </a:r>
          <a:endParaRPr lang="pt-BR" dirty="0">
            <a:solidFill>
              <a:srgbClr val="C00000"/>
            </a:solidFill>
          </a:endParaRPr>
        </a:p>
      </dgm:t>
    </dgm:pt>
    <dgm:pt modelId="{0064F284-B1C4-475A-A23A-832FEC349A15}" type="parTrans" cxnId="{59E737B5-B0C9-415F-94D5-2E5D776E2F4A}">
      <dgm:prSet/>
      <dgm:spPr/>
      <dgm:t>
        <a:bodyPr/>
        <a:lstStyle/>
        <a:p>
          <a:endParaRPr lang="en-US"/>
        </a:p>
      </dgm:t>
    </dgm:pt>
    <dgm:pt modelId="{AA8472E5-9DF1-421E-A478-D3D189930D8B}" type="sibTrans" cxnId="{59E737B5-B0C9-415F-94D5-2E5D776E2F4A}">
      <dgm:prSet/>
      <dgm:spPr/>
      <dgm:t>
        <a:bodyPr/>
        <a:lstStyle/>
        <a:p>
          <a:endParaRPr lang="en-US"/>
        </a:p>
      </dgm:t>
    </dgm:pt>
    <dgm:pt modelId="{514DE0C2-C8EE-4067-9DD0-3190D2219B9B}">
      <dgm:prSet/>
      <dgm:spPr/>
      <dgm:t>
        <a:bodyPr/>
        <a:lstStyle/>
        <a:p>
          <a:r>
            <a:rPr lang="pt-BR" dirty="0"/>
            <a:t>O CTM será constituído pelos dados do cadastro territorial, associados aos dados dos cadastros temáticos, gerenciados por diferentes órgãos públicos ou privados e que compreendem conjuntos de dados relacionados às parcelas sobre aspectos estruturais, os objetivos do desenvolvimento sustentável.</a:t>
          </a:r>
        </a:p>
        <a:p>
          <a:r>
            <a:rPr lang="en-US" dirty="0">
              <a:solidFill>
                <a:srgbClr val="C00000"/>
              </a:solidFill>
            </a:rPr>
            <a:t>The CTM will consist of data from the territorial </a:t>
          </a:r>
          <a:r>
            <a:rPr lang="en-US" dirty="0" err="1">
              <a:solidFill>
                <a:srgbClr val="C00000"/>
              </a:solidFill>
            </a:rPr>
            <a:t>cadastre</a:t>
          </a:r>
          <a:r>
            <a:rPr lang="en-US" dirty="0">
              <a:solidFill>
                <a:srgbClr val="C00000"/>
              </a:solidFill>
            </a:rPr>
            <a:t>, associated with data from the thematic </a:t>
          </a:r>
          <a:r>
            <a:rPr lang="en-US" dirty="0" err="1">
              <a:solidFill>
                <a:srgbClr val="C00000"/>
              </a:solidFill>
            </a:rPr>
            <a:t>cadastres</a:t>
          </a:r>
          <a:r>
            <a:rPr lang="en-US" dirty="0">
              <a:solidFill>
                <a:srgbClr val="C00000"/>
              </a:solidFill>
            </a:rPr>
            <a:t>, managed by different public or private bodies and comprising sets of data related to the plots on structural aspects, the objectives of sustainable development.</a:t>
          </a:r>
          <a:r>
            <a:rPr lang="pt-BR" dirty="0">
              <a:solidFill>
                <a:srgbClr val="C00000"/>
              </a:solidFill>
            </a:rPr>
            <a:t> </a:t>
          </a:r>
          <a:endParaRPr lang="en-US" dirty="0">
            <a:solidFill>
              <a:srgbClr val="C00000"/>
            </a:solidFill>
          </a:endParaRPr>
        </a:p>
      </dgm:t>
    </dgm:pt>
    <dgm:pt modelId="{F0D577DE-9583-4F9B-AE27-75C4159F4D7E}" type="parTrans" cxnId="{5A42FF38-906C-47E8-BA00-C1E98E39269F}">
      <dgm:prSet/>
      <dgm:spPr/>
      <dgm:t>
        <a:bodyPr/>
        <a:lstStyle/>
        <a:p>
          <a:endParaRPr lang="en-US"/>
        </a:p>
      </dgm:t>
    </dgm:pt>
    <dgm:pt modelId="{7908D489-2747-4EA7-A9AA-0B22F8EDD5EC}" type="sibTrans" cxnId="{5A42FF38-906C-47E8-BA00-C1E98E39269F}">
      <dgm:prSet/>
      <dgm:spPr/>
      <dgm:t>
        <a:bodyPr/>
        <a:lstStyle/>
        <a:p>
          <a:endParaRPr lang="en-US"/>
        </a:p>
      </dgm:t>
    </dgm:pt>
    <dgm:pt modelId="{912C4E28-0C55-47BD-8486-5AEC88A7800A}">
      <dgm:prSet/>
      <dgm:spPr/>
      <dgm:t>
        <a:bodyPr/>
        <a:lstStyle/>
        <a:p>
          <a:r>
            <a:rPr lang="pt-BR" dirty="0"/>
            <a:t>Caberá aos municípios estabelecer mecanismos que possibilitem parcerias institucionais para instituir o Cadastro Territorial </a:t>
          </a:r>
          <a:r>
            <a:rPr lang="pt-BR" dirty="0" err="1"/>
            <a:t>Multifinalitário</a:t>
          </a:r>
          <a:r>
            <a:rPr lang="pt-BR" dirty="0"/>
            <a:t>.</a:t>
          </a:r>
        </a:p>
        <a:p>
          <a:r>
            <a:rPr lang="en-US" dirty="0">
              <a:solidFill>
                <a:srgbClr val="C00000"/>
              </a:solidFill>
            </a:rPr>
            <a:t>It will be up to the municipalities to establish mechanisms that enable institutional partnerships to establish the Multipurpose Land Registry.</a:t>
          </a:r>
        </a:p>
        <a:p>
          <a:endParaRPr lang="en-US" dirty="0"/>
        </a:p>
      </dgm:t>
    </dgm:pt>
    <dgm:pt modelId="{EB855608-3FB4-4EF0-96D5-E404CD874092}" type="parTrans" cxnId="{4478C81D-9AE8-463E-9674-2CE0AEC9020B}">
      <dgm:prSet/>
      <dgm:spPr/>
      <dgm:t>
        <a:bodyPr/>
        <a:lstStyle/>
        <a:p>
          <a:endParaRPr lang="en-US"/>
        </a:p>
      </dgm:t>
    </dgm:pt>
    <dgm:pt modelId="{D4249758-0881-4669-B6F1-D769E170A88A}" type="sibTrans" cxnId="{4478C81D-9AE8-463E-9674-2CE0AEC9020B}">
      <dgm:prSet/>
      <dgm:spPr/>
      <dgm:t>
        <a:bodyPr/>
        <a:lstStyle/>
        <a:p>
          <a:endParaRPr lang="en-US"/>
        </a:p>
      </dgm:t>
    </dgm:pt>
    <dgm:pt modelId="{DD61D7F5-715E-4BCC-8BCE-2DDC3EB484C6}" type="pres">
      <dgm:prSet presAssocID="{ECF2822C-C124-4F33-947E-648924E51274}" presName="Name0" presStyleCnt="0">
        <dgm:presLayoutVars>
          <dgm:dir/>
          <dgm:resizeHandles val="exact"/>
        </dgm:presLayoutVars>
      </dgm:prSet>
      <dgm:spPr/>
    </dgm:pt>
    <dgm:pt modelId="{A7839B12-969B-4E7F-B939-4321F47391F6}" type="pres">
      <dgm:prSet presAssocID="{23ABA4C9-3567-4184-9B2D-198FCEB5886E}" presName="node" presStyleLbl="node1" presStyleIdx="0" presStyleCnt="3" custLinFactNeighborX="-3408" custLinFactNeighborY="-4592">
        <dgm:presLayoutVars>
          <dgm:bulletEnabled val="1"/>
        </dgm:presLayoutVars>
      </dgm:prSet>
      <dgm:spPr/>
    </dgm:pt>
    <dgm:pt modelId="{65A17D42-2009-4C5B-BFE4-1FDF10DA9526}" type="pres">
      <dgm:prSet presAssocID="{AA8472E5-9DF1-421E-A478-D3D189930D8B}" presName="sibTrans" presStyleLbl="sibTrans2D1" presStyleIdx="0" presStyleCnt="2" custLinFactNeighborX="3328" custLinFactNeighborY="-3670"/>
      <dgm:spPr/>
    </dgm:pt>
    <dgm:pt modelId="{09787ED1-FE4F-4EA5-B497-4D6130A36DA0}" type="pres">
      <dgm:prSet presAssocID="{AA8472E5-9DF1-421E-A478-D3D189930D8B}" presName="connectorText" presStyleLbl="sibTrans2D1" presStyleIdx="0" presStyleCnt="2"/>
      <dgm:spPr/>
    </dgm:pt>
    <dgm:pt modelId="{1A43687F-D450-4D80-8450-A115FE7A832C}" type="pres">
      <dgm:prSet presAssocID="{514DE0C2-C8EE-4067-9DD0-3190D2219B9B}" presName="node" presStyleLbl="node1" presStyleIdx="1" presStyleCnt="3" custLinFactNeighborX="8739" custLinFactNeighborY="-2518">
        <dgm:presLayoutVars>
          <dgm:bulletEnabled val="1"/>
        </dgm:presLayoutVars>
      </dgm:prSet>
      <dgm:spPr/>
    </dgm:pt>
    <dgm:pt modelId="{1DD28064-66F5-4551-A300-BA86DC52D55E}" type="pres">
      <dgm:prSet presAssocID="{7908D489-2747-4EA7-A9AA-0B22F8EDD5EC}" presName="sibTrans" presStyleLbl="sibTrans2D1" presStyleIdx="1" presStyleCnt="2"/>
      <dgm:spPr/>
    </dgm:pt>
    <dgm:pt modelId="{85F29584-1AF8-4A24-9670-C5F435949C15}" type="pres">
      <dgm:prSet presAssocID="{7908D489-2747-4EA7-A9AA-0B22F8EDD5EC}" presName="connectorText" presStyleLbl="sibTrans2D1" presStyleIdx="1" presStyleCnt="2"/>
      <dgm:spPr/>
    </dgm:pt>
    <dgm:pt modelId="{3C3C8C31-8619-4883-A587-B90924490EC2}" type="pres">
      <dgm:prSet presAssocID="{912C4E28-0C55-47BD-8486-5AEC88A7800A}" presName="node" presStyleLbl="node1" presStyleIdx="2" presStyleCnt="3" custLinFactNeighborX="-297" custLinFactNeighborY="-2518">
        <dgm:presLayoutVars>
          <dgm:bulletEnabled val="1"/>
        </dgm:presLayoutVars>
      </dgm:prSet>
      <dgm:spPr/>
    </dgm:pt>
  </dgm:ptLst>
  <dgm:cxnLst>
    <dgm:cxn modelId="{BBC1FE14-D9B1-4C4C-A8B8-D4066DCC5500}" type="presOf" srcId="{7908D489-2747-4EA7-A9AA-0B22F8EDD5EC}" destId="{1DD28064-66F5-4551-A300-BA86DC52D55E}" srcOrd="0" destOrd="0" presId="urn:microsoft.com/office/officeart/2005/8/layout/process1"/>
    <dgm:cxn modelId="{4478C81D-9AE8-463E-9674-2CE0AEC9020B}" srcId="{ECF2822C-C124-4F33-947E-648924E51274}" destId="{912C4E28-0C55-47BD-8486-5AEC88A7800A}" srcOrd="2" destOrd="0" parTransId="{EB855608-3FB4-4EF0-96D5-E404CD874092}" sibTransId="{D4249758-0881-4669-B6F1-D769E170A88A}"/>
    <dgm:cxn modelId="{547C3F1F-BDD3-4AF9-A7FD-F83006D75AE6}" type="presOf" srcId="{514DE0C2-C8EE-4067-9DD0-3190D2219B9B}" destId="{1A43687F-D450-4D80-8450-A115FE7A832C}" srcOrd="0" destOrd="0" presId="urn:microsoft.com/office/officeart/2005/8/layout/process1"/>
    <dgm:cxn modelId="{2D178027-A81B-4FB8-8522-3E1FD483B2F4}" type="presOf" srcId="{ECF2822C-C124-4F33-947E-648924E51274}" destId="{DD61D7F5-715E-4BCC-8BCE-2DDC3EB484C6}" srcOrd="0" destOrd="0" presId="urn:microsoft.com/office/officeart/2005/8/layout/process1"/>
    <dgm:cxn modelId="{5A42FF38-906C-47E8-BA00-C1E98E39269F}" srcId="{ECF2822C-C124-4F33-947E-648924E51274}" destId="{514DE0C2-C8EE-4067-9DD0-3190D2219B9B}" srcOrd="1" destOrd="0" parTransId="{F0D577DE-9583-4F9B-AE27-75C4159F4D7E}" sibTransId="{7908D489-2747-4EA7-A9AA-0B22F8EDD5EC}"/>
    <dgm:cxn modelId="{77CEB268-658A-42E1-B0A7-5784263D5544}" type="presOf" srcId="{AA8472E5-9DF1-421E-A478-D3D189930D8B}" destId="{65A17D42-2009-4C5B-BFE4-1FDF10DA9526}" srcOrd="0" destOrd="0" presId="urn:microsoft.com/office/officeart/2005/8/layout/process1"/>
    <dgm:cxn modelId="{71B7AE7B-6A17-411C-830F-00B5FB472068}" type="presOf" srcId="{23ABA4C9-3567-4184-9B2D-198FCEB5886E}" destId="{A7839B12-969B-4E7F-B939-4321F47391F6}" srcOrd="0" destOrd="0" presId="urn:microsoft.com/office/officeart/2005/8/layout/process1"/>
    <dgm:cxn modelId="{7C856595-6C02-4735-B615-FCF81C7C4082}" type="presOf" srcId="{7908D489-2747-4EA7-A9AA-0B22F8EDD5EC}" destId="{85F29584-1AF8-4A24-9670-C5F435949C15}" srcOrd="1" destOrd="0" presId="urn:microsoft.com/office/officeart/2005/8/layout/process1"/>
    <dgm:cxn modelId="{9756119E-54A5-47ED-BC82-8405E56F598C}" type="presOf" srcId="{912C4E28-0C55-47BD-8486-5AEC88A7800A}" destId="{3C3C8C31-8619-4883-A587-B90924490EC2}" srcOrd="0" destOrd="0" presId="urn:microsoft.com/office/officeart/2005/8/layout/process1"/>
    <dgm:cxn modelId="{59E737B5-B0C9-415F-94D5-2E5D776E2F4A}" srcId="{ECF2822C-C124-4F33-947E-648924E51274}" destId="{23ABA4C9-3567-4184-9B2D-198FCEB5886E}" srcOrd="0" destOrd="0" parTransId="{0064F284-B1C4-475A-A23A-832FEC349A15}" sibTransId="{AA8472E5-9DF1-421E-A478-D3D189930D8B}"/>
    <dgm:cxn modelId="{2924B0C3-0D98-46A6-B772-69698E3B26CC}" type="presOf" srcId="{AA8472E5-9DF1-421E-A478-D3D189930D8B}" destId="{09787ED1-FE4F-4EA5-B497-4D6130A36DA0}" srcOrd="1" destOrd="0" presId="urn:microsoft.com/office/officeart/2005/8/layout/process1"/>
    <dgm:cxn modelId="{823DBD17-E8DD-4EBD-9F60-33A42B1EA70F}" type="presParOf" srcId="{DD61D7F5-715E-4BCC-8BCE-2DDC3EB484C6}" destId="{A7839B12-969B-4E7F-B939-4321F47391F6}" srcOrd="0" destOrd="0" presId="urn:microsoft.com/office/officeart/2005/8/layout/process1"/>
    <dgm:cxn modelId="{FC3EC665-1170-421B-99D8-F3FDC49C0D0C}" type="presParOf" srcId="{DD61D7F5-715E-4BCC-8BCE-2DDC3EB484C6}" destId="{65A17D42-2009-4C5B-BFE4-1FDF10DA9526}" srcOrd="1" destOrd="0" presId="urn:microsoft.com/office/officeart/2005/8/layout/process1"/>
    <dgm:cxn modelId="{DB05F522-F954-46A3-A237-E12A0F23009B}" type="presParOf" srcId="{65A17D42-2009-4C5B-BFE4-1FDF10DA9526}" destId="{09787ED1-FE4F-4EA5-B497-4D6130A36DA0}" srcOrd="0" destOrd="0" presId="urn:microsoft.com/office/officeart/2005/8/layout/process1"/>
    <dgm:cxn modelId="{217DDC1C-0F66-40E1-87DD-729E5723ADE9}" type="presParOf" srcId="{DD61D7F5-715E-4BCC-8BCE-2DDC3EB484C6}" destId="{1A43687F-D450-4D80-8450-A115FE7A832C}" srcOrd="2" destOrd="0" presId="urn:microsoft.com/office/officeart/2005/8/layout/process1"/>
    <dgm:cxn modelId="{6D0A2F93-3989-474A-9423-0DEA59CCD05D}" type="presParOf" srcId="{DD61D7F5-715E-4BCC-8BCE-2DDC3EB484C6}" destId="{1DD28064-66F5-4551-A300-BA86DC52D55E}" srcOrd="3" destOrd="0" presId="urn:microsoft.com/office/officeart/2005/8/layout/process1"/>
    <dgm:cxn modelId="{7A4875FB-406E-430E-9460-CAC0DB0E820A}" type="presParOf" srcId="{1DD28064-66F5-4551-A300-BA86DC52D55E}" destId="{85F29584-1AF8-4A24-9670-C5F435949C15}" srcOrd="0" destOrd="0" presId="urn:microsoft.com/office/officeart/2005/8/layout/process1"/>
    <dgm:cxn modelId="{F0178B4C-665D-4991-AF08-7F930213D2A2}" type="presParOf" srcId="{DD61D7F5-715E-4BCC-8BCE-2DDC3EB484C6}" destId="{3C3C8C31-8619-4883-A587-B90924490EC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A33AD-4D86-4990-ABEC-D2089362E15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90BA67-A330-4F44-9025-86132FF65E3D}">
      <dgm:prSet/>
      <dgm:spPr/>
      <dgm:t>
        <a:bodyPr/>
        <a:lstStyle/>
        <a:p>
          <a:r>
            <a:rPr lang="pt-BR" dirty="0"/>
            <a:t>O </a:t>
          </a:r>
          <a:r>
            <a:rPr lang="pt-BR" b="1" dirty="0"/>
            <a:t>SINTER</a:t>
          </a:r>
          <a:r>
            <a:rPr lang="pt-BR" dirty="0"/>
            <a:t> é um sistema de gestão pública que integra os dados cadastrais, </a:t>
          </a:r>
          <a:r>
            <a:rPr lang="pt-BR" dirty="0" err="1"/>
            <a:t>geoespaciais</a:t>
          </a:r>
          <a:r>
            <a:rPr lang="pt-BR" dirty="0"/>
            <a:t>, fiscais e jurídicos relativos a bens imóveis para efeitos legais</a:t>
          </a:r>
        </a:p>
        <a:p>
          <a:r>
            <a:rPr lang="en-US" dirty="0">
              <a:solidFill>
                <a:srgbClr val="C00000"/>
              </a:solidFill>
            </a:rPr>
            <a:t>SINTER is a public management system that integrates registration, geospatial, tax and legal data relating to real estate for legal purposes.</a:t>
          </a:r>
        </a:p>
      </dgm:t>
    </dgm:pt>
    <dgm:pt modelId="{C9503E5A-B15F-4E81-9606-E86A08FC35A1}" type="parTrans" cxnId="{98F0B1E7-7E01-4CEB-A0ED-4925D51CBE2D}">
      <dgm:prSet/>
      <dgm:spPr/>
      <dgm:t>
        <a:bodyPr/>
        <a:lstStyle/>
        <a:p>
          <a:endParaRPr lang="en-US"/>
        </a:p>
      </dgm:t>
    </dgm:pt>
    <dgm:pt modelId="{5D79EB28-681E-4FCE-BED0-76EFCFD08ED5}" type="sibTrans" cxnId="{98F0B1E7-7E01-4CEB-A0ED-4925D51CBE2D}">
      <dgm:prSet/>
      <dgm:spPr/>
      <dgm:t>
        <a:bodyPr/>
        <a:lstStyle/>
        <a:p>
          <a:endParaRPr lang="en-US"/>
        </a:p>
      </dgm:t>
    </dgm:pt>
    <dgm:pt modelId="{C9ACE238-D9E6-40DB-87C7-D5A7A2B20D8C}">
      <dgm:prSet/>
      <dgm:spPr/>
      <dgm:t>
        <a:bodyPr/>
        <a:lstStyle/>
        <a:p>
          <a:r>
            <a:rPr lang="pt-BR" dirty="0"/>
            <a:t>O </a:t>
          </a:r>
          <a:r>
            <a:rPr lang="pt-BR" b="1" dirty="0"/>
            <a:t>CIB</a:t>
          </a:r>
          <a:r>
            <a:rPr lang="pt-BR" dirty="0"/>
            <a:t> –Banco de dados integrante do Sinter que conterá informações cadastrais de imóveis rurais e urbanos, públicos ou privados, inscritos no Cadastro Nacional de Imóveis Rurais (CNIR), administrado pelo Incra, </a:t>
          </a:r>
          <a:r>
            <a:rPr lang="pt-BR" b="1" dirty="0"/>
            <a:t>e o cadastro de imóveis urbanos </a:t>
          </a:r>
          <a:r>
            <a:rPr lang="pt-BR" dirty="0"/>
            <a:t>administrados pelas prefeituras municipais.</a:t>
          </a:r>
        </a:p>
        <a:p>
          <a:r>
            <a:rPr lang="en-US" dirty="0">
              <a:solidFill>
                <a:srgbClr val="C00000"/>
              </a:solidFill>
            </a:rPr>
            <a:t>The CIB – Database that is part of Sinter, which will contain registration information on rural and urban properties, public or private, registered in the National Registry of Rural Properties (CNIR), administered by </a:t>
          </a:r>
          <a:r>
            <a:rPr lang="en-US" dirty="0" err="1">
              <a:solidFill>
                <a:srgbClr val="C00000"/>
              </a:solidFill>
            </a:rPr>
            <a:t>Incra</a:t>
          </a:r>
          <a:r>
            <a:rPr lang="en-US" dirty="0">
              <a:solidFill>
                <a:srgbClr val="C00000"/>
              </a:solidFill>
            </a:rPr>
            <a:t>, and the register of urban properties managed by municipal governments.</a:t>
          </a:r>
        </a:p>
      </dgm:t>
    </dgm:pt>
    <dgm:pt modelId="{51F0B024-D70F-415D-8D55-7E6FEE11FCED}" type="parTrans" cxnId="{E35D66D9-CDC4-4DFF-8496-6F450455BF37}">
      <dgm:prSet/>
      <dgm:spPr/>
      <dgm:t>
        <a:bodyPr/>
        <a:lstStyle/>
        <a:p>
          <a:endParaRPr lang="en-US"/>
        </a:p>
      </dgm:t>
    </dgm:pt>
    <dgm:pt modelId="{50A750C3-19D1-4848-AA63-33850249BB74}" type="sibTrans" cxnId="{E35D66D9-CDC4-4DFF-8496-6F450455BF37}">
      <dgm:prSet/>
      <dgm:spPr/>
      <dgm:t>
        <a:bodyPr/>
        <a:lstStyle/>
        <a:p>
          <a:endParaRPr lang="en-US"/>
        </a:p>
      </dgm:t>
    </dgm:pt>
    <dgm:pt modelId="{33D5DC3D-75FE-49B5-B022-43E2434CFA0D}" type="pres">
      <dgm:prSet presAssocID="{5ADA33AD-4D86-4990-ABEC-D2089362E15D}" presName="linear" presStyleCnt="0">
        <dgm:presLayoutVars>
          <dgm:animLvl val="lvl"/>
          <dgm:resizeHandles val="exact"/>
        </dgm:presLayoutVars>
      </dgm:prSet>
      <dgm:spPr/>
    </dgm:pt>
    <dgm:pt modelId="{D170A390-DA2A-481B-BD9A-45F37D69A7B7}" type="pres">
      <dgm:prSet presAssocID="{B190BA67-A330-4F44-9025-86132FF65E3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7505C0F-F06B-4EE7-BF0D-976153D9BF95}" type="pres">
      <dgm:prSet presAssocID="{5D79EB28-681E-4FCE-BED0-76EFCFD08ED5}" presName="spacer" presStyleCnt="0"/>
      <dgm:spPr/>
    </dgm:pt>
    <dgm:pt modelId="{FE3E49B0-82EF-4E31-9156-A09878A2C2C6}" type="pres">
      <dgm:prSet presAssocID="{C9ACE238-D9E6-40DB-87C7-D5A7A2B20D8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3077926-56BB-4F62-8F24-094E8BFD42B5}" type="presOf" srcId="{5ADA33AD-4D86-4990-ABEC-D2089362E15D}" destId="{33D5DC3D-75FE-49B5-B022-43E2434CFA0D}" srcOrd="0" destOrd="0" presId="urn:microsoft.com/office/officeart/2005/8/layout/vList2"/>
    <dgm:cxn modelId="{11A56E43-95B0-43CD-834A-4D07E6072000}" type="presOf" srcId="{C9ACE238-D9E6-40DB-87C7-D5A7A2B20D8C}" destId="{FE3E49B0-82EF-4E31-9156-A09878A2C2C6}" srcOrd="0" destOrd="0" presId="urn:microsoft.com/office/officeart/2005/8/layout/vList2"/>
    <dgm:cxn modelId="{92CA8951-DAE7-4438-A3C2-47BE59485C45}" type="presOf" srcId="{B190BA67-A330-4F44-9025-86132FF65E3D}" destId="{D170A390-DA2A-481B-BD9A-45F37D69A7B7}" srcOrd="0" destOrd="0" presId="urn:microsoft.com/office/officeart/2005/8/layout/vList2"/>
    <dgm:cxn modelId="{E35D66D9-CDC4-4DFF-8496-6F450455BF37}" srcId="{5ADA33AD-4D86-4990-ABEC-D2089362E15D}" destId="{C9ACE238-D9E6-40DB-87C7-D5A7A2B20D8C}" srcOrd="1" destOrd="0" parTransId="{51F0B024-D70F-415D-8D55-7E6FEE11FCED}" sibTransId="{50A750C3-19D1-4848-AA63-33850249BB74}"/>
    <dgm:cxn modelId="{98F0B1E7-7E01-4CEB-A0ED-4925D51CBE2D}" srcId="{5ADA33AD-4D86-4990-ABEC-D2089362E15D}" destId="{B190BA67-A330-4F44-9025-86132FF65E3D}" srcOrd="0" destOrd="0" parTransId="{C9503E5A-B15F-4E81-9606-E86A08FC35A1}" sibTransId="{5D79EB28-681E-4FCE-BED0-76EFCFD08ED5}"/>
    <dgm:cxn modelId="{431DFB10-F833-4232-99FE-62EB3CAEDB66}" type="presParOf" srcId="{33D5DC3D-75FE-49B5-B022-43E2434CFA0D}" destId="{D170A390-DA2A-481B-BD9A-45F37D69A7B7}" srcOrd="0" destOrd="0" presId="urn:microsoft.com/office/officeart/2005/8/layout/vList2"/>
    <dgm:cxn modelId="{1FB1E550-5B22-4D53-8144-A9CA5FFF0A1A}" type="presParOf" srcId="{33D5DC3D-75FE-49B5-B022-43E2434CFA0D}" destId="{E7505C0F-F06B-4EE7-BF0D-976153D9BF95}" srcOrd="1" destOrd="0" presId="urn:microsoft.com/office/officeart/2005/8/layout/vList2"/>
    <dgm:cxn modelId="{0FCE71A0-7FDC-4397-86CE-192802A96491}" type="presParOf" srcId="{33D5DC3D-75FE-49B5-B022-43E2434CFA0D}" destId="{FE3E49B0-82EF-4E31-9156-A09878A2C2C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944946-7091-4726-916D-6AF2E0C27F3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50727F-8EFF-4984-9396-0AC2232B8DD2}">
      <dgm:prSet/>
      <dgm:spPr/>
      <dgm:t>
        <a:bodyPr/>
        <a:lstStyle/>
        <a:p>
          <a:r>
            <a:rPr lang="pt-BR" dirty="0"/>
            <a:t>O compartilhamento de dados sobre bens imóveis criado pelo </a:t>
          </a:r>
          <a:r>
            <a:rPr lang="pt-BR" b="1" u="sng" dirty="0">
              <a:hlinkClick xmlns:r="http://schemas.openxmlformats.org/officeDocument/2006/relationships" r:id="rId1"/>
            </a:rPr>
            <a:t>Decreto nº 11.208</a:t>
          </a:r>
          <a:r>
            <a:rPr lang="pt-BR" b="1" u="sng" dirty="0"/>
            <a:t>-</a:t>
          </a:r>
          <a:r>
            <a:rPr lang="pt-BR" u="sng" dirty="0"/>
            <a:t>22</a:t>
          </a:r>
          <a:r>
            <a:rPr lang="pt-BR" dirty="0"/>
            <a:t>, é o mais próximo que já se conseguiu chegar de um cadastro territorial de qualidade no país.</a:t>
          </a:r>
        </a:p>
        <a:p>
          <a:r>
            <a:rPr lang="en-US" b="0" i="0" dirty="0">
              <a:solidFill>
                <a:srgbClr val="C00000"/>
              </a:solidFill>
            </a:rPr>
            <a:t>The sharing of data on real estate created by Decree No. 11,208-22 is the closest that has ever been achieved to a quality territorial </a:t>
          </a:r>
          <a:r>
            <a:rPr lang="en-US" b="0" i="0" dirty="0" err="1">
              <a:solidFill>
                <a:srgbClr val="C00000"/>
              </a:solidFill>
            </a:rPr>
            <a:t>cadastre</a:t>
          </a:r>
          <a:r>
            <a:rPr lang="en-US" b="0" i="0" dirty="0">
              <a:solidFill>
                <a:srgbClr val="C00000"/>
              </a:solidFill>
            </a:rPr>
            <a:t> in the country.</a:t>
          </a:r>
          <a:endParaRPr lang="en-US" dirty="0">
            <a:solidFill>
              <a:srgbClr val="C00000"/>
            </a:solidFill>
          </a:endParaRPr>
        </a:p>
      </dgm:t>
    </dgm:pt>
    <dgm:pt modelId="{4FE7917E-95FD-49BF-95FE-87C35E081D90}" type="parTrans" cxnId="{AA4EC65C-34F0-45ED-8292-FF22E1200F60}">
      <dgm:prSet/>
      <dgm:spPr/>
      <dgm:t>
        <a:bodyPr/>
        <a:lstStyle/>
        <a:p>
          <a:endParaRPr lang="en-US"/>
        </a:p>
      </dgm:t>
    </dgm:pt>
    <dgm:pt modelId="{11A858D1-7DC0-497F-85D3-6BC9F9E17592}" type="sibTrans" cxnId="{AA4EC65C-34F0-45ED-8292-FF22E1200F60}">
      <dgm:prSet/>
      <dgm:spPr/>
      <dgm:t>
        <a:bodyPr/>
        <a:lstStyle/>
        <a:p>
          <a:endParaRPr lang="en-US"/>
        </a:p>
      </dgm:t>
    </dgm:pt>
    <dgm:pt modelId="{12479137-F98D-49DB-8672-6CA094ECF56E}">
      <dgm:prSet/>
      <dgm:spPr/>
      <dgm:t>
        <a:bodyPr/>
        <a:lstStyle/>
        <a:p>
          <a:r>
            <a:rPr lang="pt-BR" dirty="0"/>
            <a:t>Seu objetivo é aperfeiçoar a execução de políticas públicas e incrementar o mercado imobiliário nacional.</a:t>
          </a:r>
        </a:p>
        <a:p>
          <a:r>
            <a:rPr lang="en-US" dirty="0">
              <a:solidFill>
                <a:srgbClr val="C00000"/>
              </a:solidFill>
            </a:rPr>
            <a:t>Its objective is to improve the execution of public policies and increase the national real estate market.</a:t>
          </a:r>
        </a:p>
        <a:p>
          <a:endParaRPr lang="en-US" dirty="0"/>
        </a:p>
      </dgm:t>
    </dgm:pt>
    <dgm:pt modelId="{D3466FE6-3BF1-4227-BAFD-F43CC8A4AE99}" type="parTrans" cxnId="{AE9F7B56-BD29-4E19-9CC7-B6A11AAD0B99}">
      <dgm:prSet/>
      <dgm:spPr/>
      <dgm:t>
        <a:bodyPr/>
        <a:lstStyle/>
        <a:p>
          <a:endParaRPr lang="en-US"/>
        </a:p>
      </dgm:t>
    </dgm:pt>
    <dgm:pt modelId="{F40FA7E5-3A48-4C48-BDE1-4408B62B5098}" type="sibTrans" cxnId="{AE9F7B56-BD29-4E19-9CC7-B6A11AAD0B99}">
      <dgm:prSet/>
      <dgm:spPr/>
      <dgm:t>
        <a:bodyPr/>
        <a:lstStyle/>
        <a:p>
          <a:endParaRPr lang="en-US"/>
        </a:p>
      </dgm:t>
    </dgm:pt>
    <dgm:pt modelId="{99051BB4-C09B-4428-BE21-B8618F1995DF}" type="pres">
      <dgm:prSet presAssocID="{E4944946-7091-4726-916D-6AF2E0C27F38}" presName="linear" presStyleCnt="0">
        <dgm:presLayoutVars>
          <dgm:animLvl val="lvl"/>
          <dgm:resizeHandles val="exact"/>
        </dgm:presLayoutVars>
      </dgm:prSet>
      <dgm:spPr/>
    </dgm:pt>
    <dgm:pt modelId="{71218EE2-2546-475A-95F6-816E2848A908}" type="pres">
      <dgm:prSet presAssocID="{B750727F-8EFF-4984-9396-0AC2232B8DD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0D9C738-26EA-422B-AA89-F17C1763D5A2}" type="pres">
      <dgm:prSet presAssocID="{11A858D1-7DC0-497F-85D3-6BC9F9E17592}" presName="spacer" presStyleCnt="0"/>
      <dgm:spPr/>
    </dgm:pt>
    <dgm:pt modelId="{83615AAC-7112-4D70-8285-92F5F9EBAB2C}" type="pres">
      <dgm:prSet presAssocID="{12479137-F98D-49DB-8672-6CA094ECF56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A4EC65C-34F0-45ED-8292-FF22E1200F60}" srcId="{E4944946-7091-4726-916D-6AF2E0C27F38}" destId="{B750727F-8EFF-4984-9396-0AC2232B8DD2}" srcOrd="0" destOrd="0" parTransId="{4FE7917E-95FD-49BF-95FE-87C35E081D90}" sibTransId="{11A858D1-7DC0-497F-85D3-6BC9F9E17592}"/>
    <dgm:cxn modelId="{AE9F7B56-BD29-4E19-9CC7-B6A11AAD0B99}" srcId="{E4944946-7091-4726-916D-6AF2E0C27F38}" destId="{12479137-F98D-49DB-8672-6CA094ECF56E}" srcOrd="1" destOrd="0" parTransId="{D3466FE6-3BF1-4227-BAFD-F43CC8A4AE99}" sibTransId="{F40FA7E5-3A48-4C48-BDE1-4408B62B5098}"/>
    <dgm:cxn modelId="{C0B542A1-56EC-4BC3-886E-AB0C55DDB2B3}" type="presOf" srcId="{B750727F-8EFF-4984-9396-0AC2232B8DD2}" destId="{71218EE2-2546-475A-95F6-816E2848A908}" srcOrd="0" destOrd="0" presId="urn:microsoft.com/office/officeart/2005/8/layout/vList2"/>
    <dgm:cxn modelId="{671A1AC2-8FD8-4681-AC17-E4A7EDDCA14C}" type="presOf" srcId="{E4944946-7091-4726-916D-6AF2E0C27F38}" destId="{99051BB4-C09B-4428-BE21-B8618F1995DF}" srcOrd="0" destOrd="0" presId="urn:microsoft.com/office/officeart/2005/8/layout/vList2"/>
    <dgm:cxn modelId="{2629A0E1-01B8-4CC8-9E7E-768D784AE111}" type="presOf" srcId="{12479137-F98D-49DB-8672-6CA094ECF56E}" destId="{83615AAC-7112-4D70-8285-92F5F9EBAB2C}" srcOrd="0" destOrd="0" presId="urn:microsoft.com/office/officeart/2005/8/layout/vList2"/>
    <dgm:cxn modelId="{C16B5220-1BA5-4A3B-83B2-793B3551C6AD}" type="presParOf" srcId="{99051BB4-C09B-4428-BE21-B8618F1995DF}" destId="{71218EE2-2546-475A-95F6-816E2848A908}" srcOrd="0" destOrd="0" presId="urn:microsoft.com/office/officeart/2005/8/layout/vList2"/>
    <dgm:cxn modelId="{3410DAAC-8BA4-40B8-A3BE-FA90A7321F93}" type="presParOf" srcId="{99051BB4-C09B-4428-BE21-B8618F1995DF}" destId="{60D9C738-26EA-422B-AA89-F17C1763D5A2}" srcOrd="1" destOrd="0" presId="urn:microsoft.com/office/officeart/2005/8/layout/vList2"/>
    <dgm:cxn modelId="{94001964-9E2B-43F8-9F13-BB6C7CBCAD61}" type="presParOf" srcId="{99051BB4-C09B-4428-BE21-B8618F1995DF}" destId="{83615AAC-7112-4D70-8285-92F5F9EBAB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39B12-969B-4E7F-B939-4321F47391F6}">
      <dsp:nvSpPr>
        <dsp:cNvPr id="0" name=""/>
        <dsp:cNvSpPr/>
      </dsp:nvSpPr>
      <dsp:spPr>
        <a:xfrm>
          <a:off x="0" y="225357"/>
          <a:ext cx="2722364" cy="4083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Articula o cadastro territorial com os cadastros temáticos por meio de sistemas de informação que tornam interoperáveis as bases de dados </a:t>
          </a:r>
          <a:r>
            <a:rPr lang="pt-BR" sz="1500" kern="1200" dirty="0" err="1"/>
            <a:t>geoespaciais</a:t>
          </a:r>
          <a:r>
            <a:rPr lang="pt-BR" sz="1500" kern="1200" dirty="0"/>
            <a:t> e alfanuméricas de diversas instituições.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C00000"/>
              </a:solidFill>
            </a:rPr>
            <a:t>It articulates the territorial </a:t>
          </a:r>
          <a:r>
            <a:rPr lang="en-US" sz="1500" kern="1200" dirty="0" err="1">
              <a:solidFill>
                <a:srgbClr val="C00000"/>
              </a:solidFill>
            </a:rPr>
            <a:t>cadastre</a:t>
          </a:r>
          <a:r>
            <a:rPr lang="en-US" sz="1500" kern="1200" dirty="0">
              <a:solidFill>
                <a:srgbClr val="C00000"/>
              </a:solidFill>
            </a:rPr>
            <a:t> with the thematic </a:t>
          </a:r>
          <a:r>
            <a:rPr lang="en-US" sz="1500" kern="1200" dirty="0" err="1">
              <a:solidFill>
                <a:srgbClr val="C00000"/>
              </a:solidFill>
            </a:rPr>
            <a:t>cadastres</a:t>
          </a:r>
          <a:r>
            <a:rPr lang="en-US" sz="1500" kern="1200" dirty="0">
              <a:solidFill>
                <a:srgbClr val="C00000"/>
              </a:solidFill>
            </a:rPr>
            <a:t> through information systems that make the geospatial and alphanumeric databases of several institutions interoperable</a:t>
          </a:r>
          <a:endParaRPr lang="pt-BR" sz="1500" kern="1200" dirty="0">
            <a:solidFill>
              <a:srgbClr val="C00000"/>
            </a:solidFill>
          </a:endParaRPr>
        </a:p>
      </dsp:txBody>
      <dsp:txXfrm>
        <a:off x="79735" y="305092"/>
        <a:ext cx="2562894" cy="3924076"/>
      </dsp:txXfrm>
    </dsp:sp>
    <dsp:sp modelId="{65A17D42-2009-4C5B-BFE4-1FDF10DA9526}">
      <dsp:nvSpPr>
        <dsp:cNvPr id="0" name=""/>
        <dsp:cNvSpPr/>
      </dsp:nvSpPr>
      <dsp:spPr>
        <a:xfrm rot="74346">
          <a:off x="3041645" y="1947512"/>
          <a:ext cx="632552" cy="675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041667" y="2080489"/>
        <a:ext cx="442786" cy="405088"/>
      </dsp:txXfrm>
    </dsp:sp>
    <dsp:sp modelId="{1A43687F-D450-4D80-8450-A115FE7A832C}">
      <dsp:nvSpPr>
        <dsp:cNvPr id="0" name=""/>
        <dsp:cNvSpPr/>
      </dsp:nvSpPr>
      <dsp:spPr>
        <a:xfrm>
          <a:off x="3915580" y="310049"/>
          <a:ext cx="2722364" cy="4083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O CTM será constituído pelos dados do cadastro territorial, associados aos dados dos cadastros temáticos, gerenciados por diferentes órgãos públicos ou privados e que compreendem conjuntos de dados relacionados às parcelas sobre aspectos estruturais, os objetivos do desenvolvimento sustentável.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C00000"/>
              </a:solidFill>
            </a:rPr>
            <a:t>The CTM will consist of data from the territorial </a:t>
          </a:r>
          <a:r>
            <a:rPr lang="en-US" sz="1500" kern="1200" dirty="0" err="1">
              <a:solidFill>
                <a:srgbClr val="C00000"/>
              </a:solidFill>
            </a:rPr>
            <a:t>cadastre</a:t>
          </a:r>
          <a:r>
            <a:rPr lang="en-US" sz="1500" kern="1200" dirty="0">
              <a:solidFill>
                <a:srgbClr val="C00000"/>
              </a:solidFill>
            </a:rPr>
            <a:t>, associated with data from the thematic </a:t>
          </a:r>
          <a:r>
            <a:rPr lang="en-US" sz="1500" kern="1200" dirty="0" err="1">
              <a:solidFill>
                <a:srgbClr val="C00000"/>
              </a:solidFill>
            </a:rPr>
            <a:t>cadastres</a:t>
          </a:r>
          <a:r>
            <a:rPr lang="en-US" sz="1500" kern="1200" dirty="0">
              <a:solidFill>
                <a:srgbClr val="C00000"/>
              </a:solidFill>
            </a:rPr>
            <a:t>, managed by different public or private bodies and comprising sets of data related to the plots on structural aspects, the objectives of sustainable development.</a:t>
          </a:r>
          <a:r>
            <a:rPr lang="pt-BR" sz="1500" kern="1200" dirty="0">
              <a:solidFill>
                <a:srgbClr val="C00000"/>
              </a:solidFill>
            </a:rPr>
            <a:t> </a:t>
          </a:r>
          <a:endParaRPr lang="en-US" sz="1500" kern="1200" dirty="0">
            <a:solidFill>
              <a:srgbClr val="C00000"/>
            </a:solidFill>
          </a:endParaRPr>
        </a:p>
      </dsp:txBody>
      <dsp:txXfrm>
        <a:off x="3995315" y="389784"/>
        <a:ext cx="2562894" cy="3924076"/>
      </dsp:txXfrm>
    </dsp:sp>
    <dsp:sp modelId="{1DD28064-66F5-4551-A300-BA86DC52D55E}">
      <dsp:nvSpPr>
        <dsp:cNvPr id="0" name=""/>
        <dsp:cNvSpPr/>
      </dsp:nvSpPr>
      <dsp:spPr>
        <a:xfrm>
          <a:off x="6885582" y="2014249"/>
          <a:ext cx="524990" cy="675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885582" y="2149278"/>
        <a:ext cx="367493" cy="405088"/>
      </dsp:txXfrm>
    </dsp:sp>
    <dsp:sp modelId="{3C3C8C31-8619-4883-A587-B90924490EC2}">
      <dsp:nvSpPr>
        <dsp:cNvPr id="0" name=""/>
        <dsp:cNvSpPr/>
      </dsp:nvSpPr>
      <dsp:spPr>
        <a:xfrm>
          <a:off x="7628493" y="310049"/>
          <a:ext cx="2722364" cy="4083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Caberá aos municípios estabelecer mecanismos que possibilitem parcerias institucionais para instituir o Cadastro Territorial </a:t>
          </a:r>
          <a:r>
            <a:rPr lang="pt-BR" sz="1500" kern="1200" dirty="0" err="1"/>
            <a:t>Multifinalitário</a:t>
          </a:r>
          <a:r>
            <a:rPr lang="pt-BR" sz="1500" kern="1200" dirty="0"/>
            <a:t>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C00000"/>
              </a:solidFill>
            </a:rPr>
            <a:t>It will be up to the municipalities to establish mechanisms that enable institutional partnerships to establish the Multipurpose Land Registry.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7708228" y="389784"/>
        <a:ext cx="2562894" cy="3924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0A390-DA2A-481B-BD9A-45F37D69A7B7}">
      <dsp:nvSpPr>
        <dsp:cNvPr id="0" name=""/>
        <dsp:cNvSpPr/>
      </dsp:nvSpPr>
      <dsp:spPr>
        <a:xfrm>
          <a:off x="0" y="238120"/>
          <a:ext cx="9720262" cy="17473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 </a:t>
          </a:r>
          <a:r>
            <a:rPr lang="pt-BR" sz="1800" b="1" kern="1200" dirty="0"/>
            <a:t>SINTER</a:t>
          </a:r>
          <a:r>
            <a:rPr lang="pt-BR" sz="1800" kern="1200" dirty="0"/>
            <a:t> é um sistema de gestão pública que integra os dados cadastrais, </a:t>
          </a:r>
          <a:r>
            <a:rPr lang="pt-BR" sz="1800" kern="1200" dirty="0" err="1"/>
            <a:t>geoespaciais</a:t>
          </a:r>
          <a:r>
            <a:rPr lang="pt-BR" sz="1800" kern="1200" dirty="0"/>
            <a:t>, fiscais e jurídicos relativos a bens imóveis para efeitos legais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C00000"/>
              </a:solidFill>
            </a:rPr>
            <a:t>SINTER is a public management system that integrates registration, geospatial, tax and legal data relating to real estate for legal purposes.</a:t>
          </a:r>
        </a:p>
      </dsp:txBody>
      <dsp:txXfrm>
        <a:off x="85297" y="323417"/>
        <a:ext cx="9549668" cy="1576727"/>
      </dsp:txXfrm>
    </dsp:sp>
    <dsp:sp modelId="{FE3E49B0-82EF-4E31-9156-A09878A2C2C6}">
      <dsp:nvSpPr>
        <dsp:cNvPr id="0" name=""/>
        <dsp:cNvSpPr/>
      </dsp:nvSpPr>
      <dsp:spPr>
        <a:xfrm>
          <a:off x="0" y="2037282"/>
          <a:ext cx="9720262" cy="1747321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 </a:t>
          </a:r>
          <a:r>
            <a:rPr lang="pt-BR" sz="1800" b="1" kern="1200" dirty="0"/>
            <a:t>CIB</a:t>
          </a:r>
          <a:r>
            <a:rPr lang="pt-BR" sz="1800" kern="1200" dirty="0"/>
            <a:t> –Banco de dados integrante do Sinter que conterá informações cadastrais de imóveis rurais e urbanos, públicos ou privados, inscritos no Cadastro Nacional de Imóveis Rurais (CNIR), administrado pelo Incra, </a:t>
          </a:r>
          <a:r>
            <a:rPr lang="pt-BR" sz="1800" b="1" kern="1200" dirty="0"/>
            <a:t>e o cadastro de imóveis urbanos </a:t>
          </a:r>
          <a:r>
            <a:rPr lang="pt-BR" sz="1800" kern="1200" dirty="0"/>
            <a:t>administrados pelas prefeituras municipais.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C00000"/>
              </a:solidFill>
            </a:rPr>
            <a:t>The CIB – Database that is part of Sinter, which will contain registration information on rural and urban properties, public or private, registered in the National Registry of Rural Properties (CNIR), administered by </a:t>
          </a:r>
          <a:r>
            <a:rPr lang="en-US" sz="1800" kern="1200" dirty="0" err="1">
              <a:solidFill>
                <a:srgbClr val="C00000"/>
              </a:solidFill>
            </a:rPr>
            <a:t>Incra</a:t>
          </a:r>
          <a:r>
            <a:rPr lang="en-US" sz="1800" kern="1200" dirty="0">
              <a:solidFill>
                <a:srgbClr val="C00000"/>
              </a:solidFill>
            </a:rPr>
            <a:t>, and the register of urban properties managed by municipal governments.</a:t>
          </a:r>
        </a:p>
      </dsp:txBody>
      <dsp:txXfrm>
        <a:off x="85297" y="2122579"/>
        <a:ext cx="9549668" cy="1576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18EE2-2546-475A-95F6-816E2848A908}">
      <dsp:nvSpPr>
        <dsp:cNvPr id="0" name=""/>
        <dsp:cNvSpPr/>
      </dsp:nvSpPr>
      <dsp:spPr>
        <a:xfrm>
          <a:off x="0" y="10572"/>
          <a:ext cx="9720262" cy="19691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O compartilhamento de dados sobre bens imóveis criado pelo </a:t>
          </a:r>
          <a:r>
            <a:rPr lang="pt-BR" sz="2200" b="1" u="sng" kern="1200" dirty="0">
              <a:hlinkClick xmlns:r="http://schemas.openxmlformats.org/officeDocument/2006/relationships" r:id="rId1"/>
            </a:rPr>
            <a:t>Decreto nº 11.208</a:t>
          </a:r>
          <a:r>
            <a:rPr lang="pt-BR" sz="2200" b="1" u="sng" kern="1200" dirty="0"/>
            <a:t>-</a:t>
          </a:r>
          <a:r>
            <a:rPr lang="pt-BR" sz="2200" u="sng" kern="1200" dirty="0"/>
            <a:t>22</a:t>
          </a:r>
          <a:r>
            <a:rPr lang="pt-BR" sz="2200" kern="1200" dirty="0"/>
            <a:t>, é o mais próximo que já se conseguiu chegar de um cadastro territorial de qualidade no país.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solidFill>
                <a:srgbClr val="C00000"/>
              </a:solidFill>
            </a:rPr>
            <a:t>The sharing of data on real estate created by Decree No. 11,208-22 is the closest that has ever been achieved to a quality territorial </a:t>
          </a:r>
          <a:r>
            <a:rPr lang="en-US" sz="2200" b="0" i="0" kern="1200" dirty="0" err="1">
              <a:solidFill>
                <a:srgbClr val="C00000"/>
              </a:solidFill>
            </a:rPr>
            <a:t>cadastre</a:t>
          </a:r>
          <a:r>
            <a:rPr lang="en-US" sz="2200" b="0" i="0" kern="1200" dirty="0">
              <a:solidFill>
                <a:srgbClr val="C00000"/>
              </a:solidFill>
            </a:rPr>
            <a:t> in the country.</a:t>
          </a:r>
          <a:endParaRPr lang="en-US" sz="2200" kern="1200" dirty="0">
            <a:solidFill>
              <a:srgbClr val="C00000"/>
            </a:solidFill>
          </a:endParaRPr>
        </a:p>
      </dsp:txBody>
      <dsp:txXfrm>
        <a:off x="96124" y="106696"/>
        <a:ext cx="9528014" cy="1776862"/>
      </dsp:txXfrm>
    </dsp:sp>
    <dsp:sp modelId="{83615AAC-7112-4D70-8285-92F5F9EBAB2C}">
      <dsp:nvSpPr>
        <dsp:cNvPr id="0" name=""/>
        <dsp:cNvSpPr/>
      </dsp:nvSpPr>
      <dsp:spPr>
        <a:xfrm>
          <a:off x="0" y="2043042"/>
          <a:ext cx="9720262" cy="196911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Seu objetivo é aperfeiçoar a execução de políticas públicas e incrementar o mercado imobiliário nacional.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C00000"/>
              </a:solidFill>
            </a:rPr>
            <a:t>Its objective is to improve the execution of public policies and increase the national real estate market.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96124" y="2139166"/>
        <a:ext cx="9528014" cy="1776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4105-7803-4AE3-B088-D8CDECDD7117}" type="datetimeFigureOut">
              <a:rPr lang="pt-BR" smtClean="0"/>
              <a:t>19/01/2023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AF780-34F2-43B8-A2F9-8F022686D1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13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FB2EA-6916-4914-8B86-F6DF7B69E1C3}" type="slidenum">
              <a:rPr lang="pt-BR" smtClean="0">
                <a:ea typeface="MS PGothic" panose="020B0600070205080204" pitchFamily="34" charset="-128"/>
              </a:rPr>
              <a:pPr/>
              <a:t>3</a:t>
            </a:fld>
            <a:endParaRPr 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6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149414B-7491-4AFC-A24C-841AACA797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A9FA872-F1BD-48AA-9A64-1C2895B97DC7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D6778708-3358-4BF2-9F39-76FF50C38298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solidFill>
            <a:srgbClr val="FFFFFF"/>
          </a:solidFill>
          <a:ln/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ADD22811-4377-446E-B7FB-A6B4189D41F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1038" y="4787900"/>
            <a:ext cx="5453062" cy="3916363"/>
          </a:xfrm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685F30E-6390-4C62-B2DB-E3D8F4AAD4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0779E9A-58DD-425A-ADF5-8261FF56637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E2E7C539-2FA1-4481-80AC-EE7E12A0BF1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solidFill>
            <a:srgbClr val="FFFFFF"/>
          </a:solidFill>
          <a:ln/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11F8000A-1BF9-47B9-87AE-ABAC4073480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1038" y="4787900"/>
            <a:ext cx="5453062" cy="3916363"/>
          </a:xfrm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>
            <a:extLst>
              <a:ext uri="{FF2B5EF4-FFF2-40B4-BE49-F238E27FC236}">
                <a16:creationId xmlns:a16="http://schemas.microsoft.com/office/drawing/2014/main" id="{57024B6E-87AD-49C4-BC0E-582A2F1B8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98950" y="-11796713"/>
            <a:ext cx="22190075" cy="12482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>
            <a:extLst>
              <a:ext uri="{FF2B5EF4-FFF2-40B4-BE49-F238E27FC236}">
                <a16:creationId xmlns:a16="http://schemas.microsoft.com/office/drawing/2014/main" id="{837C38A1-6587-43E2-AD7C-81F54D7AD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7652" name="Espaço Reservado para Número de Slide 3">
            <a:extLst>
              <a:ext uri="{FF2B5EF4-FFF2-40B4-BE49-F238E27FC236}">
                <a16:creationId xmlns:a16="http://schemas.microsoft.com/office/drawing/2014/main" id="{3E2A4964-55FF-4948-8E7F-3EF02010C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3B225A-590D-4014-8124-89D8C076FFA1}" type="slidenum">
              <a:rPr lang="pt-BR" altLang="pt-B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4F2A0-6D96-4348-BA76-DF969C9212E2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730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89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58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30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75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1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55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19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63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17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4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55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53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mega.nz/file/r6RllRKS#7Ou9RCebVDRSoRul2iDBkDm5OjB8-ZZ2CNk4_bhvGK4" TargetMode="External"/><Relationship Id="rId2" Type="http://schemas.openxmlformats.org/officeDocument/2006/relationships/hyperlink" Target="https://www.registrodeimoveis.org.br/map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mega.nz/file/WqBRQYzC#igEPKgJHs4ashwUE7O-kezjcQ-A-S35YKM0WACIrhnY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mega.nz/file/CuhS3J5C#HApVjDCiCn7OiuI5VpBDWq1LWwpOfL5pzWM-eOjZXb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tif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strador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strodeimoveis.org.br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ega.nz/file/zzYDnDQB#sJOON7SsJnVgmRtlsG3RRg25Cfkwgx69OcWSpJXjDo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tf.jus.br/arquivo/cms/bibliotecaConsultaProdutoBibliotecaBibliografia/anexo/DemarcacaoTerras_mar2009.pdf" TargetMode="External"/><Relationship Id="rId3" Type="http://schemas.openxmlformats.org/officeDocument/2006/relationships/hyperlink" Target="http://www.irib.org.br./" TargetMode="External"/><Relationship Id="rId7" Type="http://schemas.openxmlformats.org/officeDocument/2006/relationships/hyperlink" Target="http://camponovodosparecis.oabmt.org.br/.stf.jus.br/arquivo/cms/biblioteca" TargetMode="External"/><Relationship Id="rId12" Type="http://schemas.openxmlformats.org/officeDocument/2006/relationships/hyperlink" Target="https://mega.nz/file/GuRGlLha#rD_tpLt7OzMf10CAVs6eLcY11HHofrtNqNo-rCIfgwE" TargetMode="External"/><Relationship Id="rId2" Type="http://schemas.openxmlformats.org/officeDocument/2006/relationships/hyperlink" Target="http://www.planalto.gov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t.gov.br/-/5871037-projeto-do-gdr-para-regularizacao-fundiaria-em-mato-grosso-e-inovador-no-pais" TargetMode="External"/><Relationship Id="rId11" Type="http://schemas.openxmlformats.org/officeDocument/2006/relationships/hyperlink" Target="https://www.planalto.gov.br/ccivil_03/_Ato2019-2022/2021/Lei/L14206.htm#art25" TargetMode="External"/><Relationship Id="rId5" Type="http://schemas.openxmlformats.org/officeDocument/2006/relationships/hyperlink" Target="http://www.tjmt.jus.br/noticias/40214" TargetMode="External"/><Relationship Id="rId10" Type="http://schemas.openxmlformats.org/officeDocument/2006/relationships/hyperlink" Target="https://www.planalto.gov.br/ccivil_03/leis/l8935.htm#:~:text=meios%20de%20reprodu%C3%A7%C3%A3o.-,Art.,processos%20que%20facilitem%20as%20buscas." TargetMode="External"/><Relationship Id="rId4" Type="http://schemas.openxmlformats.org/officeDocument/2006/relationships/hyperlink" Target="http://www.cl.df.gov.br/caf" TargetMode="External"/><Relationship Id="rId9" Type="http://schemas.openxmlformats.org/officeDocument/2006/relationships/hyperlink" Target="https://comunidade.transparenciainternacional.org.br/grilagem-de-terra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.br/en/web/dou/-/portaria-n-3.242-de-9-de-novembro-de-2022-44324008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1B7949B-A544-4F93-AD62-7AA8ED8EB7A2}"/>
              </a:ext>
            </a:extLst>
          </p:cNvPr>
          <p:cNvSpPr txBox="1"/>
          <p:nvPr/>
        </p:nvSpPr>
        <p:spPr>
          <a:xfrm>
            <a:off x="685800" y="233870"/>
            <a:ext cx="1150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REFLEXÕES SOBRE O REGISTRO ELETRÔNICO E O CADASTRO TERRITORIAL NO BRASIL 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Lei : 14.382/22 e o  Decreto : 11.208-22 SINTER/CIB </a:t>
            </a:r>
          </a:p>
          <a:p>
            <a:endParaRPr lang="pt-BR" dirty="0"/>
          </a:p>
          <a:p>
            <a:pPr algn="ctr"/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REFLECTIONS ON ELECTRONIC REGISTRATION AND TERRITORIAL REGISTRATION IN BRAZIL Law: 14.382/22 and Decree: 11.208-22 SINTER/CIB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EDB55B-2B05-41AD-83E9-F0DFB5B51706}"/>
              </a:ext>
            </a:extLst>
          </p:cNvPr>
          <p:cNvSpPr txBox="1"/>
          <p:nvPr/>
        </p:nvSpPr>
        <p:spPr>
          <a:xfrm>
            <a:off x="5029200" y="266143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JOSÉ DE ARIMATÉIA BARBOSA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312079-21AA-4C6B-BF4C-579D8B17468A}"/>
              </a:ext>
            </a:extLst>
          </p:cNvPr>
          <p:cNvSpPr txBox="1"/>
          <p:nvPr/>
        </p:nvSpPr>
        <p:spPr>
          <a:xfrm>
            <a:off x="6055659" y="303903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EBEFC4C2-6642-4630-A0D7-FB939BB67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138" b="76977"/>
          <a:stretch/>
        </p:blipFill>
        <p:spPr>
          <a:xfrm>
            <a:off x="0" y="3701600"/>
            <a:ext cx="12299576" cy="31564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E848C87-BB13-4498-819A-2C1EAD263986}"/>
              </a:ext>
            </a:extLst>
          </p:cNvPr>
          <p:cNvSpPr txBox="1"/>
          <p:nvPr/>
        </p:nvSpPr>
        <p:spPr>
          <a:xfrm>
            <a:off x="7315200" y="5653189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rgbClr val="548496"/>
                </a:solidFill>
                <a:latin typeface="Arial Narrow" panose="020B0606020202030204" pitchFamily="34" charset="0"/>
              </a:rPr>
              <a:t>RESIDENCE PALACE,  AMSTERDAM</a:t>
            </a:r>
          </a:p>
          <a:p>
            <a:pPr algn="r"/>
            <a:r>
              <a:rPr lang="pt-BR" dirty="0">
                <a:solidFill>
                  <a:srgbClr val="548496"/>
                </a:solidFill>
                <a:latin typeface="Arial Narrow" panose="020B0606020202030204" pitchFamily="34" charset="0"/>
              </a:rPr>
              <a:t>23 &amp; 24  JANUARY 2023</a:t>
            </a:r>
          </a:p>
          <a:p>
            <a:pPr algn="r"/>
            <a:r>
              <a:rPr lang="pt-BR" dirty="0">
                <a:solidFill>
                  <a:srgbClr val="548496"/>
                </a:solidFill>
                <a:latin typeface="Arial Narrow" panose="020B0606020202030204" pitchFamily="34" charset="0"/>
              </a:rPr>
              <a:t>15:00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75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1C2A43-E2E7-40CB-BDD7-712CBC54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68DA-0F86-42C8-AA5B-F551BFFB4740}" type="slidenum">
              <a:rPr lang="pt-BR" altLang="pt-BR" smtClean="0"/>
              <a:pPr/>
              <a:t>10</a:t>
            </a:fld>
            <a:endParaRPr lang="pt-BR" altLang="pt-BR"/>
          </a:p>
        </p:txBody>
      </p:sp>
      <p:sp>
        <p:nvSpPr>
          <p:cNvPr id="5" name="Espaço Reservado para Rodapé 1">
            <a:extLst>
              <a:ext uri="{FF2B5EF4-FFF2-40B4-BE49-F238E27FC236}">
                <a16:creationId xmlns:a16="http://schemas.microsoft.com/office/drawing/2014/main" id="{0D0D05C7-255E-4E5F-861D-1FC5710FBDCB}"/>
              </a:ext>
            </a:extLst>
          </p:cNvPr>
          <p:cNvSpPr txBox="1">
            <a:spLocks/>
          </p:cNvSpPr>
          <p:nvPr/>
        </p:nvSpPr>
        <p:spPr>
          <a:xfrm>
            <a:off x="609601" y="4243828"/>
            <a:ext cx="3886200" cy="355435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77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Link de </a:t>
            </a:r>
            <a:r>
              <a:rPr lang="en-US" dirty="0" err="1"/>
              <a:t>acesso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https://www.registrodeimoveis.org.br/mapa</a:t>
            </a:r>
            <a:endParaRPr lang="en-US" dirty="0"/>
          </a:p>
        </p:txBody>
      </p: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BB3DEAA7-890B-4BA4-893A-BE1BDF476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79388"/>
            <a:ext cx="3886200" cy="37644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976FB79-8216-4C6B-835A-4AA040C7F5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51396"/>
            <a:ext cx="4578178" cy="2526464"/>
          </a:xfrm>
          <a:prstGeom prst="rect">
            <a:avLst/>
          </a:prstGeom>
        </p:spPr>
      </p:pic>
      <p:sp>
        <p:nvSpPr>
          <p:cNvPr id="8" name="Espaço Reservado para Rodapé 1">
            <a:extLst>
              <a:ext uri="{FF2B5EF4-FFF2-40B4-BE49-F238E27FC236}">
                <a16:creationId xmlns:a16="http://schemas.microsoft.com/office/drawing/2014/main" id="{6B6AE68D-48E0-4D7C-9BCD-2EEC119DDCBD}"/>
              </a:ext>
            </a:extLst>
          </p:cNvPr>
          <p:cNvSpPr txBox="1">
            <a:spLocks/>
          </p:cNvSpPr>
          <p:nvPr/>
        </p:nvSpPr>
        <p:spPr>
          <a:xfrm>
            <a:off x="6975388" y="3073565"/>
            <a:ext cx="4302211" cy="355435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77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Link de </a:t>
            </a:r>
            <a:r>
              <a:rPr lang="en-US" dirty="0" err="1"/>
              <a:t>acesso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https://mega.nz/file/WqBRQYzC#igEPKgJHs4ashwUE7O-kezjcQ-A-S35YKM0WACIrhnY</a:t>
            </a:r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957B088-2E0B-4DEC-BBE3-9D32FC8B85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75" t="17778" r="5000" b="55182"/>
          <a:stretch/>
        </p:blipFill>
        <p:spPr>
          <a:xfrm>
            <a:off x="5486400" y="3710180"/>
            <a:ext cx="6045371" cy="1778165"/>
          </a:xfrm>
          <a:prstGeom prst="rect">
            <a:avLst/>
          </a:prstGeom>
        </p:spPr>
      </p:pic>
      <p:sp>
        <p:nvSpPr>
          <p:cNvPr id="10" name="Espaço Reservado para Rodapé 1">
            <a:extLst>
              <a:ext uri="{FF2B5EF4-FFF2-40B4-BE49-F238E27FC236}">
                <a16:creationId xmlns:a16="http://schemas.microsoft.com/office/drawing/2014/main" id="{88A12269-BE0D-4AD0-8EC0-C03F0404DCFB}"/>
              </a:ext>
            </a:extLst>
          </p:cNvPr>
          <p:cNvSpPr txBox="1">
            <a:spLocks/>
          </p:cNvSpPr>
          <p:nvPr/>
        </p:nvSpPr>
        <p:spPr>
          <a:xfrm>
            <a:off x="6938066" y="5591807"/>
            <a:ext cx="4339533" cy="427993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77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Link de </a:t>
            </a:r>
            <a:r>
              <a:rPr lang="en-US" dirty="0" err="1"/>
              <a:t>acesso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https://mega.nz/file/r6RllRKS#7Ou9RCebVDRSoRul2iDBkDm5OjB8-ZZ2CNk4_bhvGK4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3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32DB8-ED56-42CD-A530-C47C5007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7323666" cy="19324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500" dirty="0"/>
              <a:t>DADOS ESTATÍSTICOS- Conheça o município a partir do Registro de </a:t>
            </a:r>
            <a:r>
              <a:rPr lang="pt-BR" sz="3500" dirty="0" err="1"/>
              <a:t>imóvei</a:t>
            </a:r>
            <a:br>
              <a:rPr lang="pt-BR" sz="3500" dirty="0"/>
            </a:br>
            <a:br>
              <a:rPr lang="en-US" sz="3600" dirty="0"/>
            </a:br>
            <a:r>
              <a:rPr lang="en-US" sz="3600" dirty="0">
                <a:solidFill>
                  <a:srgbClr val="C00000"/>
                </a:solidFill>
              </a:rPr>
              <a:t>STATISTICAL DATA- Know the municipality from the Property Registry</a:t>
            </a:r>
            <a:r>
              <a:rPr lang="pt-BR" sz="3600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A5790B-3A2D-470D-9EE6-E91AB1668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929" y="2731008"/>
            <a:ext cx="7467600" cy="1969008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>
                <a:hlinkClick r:id="rId2"/>
              </a:rPr>
              <a:t>https://mega.nz/file/CuhS3J5C#HApVjDCiCn7OiuI5VpBDWq1LWwpOfL5pzWM-eOjZXbk</a:t>
            </a:r>
            <a:endParaRPr lang="pt-BR" dirty="0"/>
          </a:p>
        </p:txBody>
      </p:sp>
      <p:pic>
        <p:nvPicPr>
          <p:cNvPr id="5" name="Picture 4" descr="Bandeira do localizador em um mapa da cidade">
            <a:extLst>
              <a:ext uri="{FF2B5EF4-FFF2-40B4-BE49-F238E27FC236}">
                <a16:creationId xmlns:a16="http://schemas.microsoft.com/office/drawing/2014/main" id="{583CFE4F-C1B5-B001-F198-183A1936A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4" r="48756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2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47520" y="44640"/>
            <a:ext cx="12044160" cy="7196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BF1DE">
              <a:alpha val="21000"/>
            </a:srgbClr>
          </a:solidFill>
          <a:ln w="25560">
            <a:solidFill>
              <a:srgbClr val="8EB4E3"/>
            </a:solidFill>
            <a:round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8" name="CustomShape 2"/>
          <p:cNvSpPr/>
          <p:nvPr/>
        </p:nvSpPr>
        <p:spPr>
          <a:xfrm>
            <a:off x="189000" y="172440"/>
            <a:ext cx="8749800" cy="56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800" b="0" strike="noStrike" spc="-1">
                <a:solidFill>
                  <a:srgbClr val="262626"/>
                </a:solidFill>
                <a:latin typeface="Calibri Light (Títulos)"/>
                <a:ea typeface="DejaVu Sans" panose="020B0603030804020204"/>
              </a:rPr>
              <a:t>Projeto: Meu município a luz do registro de imóveis</a:t>
            </a:r>
            <a:endParaRPr lang="pt-BR" sz="2800" b="0" strike="noStrike" spc="-1">
              <a:latin typeface="Arial" panose="020B0604020202020204"/>
            </a:endParaRPr>
          </a:p>
        </p:txBody>
      </p:sp>
      <p:pic>
        <p:nvPicPr>
          <p:cNvPr id="470" name="Imagem 60"/>
          <p:cNvPicPr/>
          <p:nvPr/>
        </p:nvPicPr>
        <p:blipFill>
          <a:blip r:embed="rId2"/>
          <a:stretch>
            <a:fillRect/>
          </a:stretch>
        </p:blipFill>
        <p:spPr>
          <a:xfrm>
            <a:off x="8899200" y="131760"/>
            <a:ext cx="873360" cy="666000"/>
          </a:xfrm>
          <a:prstGeom prst="rect">
            <a:avLst/>
          </a:prstGeom>
          <a:ln>
            <a:noFill/>
          </a:ln>
        </p:spPr>
      </p:pic>
      <p:pic>
        <p:nvPicPr>
          <p:cNvPr id="471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45160" y="2047680"/>
            <a:ext cx="2683800" cy="1991880"/>
          </a:xfrm>
          <a:prstGeom prst="rect">
            <a:avLst/>
          </a:prstGeom>
          <a:ln w="9360">
            <a:noFill/>
          </a:ln>
        </p:spPr>
      </p:pic>
      <p:pic>
        <p:nvPicPr>
          <p:cNvPr id="472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660200" y="1929600"/>
            <a:ext cx="675000" cy="821880"/>
          </a:xfrm>
          <a:prstGeom prst="rect">
            <a:avLst/>
          </a:prstGeom>
          <a:ln>
            <a:noFill/>
          </a:ln>
        </p:spPr>
      </p:pic>
      <p:pic>
        <p:nvPicPr>
          <p:cNvPr id="473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6102360" y="3600000"/>
            <a:ext cx="1207800" cy="549720"/>
          </a:xfrm>
          <a:prstGeom prst="rect">
            <a:avLst/>
          </a:prstGeom>
          <a:ln>
            <a:noFill/>
          </a:ln>
        </p:spPr>
      </p:pic>
      <p:sp>
        <p:nvSpPr>
          <p:cNvPr id="474" name="CustomShape 3"/>
          <p:cNvSpPr/>
          <p:nvPr/>
        </p:nvSpPr>
        <p:spPr>
          <a:xfrm>
            <a:off x="4737600" y="1156680"/>
            <a:ext cx="2969280" cy="69948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    Disponibiliza a Base cadastral por comarca</a:t>
            </a:r>
            <a:endParaRPr lang="pt-BR" sz="2000" b="0" strike="noStrike" spc="-1">
              <a:latin typeface="Arial" panose="020B0604020202020204"/>
            </a:endParaRPr>
          </a:p>
        </p:txBody>
      </p:sp>
      <p:sp>
        <p:nvSpPr>
          <p:cNvPr id="475" name="CustomShape 4"/>
          <p:cNvSpPr/>
          <p:nvPr/>
        </p:nvSpPr>
        <p:spPr>
          <a:xfrm>
            <a:off x="1628640" y="1139400"/>
            <a:ext cx="2638080" cy="283392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     Levantamento</a:t>
            </a:r>
            <a:endParaRPr lang="pt-BR" sz="20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 panose="020B0604020202020204"/>
            </a:endParaRPr>
          </a:p>
        </p:txBody>
      </p:sp>
      <p:pic>
        <p:nvPicPr>
          <p:cNvPr id="476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181080" y="2349720"/>
            <a:ext cx="907920" cy="890640"/>
          </a:xfrm>
          <a:prstGeom prst="rect">
            <a:avLst/>
          </a:prstGeom>
          <a:ln>
            <a:noFill/>
          </a:ln>
        </p:spPr>
      </p:pic>
      <p:sp>
        <p:nvSpPr>
          <p:cNvPr id="477" name="CustomShape 5"/>
          <p:cNvSpPr/>
          <p:nvPr/>
        </p:nvSpPr>
        <p:spPr>
          <a:xfrm>
            <a:off x="9501840" y="1268640"/>
            <a:ext cx="1710360" cy="69948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     Publicação</a:t>
            </a:r>
            <a:endParaRPr lang="pt-BR" sz="2000" b="0" strike="noStrike" spc="-1">
              <a:latin typeface="Arial" panose="020B0604020202020204"/>
            </a:endParaRPr>
          </a:p>
        </p:txBody>
      </p:sp>
      <p:sp>
        <p:nvSpPr>
          <p:cNvPr id="478" name="CustomShape 6"/>
          <p:cNvSpPr/>
          <p:nvPr/>
        </p:nvSpPr>
        <p:spPr>
          <a:xfrm>
            <a:off x="1167480" y="2648520"/>
            <a:ext cx="433800" cy="2955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7"/>
          <p:cNvSpPr/>
          <p:nvPr/>
        </p:nvSpPr>
        <p:spPr>
          <a:xfrm>
            <a:off x="4234320" y="2369880"/>
            <a:ext cx="433800" cy="2955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CustomShape 8"/>
          <p:cNvSpPr/>
          <p:nvPr/>
        </p:nvSpPr>
        <p:spPr>
          <a:xfrm rot="5400000">
            <a:off x="5670360" y="4279680"/>
            <a:ext cx="310680" cy="2955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1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4249800" y="4991040"/>
            <a:ext cx="3043440" cy="1691640"/>
          </a:xfrm>
          <a:prstGeom prst="rect">
            <a:avLst/>
          </a:prstGeom>
          <a:ln w="9360">
            <a:noFill/>
          </a:ln>
        </p:spPr>
      </p:pic>
      <p:sp>
        <p:nvSpPr>
          <p:cNvPr id="482" name="CustomShape 9"/>
          <p:cNvSpPr/>
          <p:nvPr/>
        </p:nvSpPr>
        <p:spPr>
          <a:xfrm>
            <a:off x="1703520" y="5517360"/>
            <a:ext cx="2039760" cy="39456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SERVENTIA</a:t>
            </a:r>
            <a:endParaRPr lang="pt-BR" sz="2000" b="0" strike="noStrike" spc="-1">
              <a:latin typeface="Arial" panose="020B0604020202020204"/>
            </a:endParaRPr>
          </a:p>
        </p:txBody>
      </p:sp>
      <p:sp>
        <p:nvSpPr>
          <p:cNvPr id="483" name="CustomShape 10"/>
          <p:cNvSpPr/>
          <p:nvPr/>
        </p:nvSpPr>
        <p:spPr>
          <a:xfrm>
            <a:off x="4102920" y="4681080"/>
            <a:ext cx="3025440" cy="39456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Correções Cadastrais</a:t>
            </a:r>
            <a:endParaRPr lang="pt-BR" sz="2000" b="0" strike="noStrike" spc="-1">
              <a:latin typeface="Arial" panose="020B0604020202020204"/>
            </a:endParaRPr>
          </a:p>
        </p:txBody>
      </p:sp>
      <p:sp>
        <p:nvSpPr>
          <p:cNvPr id="484" name="CustomShape 11"/>
          <p:cNvSpPr/>
          <p:nvPr/>
        </p:nvSpPr>
        <p:spPr>
          <a:xfrm>
            <a:off x="3863160" y="5517360"/>
            <a:ext cx="433800" cy="2955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5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7534440" y="2759400"/>
            <a:ext cx="907920" cy="890640"/>
          </a:xfrm>
          <a:prstGeom prst="rect">
            <a:avLst/>
          </a:prstGeom>
          <a:ln>
            <a:noFill/>
          </a:ln>
        </p:spPr>
      </p:pic>
      <p:sp>
        <p:nvSpPr>
          <p:cNvPr id="486" name="CustomShape 12"/>
          <p:cNvSpPr/>
          <p:nvPr/>
        </p:nvSpPr>
        <p:spPr>
          <a:xfrm>
            <a:off x="8520840" y="2943000"/>
            <a:ext cx="433800" cy="2955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7" name="CustomShape 13"/>
          <p:cNvSpPr/>
          <p:nvPr/>
        </p:nvSpPr>
        <p:spPr>
          <a:xfrm>
            <a:off x="7353360" y="3705120"/>
            <a:ext cx="753840" cy="188712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8" name="Picture 2"/>
          <p:cNvPicPr/>
          <p:nvPr/>
        </p:nvPicPr>
        <p:blipFill>
          <a:blip r:embed="rId8"/>
          <a:stretch>
            <a:fillRect/>
          </a:stretch>
        </p:blipFill>
        <p:spPr>
          <a:xfrm>
            <a:off x="8944560" y="3498120"/>
            <a:ext cx="3122280" cy="2913120"/>
          </a:xfrm>
          <a:prstGeom prst="rect">
            <a:avLst/>
          </a:prstGeom>
          <a:ln w="9360">
            <a:noFill/>
          </a:ln>
        </p:spPr>
      </p:pic>
      <p:pic>
        <p:nvPicPr>
          <p:cNvPr id="489" name="Imagem 79"/>
          <p:cNvPicPr/>
          <p:nvPr/>
        </p:nvPicPr>
        <p:blipFill>
          <a:blip r:embed="rId9"/>
          <a:stretch>
            <a:fillRect/>
          </a:stretch>
        </p:blipFill>
        <p:spPr>
          <a:xfrm>
            <a:off x="9342720" y="2061000"/>
            <a:ext cx="2164320" cy="1556640"/>
          </a:xfrm>
          <a:prstGeom prst="rect">
            <a:avLst/>
          </a:prstGeom>
          <a:ln>
            <a:noFill/>
          </a:ln>
        </p:spPr>
      </p:pic>
      <p:sp>
        <p:nvSpPr>
          <p:cNvPr id="490" name="CustomShape 14"/>
          <p:cNvSpPr/>
          <p:nvPr/>
        </p:nvSpPr>
        <p:spPr>
          <a:xfrm>
            <a:off x="7946640" y="5733360"/>
            <a:ext cx="1487160" cy="100440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Todas as Serventias</a:t>
            </a:r>
            <a:endParaRPr lang="pt-BR" sz="20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E usuários</a:t>
            </a:r>
            <a:endParaRPr lang="pt-BR" sz="2000" b="0" strike="noStrike" spc="-1">
              <a:latin typeface="Arial" panose="020B0604020202020204"/>
            </a:endParaRPr>
          </a:p>
        </p:txBody>
      </p:sp>
      <p:sp>
        <p:nvSpPr>
          <p:cNvPr id="491" name="CustomShape 15"/>
          <p:cNvSpPr/>
          <p:nvPr/>
        </p:nvSpPr>
        <p:spPr>
          <a:xfrm>
            <a:off x="9501840" y="6039360"/>
            <a:ext cx="433800" cy="2955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2" name="Imagem 82"/>
          <p:cNvPicPr/>
          <p:nvPr/>
        </p:nvPicPr>
        <p:blipFill>
          <a:blip r:embed="rId10"/>
          <a:stretch>
            <a:fillRect/>
          </a:stretch>
        </p:blipFill>
        <p:spPr>
          <a:xfrm>
            <a:off x="1762200" y="3095640"/>
            <a:ext cx="1144080" cy="734760"/>
          </a:xfrm>
          <a:prstGeom prst="rect">
            <a:avLst/>
          </a:prstGeom>
          <a:ln>
            <a:noFill/>
          </a:ln>
        </p:spPr>
      </p:pic>
      <p:pic>
        <p:nvPicPr>
          <p:cNvPr id="493" name="Imagem 83"/>
          <p:cNvPicPr/>
          <p:nvPr/>
        </p:nvPicPr>
        <p:blipFill>
          <a:blip r:embed="rId11"/>
          <a:stretch>
            <a:fillRect/>
          </a:stretch>
        </p:blipFill>
        <p:spPr>
          <a:xfrm>
            <a:off x="1714320" y="1589760"/>
            <a:ext cx="1389600" cy="1087920"/>
          </a:xfrm>
          <a:prstGeom prst="rect">
            <a:avLst/>
          </a:prstGeom>
          <a:ln>
            <a:noFill/>
          </a:ln>
        </p:spPr>
      </p:pic>
      <p:pic>
        <p:nvPicPr>
          <p:cNvPr id="494" name="Imagem 84"/>
          <p:cNvPicPr/>
          <p:nvPr/>
        </p:nvPicPr>
        <p:blipFill>
          <a:blip r:embed="rId12"/>
          <a:stretch>
            <a:fillRect/>
          </a:stretch>
        </p:blipFill>
        <p:spPr>
          <a:xfrm>
            <a:off x="3195720" y="1600200"/>
            <a:ext cx="763200" cy="763200"/>
          </a:xfrm>
          <a:prstGeom prst="rect">
            <a:avLst/>
          </a:prstGeom>
          <a:ln>
            <a:noFill/>
          </a:ln>
        </p:spPr>
      </p:pic>
      <p:pic>
        <p:nvPicPr>
          <p:cNvPr id="495" name="Imagem 85"/>
          <p:cNvPicPr/>
          <p:nvPr/>
        </p:nvPicPr>
        <p:blipFill>
          <a:blip r:embed="rId13"/>
          <a:stretch>
            <a:fillRect/>
          </a:stretch>
        </p:blipFill>
        <p:spPr>
          <a:xfrm rot="914400">
            <a:off x="3014640" y="2497680"/>
            <a:ext cx="1123560" cy="142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Conteúdo 2">
            <a:extLst>
              <a:ext uri="{FF2B5EF4-FFF2-40B4-BE49-F238E27FC236}">
                <a16:creationId xmlns:a16="http://schemas.microsoft.com/office/drawing/2014/main" id="{6DB9C706-A8BD-49ED-8C85-57D584DE04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3452" y="1597228"/>
            <a:ext cx="11085096" cy="5036149"/>
          </a:xfrm>
        </p:spPr>
        <p:txBody>
          <a:bodyPr rtlCol="0">
            <a:normAutofit fontScale="85000" lnSpcReduction="20000"/>
          </a:bodyPr>
          <a:lstStyle/>
          <a:p>
            <a:pPr marL="0" indent="0" algn="just" defTabSz="342905">
              <a:lnSpc>
                <a:spcPct val="11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altLang="pt-BR" sz="2000" b="0" dirty="0">
                <a:solidFill>
                  <a:schemeClr val="tx1"/>
                </a:solidFill>
                <a:cs typeface="Arial" panose="020B0604020202020204" pitchFamily="34" charset="0"/>
              </a:rPr>
              <a:t>	Por força da Lei 13.465/17, foi criado e implantado o Órgão Nacional de Registro- ONR- vinculando todos os cartórios de registro de imóveis do Brasil a uma plataforma única, através da interoperabilidade, gradativa de  todas as Unidades Federativas, a fim de que pesquisas sobre  matrículas de imóveis, certidões e registro de propriedades sejam obtidos por meio eletrônico.</a:t>
            </a:r>
          </a:p>
          <a:p>
            <a:pPr marL="0" indent="0" algn="just" defTabSz="342905">
              <a:lnSpc>
                <a:spcPct val="11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altLang="pt-BR" sz="2000" b="0" dirty="0">
                <a:solidFill>
                  <a:schemeClr val="tx1"/>
                </a:solidFill>
                <a:cs typeface="Arial" panose="020B0604020202020204" pitchFamily="34" charset="0"/>
              </a:rPr>
              <a:t>	No âmbito da regularização fundiária, visa  maior segurança jurídica da propriedade, tendo em vista a tão sonhada interconexão das bases de dados dos imóveis urbanos e rurais, hoje armazenados de forma isolada pelos diversos órgãos governamentais.</a:t>
            </a:r>
          </a:p>
          <a:p>
            <a:pPr marL="0" indent="0" algn="just" defTabSz="342905">
              <a:lnSpc>
                <a:spcPct val="11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altLang="pt-BR" sz="2000" b="0" dirty="0">
                <a:solidFill>
                  <a:schemeClr val="tx1"/>
                </a:solidFill>
                <a:cs typeface="Arial" panose="020B0604020202020204" pitchFamily="34" charset="0"/>
              </a:rPr>
              <a:t>	Em ultima análise seu objetivo é combater a corrupção e a lavagem de dinheiro, dando celeridade ao procedimento registral.</a:t>
            </a:r>
          </a:p>
          <a:p>
            <a:pPr marL="0" indent="0" algn="just" defTabSz="342905">
              <a:lnSpc>
                <a:spcPct val="11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pt-BR" sz="2000" dirty="0">
                <a:solidFill>
                  <a:srgbClr val="C00000"/>
                </a:solidFill>
                <a:cs typeface="Arial" panose="020B0604020202020204" pitchFamily="34" charset="0"/>
              </a:rPr>
              <a:t>By virtue of Law 13,465/17, the National Registry Office - ONR - was created and implemented, linking all property registry offices in Brazil to a single platform, through the gradual interoperability of all Federative Units, so that surveys on property registrations, certificates and property registration are obtained electronically.</a:t>
            </a:r>
          </a:p>
          <a:p>
            <a:pPr marL="0" indent="0" algn="just" defTabSz="342905">
              <a:lnSpc>
                <a:spcPct val="11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pt-BR" sz="2000" dirty="0">
                <a:solidFill>
                  <a:srgbClr val="C00000"/>
                </a:solidFill>
                <a:cs typeface="Arial" panose="020B0604020202020204" pitchFamily="34" charset="0"/>
              </a:rPr>
              <a:t>Within the scope of land regularization, it aims at greater legal security of property, in view of the long-awaited interconnection of databases of urban and rural properties, which are currently stored in isolation by the various government agencies.</a:t>
            </a:r>
          </a:p>
          <a:p>
            <a:pPr marL="0" indent="0" algn="just" defTabSz="342905">
              <a:lnSpc>
                <a:spcPct val="11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pt-BR" sz="2000" dirty="0">
                <a:solidFill>
                  <a:srgbClr val="C00000"/>
                </a:solidFill>
                <a:cs typeface="Arial" panose="020B0604020202020204" pitchFamily="34" charset="0"/>
              </a:rPr>
              <a:t>Ultimately, its objective is to combat corruption and money laundering, speeding up the registration procedure.</a:t>
            </a:r>
            <a:endParaRPr lang="pt-BR" altLang="pt-BR" sz="2000" b="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50C20A8-D088-46AB-9D1E-3CC10B720CD7}"/>
              </a:ext>
            </a:extLst>
          </p:cNvPr>
          <p:cNvSpPr txBox="1">
            <a:spLocks/>
          </p:cNvSpPr>
          <p:nvPr/>
        </p:nvSpPr>
        <p:spPr>
          <a:xfrm>
            <a:off x="930443" y="224623"/>
            <a:ext cx="10411325" cy="135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5" tIns="25718" rIns="51435" bIns="25718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eaLnBrk="1" fontAlgn="auto" hangingPunct="1">
              <a:spcAft>
                <a:spcPts val="0"/>
              </a:spcAft>
              <a:defRPr sz="4400" b="1">
                <a:ln w="11430"/>
                <a:solidFill>
                  <a:srgbClr val="FFC000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SERVIÇO DE ATENDIMENTO ELETRONICO COMPARTILHADO – SAEC </a:t>
            </a:r>
          </a:p>
          <a:p>
            <a:pPr>
              <a:defRPr/>
            </a:pP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SITE: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WWW.REGISTRADORES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.ONR.ORG.BR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3A88D39-53D1-B231-0ACA-1728235A3297}"/>
              </a:ext>
            </a:extLst>
          </p:cNvPr>
          <p:cNvSpPr txBox="1">
            <a:spLocks/>
          </p:cNvSpPr>
          <p:nvPr/>
        </p:nvSpPr>
        <p:spPr>
          <a:xfrm>
            <a:off x="8965" y="6492875"/>
            <a:ext cx="11726441" cy="365125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77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WWF </a:t>
            </a:r>
            <a:r>
              <a:rPr lang="en-US" dirty="0" err="1"/>
              <a:t>Introdução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Sistema de </a:t>
            </a:r>
            <a:r>
              <a:rPr lang="en-US" dirty="0" err="1"/>
              <a:t>registros</a:t>
            </a:r>
            <a:r>
              <a:rPr lang="en-US" dirty="0"/>
              <a:t> e </a:t>
            </a:r>
            <a:r>
              <a:rPr lang="en-US" dirty="0" err="1"/>
              <a:t>conformação</a:t>
            </a:r>
            <a:r>
              <a:rPr lang="en-US" dirty="0"/>
              <a:t> </a:t>
            </a:r>
            <a:r>
              <a:rPr lang="en-US" dirty="0" err="1"/>
              <a:t>atual</a:t>
            </a:r>
            <a:r>
              <a:rPr lang="en-US" dirty="0"/>
              <a:t> do Sistema </a:t>
            </a:r>
            <a:r>
              <a:rPr lang="en-US" dirty="0" err="1"/>
              <a:t>brasileiro</a:t>
            </a:r>
            <a:r>
              <a:rPr lang="en-US" dirty="0"/>
              <a:t> de </a:t>
            </a:r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imóveis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24687DA-CAC7-007C-2A42-0C43F08A93C3}"/>
              </a:ext>
            </a:extLst>
          </p:cNvPr>
          <p:cNvSpPr txBox="1">
            <a:spLocks/>
          </p:cNvSpPr>
          <p:nvPr/>
        </p:nvSpPr>
        <p:spPr>
          <a:xfrm>
            <a:off x="11424591" y="6264523"/>
            <a:ext cx="534629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D4B372-C4E9-DB48-93BA-62F9C68D8B35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85B3128-324E-489E-B6D2-E555A55D3FC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4200" b="6061"/>
          <a:stretch/>
        </p:blipFill>
        <p:spPr bwMode="auto">
          <a:xfrm>
            <a:off x="0" y="457199"/>
            <a:ext cx="12192000" cy="5867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175B687-BAA3-4CD3-35B6-C6BE8ED584EF}"/>
              </a:ext>
            </a:extLst>
          </p:cNvPr>
          <p:cNvSpPr txBox="1">
            <a:spLocks/>
          </p:cNvSpPr>
          <p:nvPr/>
        </p:nvSpPr>
        <p:spPr>
          <a:xfrm>
            <a:off x="11424591" y="6264523"/>
            <a:ext cx="534629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D4B372-C4E9-DB48-93BA-62F9C68D8B35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ço Reservado para Rodapé 1">
            <a:extLst>
              <a:ext uri="{FF2B5EF4-FFF2-40B4-BE49-F238E27FC236}">
                <a16:creationId xmlns:a16="http://schemas.microsoft.com/office/drawing/2014/main" id="{5CD67060-3515-4925-B734-D8476D3B8745}"/>
              </a:ext>
            </a:extLst>
          </p:cNvPr>
          <p:cNvSpPr txBox="1">
            <a:spLocks/>
          </p:cNvSpPr>
          <p:nvPr/>
        </p:nvSpPr>
        <p:spPr>
          <a:xfrm>
            <a:off x="0" y="137071"/>
            <a:ext cx="11959219" cy="365125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77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Link de </a:t>
            </a:r>
            <a:r>
              <a:rPr lang="en-US" dirty="0" err="1"/>
              <a:t>acesso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https://www.registrodeimoveis.org.br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8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83B57-C5C4-4CD8-A54F-FC13D0C7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41" y="76200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 MINUTA - REGULAMENTO </a:t>
            </a:r>
            <a:r>
              <a:rPr lang="pt-BR" sz="3600" b="1" i="1" dirty="0">
                <a:solidFill>
                  <a:schemeClr val="tx1"/>
                </a:solidFill>
              </a:rPr>
              <a:t>(SERP)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1F4401-EB1A-4602-AE8E-CEA16A34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928" y="1409700"/>
            <a:ext cx="10726271" cy="453390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 o Sistema Eletrônico dos Registros Públicos (</a:t>
            </a:r>
            <a:r>
              <a:rPr lang="pt-BR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Serp</a:t>
            </a:r>
            <a:r>
              <a:rPr lang="pt-B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o Operador Nacional do Sistema de Registros Públicos (ONSERP), o Fundo para a Implementação e Custeio do Sistema Eletrônico de Registros Públicos (FIC-ONSERP), o Fundo para a Implementação e Custeio do Sistema Eletrônico do Registro Civil de Pessoas Naturais (FIC-RCPN) e o Fundo para a Implementação e Custeio do Sistema Eletrônico do Registro de Títulos e Documentos e Civil de Pessoas Jurídicas (FIC-RTDPJ), institui o Operador Nacional do Registro Civil de Pessoas Naturais (ON-RCPN) e o Operador Nacional do Registro de Títulos e Documentos e Civil de Pessoas Jurídicas (ON-RTDPJ),  e dá outras providências.</a:t>
            </a:r>
          </a:p>
          <a:p>
            <a:pPr marL="45720" indent="0">
              <a:buNone/>
            </a:pPr>
            <a:r>
              <a:rPr lang="en-US" sz="1900" dirty="0">
                <a:solidFill>
                  <a:srgbClr val="C00000"/>
                </a:solidFill>
              </a:rPr>
              <a:t>Regulates the Electronic Public Records System (</a:t>
            </a:r>
            <a:r>
              <a:rPr lang="en-US" sz="1900" dirty="0" err="1">
                <a:solidFill>
                  <a:srgbClr val="C00000"/>
                </a:solidFill>
              </a:rPr>
              <a:t>Serp</a:t>
            </a:r>
            <a:r>
              <a:rPr lang="en-US" sz="1900" dirty="0">
                <a:solidFill>
                  <a:srgbClr val="C00000"/>
                </a:solidFill>
              </a:rPr>
              <a:t>), the National Operator of the Public Records System (ONSERP), the Fund for the Implementation and Costing of the Electronic Public Records System (FIC-ONSERP), the Fund for the Implementation and Costing of the Electronic System for the Civil Registry of Natural Persons (FIC-RCPN) and the Fund for the Implementation and Costing of the Electronic System for the Registry of Deeds and Documents and the Civil Registry of Legal Entities (FIC-RTDPJ), establishes the National Operator of the Civil Registry of Persons Naturals (ON-RCPN) and the National Operator of the Titles and Documents and Civil Registry of Legal Entities (ON-RTDPJ), and other measures.</a:t>
            </a:r>
            <a:endParaRPr lang="pt-BR" sz="1900" dirty="0">
              <a:solidFill>
                <a:srgbClr val="C0000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5869077-15D4-4815-8DA1-5D4983BF4752}"/>
              </a:ext>
            </a:extLst>
          </p:cNvPr>
          <p:cNvSpPr/>
          <p:nvPr/>
        </p:nvSpPr>
        <p:spPr>
          <a:xfrm>
            <a:off x="1295400" y="6276315"/>
            <a:ext cx="1104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DISPONIVEL EM: </a:t>
            </a:r>
            <a:r>
              <a:rPr lang="pt-BR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https://mega.nz/file/zzYDnDQB#sJOON7SsJnVgmRtlsG3RRg25Cfkwgx69OcWSpJXjDoI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990702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EB62777-E1E0-404D-901C-C043801119F9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80182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5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89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80000"/>
              </a:lnSpc>
              <a:spcAft>
                <a:spcPts val="600"/>
              </a:spcAft>
            </a:pPr>
            <a:r>
              <a:rPr lang="en-US" sz="5000" b="1" cap="all" spc="100">
                <a:solidFill>
                  <a:schemeClr val="tx1">
                    <a:lumMod val="95000"/>
                    <a:lumOff val="5000"/>
                  </a:schemeClr>
                </a:solidFill>
              </a:rPr>
              <a:t>Links visitados:</a:t>
            </a:r>
            <a:br>
              <a:rPr lang="en-US" sz="5000" b="1" cap="all" spc="1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000" cap="all" spc="1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460687-BEED-497B-A247-620C7C448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8229600" cy="4876800"/>
          </a:xfrm>
        </p:spPr>
        <p:txBody>
          <a:bodyPr vert="horz" lIns="45720" tIns="45720" rIns="45720" bIns="45720" rtlCol="0">
            <a:normAutofit lnSpcReduction="10000"/>
          </a:bodyPr>
          <a:lstStyle/>
          <a:p>
            <a:pPr>
              <a:defRPr/>
            </a:pPr>
            <a:r>
              <a:rPr lang="en-US" sz="14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www.planalto.gov.br</a:t>
            </a: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400" dirty="0"/>
          </a:p>
          <a:p>
            <a:pPr>
              <a:defRPr/>
            </a:pPr>
            <a:r>
              <a:rPr lang="en-US" altLang="pt-BR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www.irib.org.br</a:t>
            </a:r>
            <a:endParaRPr lang="en-US" altLang="pt-BR" sz="1400" dirty="0"/>
          </a:p>
          <a:p>
            <a:pPr>
              <a:defRPr/>
            </a:pPr>
            <a:r>
              <a:rPr lang="en-US" altLang="pt-BR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http://www.cl.df.gov.br/caf</a:t>
            </a:r>
            <a:endParaRPr lang="en-US" altLang="pt-BR" sz="1400" dirty="0"/>
          </a:p>
          <a:p>
            <a:pPr>
              <a:defRPr/>
            </a:pPr>
            <a:r>
              <a:rPr lang="en-US" altLang="pt-BR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http://www.tjmt.jus.br/noticias/40214</a:t>
            </a:r>
            <a:endParaRPr lang="en-US" altLang="pt-BR" sz="1400" dirty="0"/>
          </a:p>
          <a:p>
            <a:pPr>
              <a:defRPr/>
            </a:pPr>
            <a:r>
              <a:rPr lang="en-US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http://www.mt.gov.br/-/5871037-projeto-do-gdr-para-regularizacao-fundiaria-em-mato-grosso-e-inovador-no-pais</a:t>
            </a:r>
            <a:endParaRPr lang="en-US" sz="1400" dirty="0"/>
          </a:p>
          <a:p>
            <a:pPr>
              <a:defRPr/>
            </a:pPr>
            <a:r>
              <a:rPr lang="en-US" sz="1400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http://camponovodosparecis.oabmt.org.br/</a:t>
            </a:r>
            <a:r>
              <a:rPr lang="en-US" sz="1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.stf.jus.br/arquivo/cms/biblioteca</a:t>
            </a:r>
            <a:endParaRPr lang="en-US" sz="1400" dirty="0"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r>
              <a:rPr lang="en-US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http://www5.tjba.jus.br/portal/organizacao-internacional-transparencia-brasil-recomenda-ao-cnj-a-ampliacao-do-trabalho-realizado-pelas-corregedorias-e-por-registradores-de-imoveis-no-oeste-da-bahia/</a:t>
            </a:r>
          </a:p>
          <a:p>
            <a:pPr>
              <a:defRPr/>
            </a:pPr>
            <a:r>
              <a:rPr lang="en-US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https://irib.org.br/noticias/detalhes/irib-participa-de-reuniao-sobre-governanca-de-terras</a:t>
            </a:r>
          </a:p>
          <a:p>
            <a:pPr>
              <a:defRPr/>
            </a:pPr>
            <a:r>
              <a:rPr lang="en-US" sz="14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https://comunidade.transparenciainternacional.org.br/grilagem-de-terras</a:t>
            </a:r>
            <a:endParaRPr lang="en-US" sz="1400" dirty="0"/>
          </a:p>
          <a:p>
            <a:pPr>
              <a:defRPr/>
            </a:pPr>
            <a:r>
              <a:rPr lang="en-US" sz="14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https://www.planalto.gov.br/ccivil_03/leis/l8935.htm#:~:text=meios%20de%20reprodu%C3%A7%C3%A3o.-,Art.,processos%20que%20facilitem%20as%20buscas.</a:t>
            </a:r>
            <a:endParaRPr lang="en-US" sz="1400" dirty="0"/>
          </a:p>
          <a:p>
            <a:pPr>
              <a:defRPr/>
            </a:pPr>
            <a:r>
              <a:rPr lang="en-US" sz="14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https://www.planalto.gov.br/ccivil_03/_Ato2019-2022/2021/Lei/L14206.htm#art25</a:t>
            </a:r>
            <a:endParaRPr lang="en-US" sz="1400" dirty="0"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r>
              <a:rPr lang="en-US" sz="14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https://mega.nz/file/GuRGlLha#rD_tpLt7OzMf10CAVs6eLcY11HHofrtNqNo-rCIfgwE</a:t>
            </a:r>
          </a:p>
          <a:p>
            <a:pPr>
              <a:defRPr/>
            </a:pPr>
            <a:endParaRPr lang="en-US" sz="1000" dirty="0"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3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9B5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pPr lvl="0" fontAlgn="base"/>
            <a:r>
              <a:rPr lang="pt-BR" sz="28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José de Arimatéia Barbosa</a:t>
            </a:r>
            <a:br>
              <a:rPr lang="pt-BR" sz="2800" b="1">
                <a:solidFill>
                  <a:srgbClr val="FFFFFF"/>
                </a:solidFill>
              </a:rPr>
            </a:br>
            <a:r>
              <a:rPr lang="pt-BR" sz="2800">
                <a:solidFill>
                  <a:srgbClr val="FFFFFF"/>
                </a:solidFill>
              </a:rPr>
              <a:t>CV: http://lattes.cnpq.br/8904984415239183</a:t>
            </a:r>
            <a:br>
              <a:rPr lang="pt-BR" sz="2800" b="1">
                <a:solidFill>
                  <a:srgbClr val="FFFFFF"/>
                </a:solidFill>
              </a:rPr>
            </a:br>
            <a:endParaRPr lang="pt-BR" sz="28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pPr fontAlgn="base"/>
            <a:endParaRPr lang="pt-BR" sz="2000" b="1"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base"/>
            <a:endParaRPr lang="pt-BR" sz="2000" b="1"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base"/>
            <a:endParaRPr lang="pt-BR" sz="2000" b="1"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pt-BR" sz="2000" b="1"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pt-BR" sz="2000" b="1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MUITO OBRIGADO !</a:t>
            </a:r>
          </a:p>
          <a:p>
            <a:pPr fontAlgn="base"/>
            <a:endParaRPr lang="pt-BR" sz="2000" b="1"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fontAlgn="base"/>
            <a:endParaRPr lang="pt-BR" sz="2000" b="1"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josearimateiabarbosa@gmail.com</a:t>
            </a:r>
          </a:p>
          <a:p>
            <a:pPr marL="0" indent="0">
              <a:buNone/>
            </a:pPr>
            <a:r>
              <a:rPr lang="en-US" sz="2000" b="1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www.cartorioruibarbosa.com.br</a:t>
            </a:r>
            <a:endParaRPr lang="pt-BR" sz="2000" b="1"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4" descr="Tachinhas vermelhas em um mapa">
            <a:extLst>
              <a:ext uri="{FF2B5EF4-FFF2-40B4-BE49-F238E27FC236}">
                <a16:creationId xmlns:a16="http://schemas.microsoft.com/office/drawing/2014/main" id="{44BB92B0-02FE-6435-C15D-DA91E55F9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14" r="28545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0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4">
            <a:extLst>
              <a:ext uri="{FF2B5EF4-FFF2-40B4-BE49-F238E27FC236}">
                <a16:creationId xmlns:a16="http://schemas.microsoft.com/office/drawing/2014/main" id="{C0C914C5-CEB3-49D7-9E9F-5414D37BD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3100" cy="215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m 17" descr="Mapa&#10;&#10;Descrição gerada automaticamente">
            <a:extLst>
              <a:ext uri="{FF2B5EF4-FFF2-40B4-BE49-F238E27FC236}">
                <a16:creationId xmlns:a16="http://schemas.microsoft.com/office/drawing/2014/main" id="{8A62A8BB-E1ED-47D1-BDCB-8A53DDAD9C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4" y="2755487"/>
            <a:ext cx="4153326" cy="290732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D29C69C-DD75-40AC-A077-EFFCE3E5E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822" y="381000"/>
            <a:ext cx="6556585" cy="409786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B20D270-F27F-4BCB-B3C9-F023D6CD0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2822" y="4724399"/>
            <a:ext cx="7414766" cy="21304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FDC153E-B1B6-46AD-8A7B-2A565440E944}"/>
              </a:ext>
            </a:extLst>
          </p:cNvPr>
          <p:cNvSpPr txBox="1"/>
          <p:nvPr/>
        </p:nvSpPr>
        <p:spPr>
          <a:xfrm>
            <a:off x="0" y="381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Extensão territorial da Holanda: 41.543 km²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5DAF542-3536-4D95-AA94-7E3C5B91137C}"/>
              </a:ext>
            </a:extLst>
          </p:cNvPr>
          <p:cNvSpPr txBox="1"/>
          <p:nvPr/>
        </p:nvSpPr>
        <p:spPr>
          <a:xfrm>
            <a:off x="5257800" y="4728881"/>
            <a:ext cx="5915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Extensão territorial do Brasil: 8.516.000 km²</a:t>
            </a:r>
          </a:p>
        </p:txBody>
      </p:sp>
    </p:spTree>
    <p:extLst>
      <p:ext uri="{BB962C8B-B14F-4D97-AF65-F5344CB8AC3E}">
        <p14:creationId xmlns:p14="http://schemas.microsoft.com/office/powerpoint/2010/main" val="392242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 bwMode="auto">
          <a:xfrm>
            <a:off x="2262188" y="944167"/>
            <a:ext cx="7758113" cy="532209"/>
          </a:xfrm>
          <a:solidFill>
            <a:schemeClr val="tx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&gt; REGISTRO &gt; T</a:t>
            </a:r>
            <a:r>
              <a:rPr lang="es-E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RANSFORMAÇÃO&gt;S</a:t>
            </a:r>
            <a:r>
              <a:rPr 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60996" y="1970486"/>
            <a:ext cx="6121003" cy="412551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1800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SINTER 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Sistema Nacional de Gestão de Informações Territoriais. SINTER –</a:t>
            </a:r>
          </a:p>
          <a:p>
            <a:pPr marL="0" indent="0" algn="just">
              <a:buNone/>
            </a:pPr>
            <a:r>
              <a:rPr lang="pt-BR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pt-B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Territorial </a:t>
            </a:r>
            <a:r>
              <a:rPr lang="pt-BR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pt-B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System.</a:t>
            </a:r>
          </a:p>
          <a:p>
            <a:pPr marL="0" indent="0" algn="just">
              <a:buNone/>
            </a:pP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um cadastro </a:t>
            </a:r>
            <a:r>
              <a:rPr lang="pt-BR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multifinalitário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país.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multipurpose registry in the country.</a:t>
            </a:r>
            <a:endParaRPr lang="pt-BR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de dados espaciais, equivalente ao livro 2 RGI, produzido pelos Serviços de Registros Públicos.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database, equivalent to book 2 RGI, produced by Public Records Services.</a:t>
            </a:r>
            <a:endParaRPr lang="pt-BR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Fluxos de dados cadastrais de imóveis urbanos e rurais, produzidos pela União(CNIR) e Municípios (CTMS) - Cadastros Territoriais </a:t>
            </a:r>
            <a:r>
              <a:rPr lang="pt-BR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Multifinalitários</a:t>
            </a:r>
            <a:r>
              <a:rPr lang="pt-B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Cadastral data flows of urban and rural properties, produced by the Union (CNIR) and Municipalities (CTMS) - Multipurpose Territorial Registers).</a:t>
            </a:r>
          </a:p>
          <a:p>
            <a:pPr marL="0" indent="0" algn="just">
              <a:buNone/>
            </a:pPr>
            <a:endParaRPr lang="pt-BR" sz="1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4580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9372600" y="5690346"/>
            <a:ext cx="2563415" cy="23693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pt-BR" sz="82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Receita Federal/Ministério da Fazenda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869" y="1747837"/>
            <a:ext cx="2692003" cy="381119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</p:pic>
      <p:sp>
        <p:nvSpPr>
          <p:cNvPr id="7" name="Triângulo isósceles 6"/>
          <p:cNvSpPr/>
          <p:nvPr/>
        </p:nvSpPr>
        <p:spPr>
          <a:xfrm rot="5400000">
            <a:off x="1940874" y="1946803"/>
            <a:ext cx="200603" cy="317599"/>
          </a:xfrm>
          <a:prstGeom prst="triangle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8" name="Triângulo isósceles 7"/>
          <p:cNvSpPr/>
          <p:nvPr/>
        </p:nvSpPr>
        <p:spPr>
          <a:xfrm rot="5400000">
            <a:off x="1971385" y="2760902"/>
            <a:ext cx="200603" cy="317599"/>
          </a:xfrm>
          <a:prstGeom prst="triangle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9" name="Triângulo isósceles 8"/>
          <p:cNvSpPr/>
          <p:nvPr/>
        </p:nvSpPr>
        <p:spPr>
          <a:xfrm rot="5400000">
            <a:off x="1935315" y="3578897"/>
            <a:ext cx="200603" cy="317599"/>
          </a:xfrm>
          <a:prstGeom prst="triangle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B9D0E8F1-3BE8-4F3F-A21F-9BA86DACEE58}"/>
              </a:ext>
            </a:extLst>
          </p:cNvPr>
          <p:cNvSpPr/>
          <p:nvPr/>
        </p:nvSpPr>
        <p:spPr>
          <a:xfrm rot="5400000">
            <a:off x="1865627" y="4593599"/>
            <a:ext cx="200603" cy="317599"/>
          </a:xfrm>
          <a:prstGeom prst="triangle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501880"/>
      </p:ext>
    </p:extLst>
  </p:cSld>
  <p:clrMapOvr>
    <a:masterClrMapping/>
  </p:clrMapOvr>
  <p:transition spd="slow" advClick="0" advTm="8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DAE83-4676-47AF-B663-252C9AFD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38" y="1586463"/>
            <a:ext cx="4267021" cy="28194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pt-BR" sz="3600" b="1" dirty="0">
                <a:solidFill>
                  <a:schemeClr val="bg1"/>
                </a:solidFill>
              </a:rPr>
              <a:t>PORTARIA DEFINE DIRETRIZES PARA CRIAR CADASTRO TERRITORIAL MULTIFINALITÁRIO</a:t>
            </a:r>
            <a:br>
              <a:rPr lang="pt-BR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3" name="Espaço Reservado para Conteúdo 12" descr="Diagrama&#10;&#10;Descrição gerada automaticamente">
            <a:extLst>
              <a:ext uri="{FF2B5EF4-FFF2-40B4-BE49-F238E27FC236}">
                <a16:creationId xmlns:a16="http://schemas.microsoft.com/office/drawing/2014/main" id="{68721552-2DC4-4B04-94EA-8E84B97F9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3" y="132153"/>
            <a:ext cx="7322998" cy="6593693"/>
          </a:xfr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F5AF7C49-2151-4EED-8B4E-A4950A618478}"/>
              </a:ext>
            </a:extLst>
          </p:cNvPr>
          <p:cNvSpPr txBox="1"/>
          <p:nvPr/>
        </p:nvSpPr>
        <p:spPr>
          <a:xfrm>
            <a:off x="590585" y="990600"/>
            <a:ext cx="7598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link de acesso: </a:t>
            </a:r>
            <a:r>
              <a:rPr lang="pt-BR" sz="105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https://www.in.gov.br/en/web/dou/-/portaria-n-3.242-de-9-de-novembro-de-2022-443240087</a:t>
            </a:r>
            <a:endParaRPr lang="pt-BR" sz="1050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790A7A60-4200-43BE-855C-D30617AF3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17" y="551815"/>
            <a:ext cx="3655363" cy="71063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FB72C3DF-3286-4E9D-8870-CF6B9D83AF2C}"/>
              </a:ext>
            </a:extLst>
          </p:cNvPr>
          <p:cNvSpPr txBox="1"/>
          <p:nvPr/>
        </p:nvSpPr>
        <p:spPr>
          <a:xfrm>
            <a:off x="7932604" y="4268216"/>
            <a:ext cx="3497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ORDINANCE DEFINES GUIDELINES TO CREATE MULTIFINAL TERRITORIAL REGISTRATIONTHE </a:t>
            </a:r>
          </a:p>
        </p:txBody>
      </p:sp>
    </p:spTree>
    <p:extLst>
      <p:ext uri="{BB962C8B-B14F-4D97-AF65-F5344CB8AC3E}">
        <p14:creationId xmlns:p14="http://schemas.microsoft.com/office/powerpoint/2010/main" val="240761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0679DFC-878A-4412-B118-E61EBDE7D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85800"/>
            <a:ext cx="2589221" cy="623103"/>
          </a:xfrm>
          <a:prstGeom prst="rect">
            <a:avLst/>
          </a:prstGeom>
        </p:spPr>
      </p:pic>
      <p:sp>
        <p:nvSpPr>
          <p:cNvPr id="7" name="Retângulo: Cantos Arredondados 4">
            <a:extLst>
              <a:ext uri="{FF2B5EF4-FFF2-40B4-BE49-F238E27FC236}">
                <a16:creationId xmlns:a16="http://schemas.microsoft.com/office/drawing/2014/main" id="{51FEDDFF-525C-46DA-B719-E9417CE03387}"/>
              </a:ext>
            </a:extLst>
          </p:cNvPr>
          <p:cNvSpPr txBox="1"/>
          <p:nvPr/>
        </p:nvSpPr>
        <p:spPr>
          <a:xfrm>
            <a:off x="610544" y="1518245"/>
            <a:ext cx="10496726" cy="4349005"/>
          </a:xfrm>
          <a:prstGeom prst="rect">
            <a:avLst/>
          </a:prstGeom>
          <a:solidFill>
            <a:schemeClr val="tx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45720" indent="0" algn="just">
              <a:lnSpc>
                <a:spcPct val="160000"/>
              </a:lnSpc>
              <a:buNone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F811962-64C2-4379-B3A1-A232FC6FF513}"/>
              </a:ext>
            </a:extLst>
          </p:cNvPr>
          <p:cNvSpPr txBox="1"/>
          <p:nvPr/>
        </p:nvSpPr>
        <p:spPr>
          <a:xfrm>
            <a:off x="3153998" y="699247"/>
            <a:ext cx="8331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 O PROJETO GEOCRACIA COORDENADO PELA UFSC</a:t>
            </a:r>
          </a:p>
          <a:p>
            <a:endParaRPr lang="pt-BR" b="1" dirty="0"/>
          </a:p>
          <a:p>
            <a:r>
              <a:rPr lang="pt-BR" dirty="0"/>
              <a:t> </a:t>
            </a:r>
          </a:p>
        </p:txBody>
      </p:sp>
      <p:graphicFrame>
        <p:nvGraphicFramePr>
          <p:cNvPr id="15" name="CaixaDeTexto 9">
            <a:extLst>
              <a:ext uri="{FF2B5EF4-FFF2-40B4-BE49-F238E27FC236}">
                <a16:creationId xmlns:a16="http://schemas.microsoft.com/office/drawing/2014/main" id="{CC079F76-42F2-FF76-62EC-39AA14C2CF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808210"/>
              </p:ext>
            </p:extLst>
          </p:nvPr>
        </p:nvGraphicFramePr>
        <p:xfrm>
          <a:off x="677307" y="1340916"/>
          <a:ext cx="10363200" cy="490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147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336E0B-D190-CEB5-D625-AB6E45415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565" b="91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654E1B-F6EC-444A-AFAB-3DF59A12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  SISTER/CIB- </a:t>
            </a:r>
            <a:r>
              <a:rPr lang="pt-BR" sz="2000" b="1" dirty="0" err="1">
                <a:solidFill>
                  <a:srgbClr val="FFFFFF"/>
                </a:solidFill>
              </a:rPr>
              <a:t>Fonte:Agencia</a:t>
            </a:r>
            <a:r>
              <a:rPr lang="pt-BR" sz="2000" b="1" dirty="0">
                <a:solidFill>
                  <a:srgbClr val="FFFFFF"/>
                </a:solidFill>
              </a:rPr>
              <a:t> geocracia  </a:t>
            </a:r>
            <a:r>
              <a:rPr lang="pt-BR" sz="2000" b="1" dirty="0"/>
              <a:t>https://riobranco.geocracia.com/</a:t>
            </a:r>
            <a:r>
              <a:rPr lang="pt-BR" sz="2000" b="1" dirty="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25DE0EA-6798-9226-BF05-9776AA8DA7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846732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483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B7DD9A-617F-EDFB-C450-4A79ED786D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565" b="9165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1AB088-C8B2-4E49-BCD4-6C576AC7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700" dirty="0">
                <a:solidFill>
                  <a:srgbClr val="FFFFFF"/>
                </a:solidFill>
              </a:rPr>
              <a:t>VISÃO DOS ESPECIALISTAS </a:t>
            </a:r>
            <a:r>
              <a:rPr lang="pt-BR" sz="3700" b="1" dirty="0">
                <a:solidFill>
                  <a:srgbClr val="FFFFFF"/>
                </a:solidFill>
              </a:rPr>
              <a:t>em cadastro e ordenamento territorial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5818620-964E-43AF-7215-E040FC816D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46419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3357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3C267966-DCB7-4804-9792-B1C728BCA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90" y="133779"/>
            <a:ext cx="3720616" cy="1028566"/>
          </a:xfrm>
          <a:prstGeom prst="rect">
            <a:avLst/>
          </a:prstGeom>
          <a:solidFill>
            <a:srgbClr val="002060"/>
          </a:solidFill>
          <a:ln w="57240" cap="sq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sz="3200" b="1">
                <a:solidFill>
                  <a:srgbClr val="FFFFFF"/>
                </a:solidFill>
              </a:rPr>
              <a:t>MATRÍCULAS RURAIS</a:t>
            </a:r>
            <a:endParaRPr lang="pt-BR" altLang="pt-BR" sz="32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459" name="AutoShape 2">
            <a:extLst>
              <a:ext uri="{FF2B5EF4-FFF2-40B4-BE49-F238E27FC236}">
                <a16:creationId xmlns:a16="http://schemas.microsoft.com/office/drawing/2014/main" id="{752109EF-0C14-412C-815E-A1145FB3D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565" y="478222"/>
            <a:ext cx="1049201" cy="399998"/>
          </a:xfrm>
          <a:prstGeom prst="homePlate">
            <a:avLst>
              <a:gd name="adj" fmla="val 49922"/>
            </a:avLst>
          </a:prstGeom>
          <a:solidFill>
            <a:srgbClr val="FFFFFF"/>
          </a:solidFill>
          <a:ln w="38160" cap="rnd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b="1">
                <a:solidFill>
                  <a:srgbClr val="002060"/>
                </a:solidFill>
                <a:latin typeface="Arial Black" panose="020B0A04020102020204" pitchFamily="34" charset="0"/>
              </a:rPr>
              <a:t>851</a:t>
            </a:r>
          </a:p>
        </p:txBody>
      </p:sp>
      <p:sp>
        <p:nvSpPr>
          <p:cNvPr id="19460" name="Text Box 3">
            <a:extLst>
              <a:ext uri="{FF2B5EF4-FFF2-40B4-BE49-F238E27FC236}">
                <a16:creationId xmlns:a16="http://schemas.microsoft.com/office/drawing/2014/main" id="{74031D31-631D-4FF4-B9D1-63037D368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575" y="354414"/>
            <a:ext cx="6409490" cy="642853"/>
          </a:xfrm>
          <a:prstGeom prst="rect">
            <a:avLst/>
          </a:prstGeom>
          <a:solidFill>
            <a:srgbClr val="F2F2F2"/>
          </a:solidFill>
          <a:ln w="9360" cap="sq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b="1">
                <a:solidFill>
                  <a:srgbClr val="002060"/>
                </a:solidFill>
              </a:rPr>
              <a:t>MATRÍCULAS ATIVAS NO SERVIÇO DE REGISTRO DE IMÓVEIS</a:t>
            </a:r>
          </a:p>
        </p:txBody>
      </p:sp>
      <p:sp>
        <p:nvSpPr>
          <p:cNvPr id="19461" name="AutoShape 4">
            <a:extLst>
              <a:ext uri="{FF2B5EF4-FFF2-40B4-BE49-F238E27FC236}">
                <a16:creationId xmlns:a16="http://schemas.microsoft.com/office/drawing/2014/main" id="{C4D94E1D-9C38-462F-9616-C8DC111EA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4584" y="1341710"/>
            <a:ext cx="2014276" cy="399998"/>
          </a:xfrm>
          <a:prstGeom prst="homePlate">
            <a:avLst>
              <a:gd name="adj" fmla="val 49868"/>
            </a:avLst>
          </a:prstGeom>
          <a:solidFill>
            <a:srgbClr val="FFFFFF"/>
          </a:solidFill>
          <a:ln w="38160" cap="rnd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b="1">
                <a:solidFill>
                  <a:srgbClr val="002060"/>
                </a:solidFill>
                <a:latin typeface="Arial Black" panose="020B0A04020102020204" pitchFamily="34" charset="0"/>
              </a:rPr>
              <a:t>553 - </a:t>
            </a:r>
            <a:r>
              <a:rPr lang="pt-BR" altLang="pt-BR" sz="1400" b="1">
                <a:solidFill>
                  <a:srgbClr val="002060"/>
                </a:solidFill>
                <a:latin typeface="Arial Black" panose="020B0A04020102020204" pitchFamily="34" charset="0"/>
              </a:rPr>
              <a:t>(79,06%)</a:t>
            </a:r>
          </a:p>
        </p:txBody>
      </p:sp>
      <p:sp>
        <p:nvSpPr>
          <p:cNvPr id="19462" name="Text Box 5">
            <a:extLst>
              <a:ext uri="{FF2B5EF4-FFF2-40B4-BE49-F238E27FC236}">
                <a16:creationId xmlns:a16="http://schemas.microsoft.com/office/drawing/2014/main" id="{2D849102-855D-4DC9-A023-D6053CDFB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463" y="1978214"/>
            <a:ext cx="6326951" cy="371427"/>
          </a:xfrm>
          <a:prstGeom prst="rect">
            <a:avLst/>
          </a:prstGeom>
          <a:solidFill>
            <a:srgbClr val="F2F2F2"/>
          </a:solidFill>
          <a:ln w="9360" cap="sq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Font typeface="Times New Roman" panose="02020603050405020304" pitchFamily="18" charset="0"/>
              <a:buNone/>
            </a:pPr>
            <a:r>
              <a:rPr lang="pt-BR" altLang="zh-CN" sz="1600" b="1">
                <a:solidFill>
                  <a:srgbClr val="17175D"/>
                </a:solidFill>
              </a:rPr>
              <a:t>ÁREAS GEO/CERTIFICADAS (estradas municipais)</a:t>
            </a:r>
            <a:r>
              <a:rPr lang="pt-BR" altLang="zh-CN" b="1">
                <a:solidFill>
                  <a:srgbClr val="17175D"/>
                </a:solidFill>
              </a:rPr>
              <a:t> - </a:t>
            </a:r>
            <a:r>
              <a:rPr lang="pt-BR" altLang="zh-CN" sz="1400" b="1">
                <a:solidFill>
                  <a:srgbClr val="FF0000"/>
                </a:solidFill>
              </a:rPr>
              <a:t>19.2189 h</a:t>
            </a:r>
            <a:r>
              <a:rPr lang="pt-BR" altLang="zh-CN" sz="1600" b="1">
                <a:solidFill>
                  <a:srgbClr val="FF0000"/>
                </a:solidFill>
              </a:rPr>
              <a:t>a </a:t>
            </a:r>
            <a:endParaRPr lang="pt-BR" altLang="zh-CN" sz="1600">
              <a:solidFill>
                <a:srgbClr val="FF0000"/>
              </a:solidFill>
            </a:endParaRPr>
          </a:p>
        </p:txBody>
      </p:sp>
      <p:sp>
        <p:nvSpPr>
          <p:cNvPr id="19463" name="AutoShape 6">
            <a:extLst>
              <a:ext uri="{FF2B5EF4-FFF2-40B4-BE49-F238E27FC236}">
                <a16:creationId xmlns:a16="http://schemas.microsoft.com/office/drawing/2014/main" id="{069C3B01-6EEF-4F23-8B90-DC70E22F3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772" y="4397249"/>
            <a:ext cx="1219041" cy="399998"/>
          </a:xfrm>
          <a:prstGeom prst="homePlate">
            <a:avLst>
              <a:gd name="adj" fmla="val 49919"/>
            </a:avLst>
          </a:prstGeom>
          <a:solidFill>
            <a:srgbClr val="FFFFFF"/>
          </a:solidFill>
          <a:ln w="38160" cap="rnd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b="1">
                <a:solidFill>
                  <a:srgbClr val="002060"/>
                </a:solidFill>
                <a:latin typeface="Arial Black" panose="020B0A04020102020204" pitchFamily="34" charset="0"/>
              </a:rPr>
              <a:t>01 </a:t>
            </a:r>
          </a:p>
        </p:txBody>
      </p:sp>
      <p:sp>
        <p:nvSpPr>
          <p:cNvPr id="19464" name="Text Box 7">
            <a:extLst>
              <a:ext uri="{FF2B5EF4-FFF2-40B4-BE49-F238E27FC236}">
                <a16:creationId xmlns:a16="http://schemas.microsoft.com/office/drawing/2014/main" id="{88C8A1ED-0876-4C24-BECE-A8785E2DC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796" y="4254393"/>
            <a:ext cx="6387268" cy="398411"/>
          </a:xfrm>
          <a:prstGeom prst="rect">
            <a:avLst/>
          </a:prstGeom>
          <a:solidFill>
            <a:srgbClr val="F2F2F2"/>
          </a:solidFill>
          <a:ln w="9360" cap="sq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sz="2000" b="1">
                <a:solidFill>
                  <a:srgbClr val="002060"/>
                </a:solidFill>
              </a:rPr>
              <a:t>ÁREA INDÍGENA - </a:t>
            </a:r>
            <a:r>
              <a:rPr lang="pt-BR" altLang="pt-BR" sz="1400" b="1">
                <a:solidFill>
                  <a:srgbClr val="FF0000"/>
                </a:solidFill>
              </a:rPr>
              <a:t>276.821,0370ha</a:t>
            </a:r>
          </a:p>
        </p:txBody>
      </p:sp>
      <p:sp>
        <p:nvSpPr>
          <p:cNvPr id="19465" name="AutoShape 8">
            <a:extLst>
              <a:ext uri="{FF2B5EF4-FFF2-40B4-BE49-F238E27FC236}">
                <a16:creationId xmlns:a16="http://schemas.microsoft.com/office/drawing/2014/main" id="{E801F993-3675-4DA1-8866-42451DBCC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9502" y="4973437"/>
            <a:ext cx="1049200" cy="399998"/>
          </a:xfrm>
          <a:prstGeom prst="homePlate">
            <a:avLst>
              <a:gd name="adj" fmla="val 49922"/>
            </a:avLst>
          </a:prstGeom>
          <a:solidFill>
            <a:srgbClr val="FFFFFF"/>
          </a:solidFill>
          <a:ln w="38160" cap="rnd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b="1">
                <a:solidFill>
                  <a:srgbClr val="002060"/>
                </a:solidFill>
                <a:latin typeface="Arial Black" panose="020B0A04020102020204" pitchFamily="34" charset="0"/>
              </a:rPr>
              <a:t>08</a:t>
            </a:r>
          </a:p>
        </p:txBody>
      </p:sp>
      <p:sp>
        <p:nvSpPr>
          <p:cNvPr id="19466" name="AutoShape 9">
            <a:extLst>
              <a:ext uri="{FF2B5EF4-FFF2-40B4-BE49-F238E27FC236}">
                <a16:creationId xmlns:a16="http://schemas.microsoft.com/office/drawing/2014/main" id="{EB2F4837-C685-4AD1-B6F8-817881449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962" y="5589307"/>
            <a:ext cx="1050788" cy="399998"/>
          </a:xfrm>
          <a:prstGeom prst="homePlate">
            <a:avLst>
              <a:gd name="adj" fmla="val 49925"/>
            </a:avLst>
          </a:prstGeom>
          <a:solidFill>
            <a:srgbClr val="FFFFFF"/>
          </a:solidFill>
          <a:ln w="38160" cap="rnd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b="1">
                <a:solidFill>
                  <a:srgbClr val="00206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19467" name="Text Box 10">
            <a:extLst>
              <a:ext uri="{FF2B5EF4-FFF2-40B4-BE49-F238E27FC236}">
                <a16:creationId xmlns:a16="http://schemas.microsoft.com/office/drawing/2014/main" id="{50FBC45B-191A-4C13-AA2E-D5CCD7B5B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796" y="4759152"/>
            <a:ext cx="6387268" cy="398411"/>
          </a:xfrm>
          <a:prstGeom prst="rect">
            <a:avLst/>
          </a:prstGeom>
          <a:solidFill>
            <a:srgbClr val="F2F2F2"/>
          </a:solidFill>
          <a:ln w="9360" cap="sq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sz="2000" b="1">
                <a:solidFill>
                  <a:srgbClr val="002060"/>
                </a:solidFill>
              </a:rPr>
              <a:t>ÁREAS ARRECADADAS PELO INTERMAT</a:t>
            </a:r>
          </a:p>
        </p:txBody>
      </p:sp>
      <p:sp>
        <p:nvSpPr>
          <p:cNvPr id="19468" name="Text Box 11">
            <a:extLst>
              <a:ext uri="{FF2B5EF4-FFF2-40B4-BE49-F238E27FC236}">
                <a16:creationId xmlns:a16="http://schemas.microsoft.com/office/drawing/2014/main" id="{71D86AE8-6C0A-455C-BC08-65748C35E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098" y="5300420"/>
            <a:ext cx="6387268" cy="917456"/>
          </a:xfrm>
          <a:prstGeom prst="rect">
            <a:avLst/>
          </a:prstGeom>
          <a:solidFill>
            <a:srgbClr val="F2F2F2"/>
          </a:solidFill>
          <a:ln w="9360" cap="sq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b="1">
                <a:solidFill>
                  <a:srgbClr val="002060"/>
                </a:solidFill>
              </a:rPr>
              <a:t>TÍTULOS DESLOCADOS - REGULARIZADOS MEDIANTE AVERBAÇÃO DE GEORREFERENCIAMENTO  NAS RESPECTIVAS MATRÍCULAS - </a:t>
            </a:r>
            <a:r>
              <a:rPr lang="pt-BR" altLang="pt-BR" sz="1600" b="1">
                <a:solidFill>
                  <a:srgbClr val="002060"/>
                </a:solidFill>
              </a:rPr>
              <a:t>*PROV. 042/20 CGJ MT</a:t>
            </a:r>
            <a:endParaRPr lang="pt-BR" altLang="pt-BR" sz="16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9469" name="Picture 12">
            <a:extLst>
              <a:ext uri="{FF2B5EF4-FFF2-40B4-BE49-F238E27FC236}">
                <a16:creationId xmlns:a16="http://schemas.microsoft.com/office/drawing/2014/main" id="{86432EBE-FF4D-4752-81CC-877EB7A09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6" y="1475043"/>
            <a:ext cx="2965064" cy="4414262"/>
          </a:xfrm>
          <a:prstGeom prst="rect">
            <a:avLst/>
          </a:prstGeom>
          <a:noFill/>
          <a:ln w="57240" cap="sq">
            <a:solidFill>
              <a:srgbClr val="307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0" name="Text Box 13">
            <a:extLst>
              <a:ext uri="{FF2B5EF4-FFF2-40B4-BE49-F238E27FC236}">
                <a16:creationId xmlns:a16="http://schemas.microsoft.com/office/drawing/2014/main" id="{EC7E77B6-A080-40D1-BD09-77601B04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430" y="6308350"/>
            <a:ext cx="6387268" cy="463786"/>
          </a:xfrm>
          <a:prstGeom prst="rect">
            <a:avLst/>
          </a:prstGeom>
          <a:noFill/>
          <a:ln w="9360" cap="sq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sz="1200" b="1">
                <a:solidFill>
                  <a:srgbClr val="002060"/>
                </a:solidFill>
              </a:rPr>
              <a:t>*subseção IV, Art. 1.659 ao Art. 1.669.   </a:t>
            </a:r>
            <a:r>
              <a:rPr lang="pt-BR" altLang="pt-BR" sz="1200" b="1">
                <a:solidFill>
                  <a:srgbClr val="FF0000"/>
                </a:solidFill>
              </a:rPr>
              <a:t>Área do território de CNP 666.237,9900ha (descontados a terra Indígena).</a:t>
            </a:r>
          </a:p>
        </p:txBody>
      </p:sp>
      <p:sp>
        <p:nvSpPr>
          <p:cNvPr id="19471" name="Text Box 14">
            <a:extLst>
              <a:ext uri="{FF2B5EF4-FFF2-40B4-BE49-F238E27FC236}">
                <a16:creationId xmlns:a16="http://schemas.microsoft.com/office/drawing/2014/main" id="{4B2EB4A6-4DAD-4B2B-9D74-50136B4F8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463" y="3781379"/>
            <a:ext cx="6326951" cy="368252"/>
          </a:xfrm>
          <a:prstGeom prst="rect">
            <a:avLst/>
          </a:prstGeom>
          <a:solidFill>
            <a:srgbClr val="F2F2F2"/>
          </a:solidFill>
          <a:ln w="9360" cap="sq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b="1">
                <a:solidFill>
                  <a:srgbClr val="002060"/>
                </a:solidFill>
              </a:rPr>
              <a:t>  ÁREAS IDENTIFICADAS DE POSSE - </a:t>
            </a:r>
            <a:r>
              <a:rPr lang="pt-BR" altLang="pt-BR" sz="1400" b="1">
                <a:solidFill>
                  <a:srgbClr val="FF0000"/>
                </a:solidFill>
              </a:rPr>
              <a:t>10.697,3513ha</a:t>
            </a:r>
            <a:endParaRPr lang="pt-BR" altLang="pt-BR" sz="1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472" name="AutoShape 15">
            <a:extLst>
              <a:ext uri="{FF2B5EF4-FFF2-40B4-BE49-F238E27FC236}">
                <a16:creationId xmlns:a16="http://schemas.microsoft.com/office/drawing/2014/main" id="{4C6F8912-12B7-4039-ADF4-3456FA497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6648" y="3851220"/>
            <a:ext cx="1601578" cy="369840"/>
          </a:xfrm>
          <a:prstGeom prst="homePlate">
            <a:avLst>
              <a:gd name="adj" fmla="val 49881"/>
            </a:avLst>
          </a:prstGeom>
          <a:solidFill>
            <a:srgbClr val="FFFFFF"/>
          </a:solidFill>
          <a:ln w="38160" cap="rnd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b="1">
                <a:solidFill>
                  <a:srgbClr val="002060"/>
                </a:solidFill>
                <a:latin typeface="Arial Black" panose="020B0A04020102020204" pitchFamily="34" charset="0"/>
              </a:rPr>
              <a:t>21 - </a:t>
            </a:r>
            <a:r>
              <a:rPr lang="pt-BR" altLang="pt-BR" sz="1400" b="1">
                <a:solidFill>
                  <a:srgbClr val="002060"/>
                </a:solidFill>
                <a:latin typeface="Arial Black" panose="020B0A04020102020204" pitchFamily="34" charset="0"/>
              </a:rPr>
              <a:t>(1,60%)</a:t>
            </a:r>
            <a:r>
              <a:rPr lang="pt-BR" altLang="pt-BR" b="1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9473" name="Text Box 16">
            <a:extLst>
              <a:ext uri="{FF2B5EF4-FFF2-40B4-BE49-F238E27FC236}">
                <a16:creationId xmlns:a16="http://schemas.microsoft.com/office/drawing/2014/main" id="{0D7AD363-C75C-4912-B0A7-DFB058E59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06" y="6236922"/>
            <a:ext cx="3430141" cy="398410"/>
          </a:xfrm>
          <a:prstGeom prst="rect">
            <a:avLst/>
          </a:prstGeom>
          <a:solidFill>
            <a:srgbClr val="002060"/>
          </a:solidFill>
          <a:ln w="19080" cap="sq">
            <a:solidFill>
              <a:srgbClr val="FFFFFF"/>
            </a:solidFill>
            <a:miter lim="800000"/>
            <a:headEnd/>
            <a:tailEnd/>
          </a:ln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sz="2000" b="1">
                <a:solidFill>
                  <a:srgbClr val="FFFFFF"/>
                </a:solidFill>
                <a:latin typeface="Arial Black" panose="020B0A04020102020204" pitchFamily="34" charset="0"/>
              </a:rPr>
              <a:t>Dados de 19/01/2023</a:t>
            </a:r>
          </a:p>
        </p:txBody>
      </p:sp>
      <p:sp>
        <p:nvSpPr>
          <p:cNvPr id="18450" name="Text Box 17">
            <a:extLst>
              <a:ext uri="{FF2B5EF4-FFF2-40B4-BE49-F238E27FC236}">
                <a16:creationId xmlns:a16="http://schemas.microsoft.com/office/drawing/2014/main" id="{C89332F5-3349-4AA9-AB05-F2AB3D375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400" y="3276620"/>
            <a:ext cx="6326951" cy="368252"/>
          </a:xfrm>
          <a:prstGeom prst="rect">
            <a:avLst/>
          </a:prstGeom>
          <a:solidFill>
            <a:srgbClr val="F2F2F2"/>
          </a:solidFill>
          <a:ln w="9360" cap="sq">
            <a:solidFill>
              <a:srgbClr val="002060"/>
            </a:solidFill>
            <a:miter lim="800000"/>
          </a:ln>
          <a:effectLst/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535">
              <a:defRPr/>
            </a:pPr>
            <a:r>
              <a:rPr lang="pt-BR" b="1" dirty="0">
                <a:solidFill>
                  <a:srgbClr val="002060"/>
                </a:solidFill>
                <a:cs typeface="Arial" panose="020B0604020202020204" pitchFamily="34" charset="0"/>
              </a:rPr>
              <a:t>  ÁREAS NÃO CERTIFICADAS -</a:t>
            </a:r>
            <a:r>
              <a:rPr lang="pt-BR" sz="1400" b="1" spc="-1" dirty="0">
                <a:solidFill>
                  <a:srgbClr val="FF0000"/>
                </a:solidFill>
                <a:latin typeface="Arial" panose="020B0604020202020204"/>
                <a:ea typeface="DejaVu Sans" panose="020B0603030804020204"/>
              </a:rPr>
              <a:t>  36.154,0716</a:t>
            </a:r>
            <a:r>
              <a:rPr lang="pt-BR" sz="1400" b="1" dirty="0">
                <a:solidFill>
                  <a:srgbClr val="FF0000"/>
                </a:solidFill>
                <a:cs typeface="Arial" panose="020B0604020202020204" pitchFamily="34" charset="0"/>
              </a:rPr>
              <a:t>ha</a:t>
            </a:r>
            <a:r>
              <a:rPr lang="pt-BR" sz="1400" b="1" spc="-1" dirty="0">
                <a:solidFill>
                  <a:srgbClr val="002060"/>
                </a:solidFill>
                <a:latin typeface="Arial" panose="020B0604020202020204"/>
                <a:ea typeface="DejaVu Sans" panose="020B0603030804020204"/>
              </a:rPr>
              <a:t> </a:t>
            </a:r>
            <a:r>
              <a:rPr lang="pt-BR" b="1" dirty="0">
                <a:solidFill>
                  <a:srgbClr val="002060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19475" name="AutoShape 18">
            <a:extLst>
              <a:ext uri="{FF2B5EF4-FFF2-40B4-BE49-F238E27FC236}">
                <a16:creationId xmlns:a16="http://schemas.microsoft.com/office/drawing/2014/main" id="{D71D54BC-7F4E-43E4-A245-F56E484D2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600" y="3213128"/>
            <a:ext cx="1942847" cy="441268"/>
          </a:xfrm>
          <a:prstGeom prst="homePlate">
            <a:avLst>
              <a:gd name="adj" fmla="val 49879"/>
            </a:avLst>
          </a:prstGeom>
          <a:solidFill>
            <a:srgbClr val="FFFFFF"/>
          </a:solidFill>
          <a:ln w="38160" cap="rnd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b="1">
                <a:solidFill>
                  <a:srgbClr val="002060"/>
                </a:solidFill>
                <a:latin typeface="Arial Black" panose="020B0A04020102020204" pitchFamily="34" charset="0"/>
              </a:rPr>
              <a:t>89 - </a:t>
            </a:r>
            <a:r>
              <a:rPr lang="pt-BR" altLang="pt-BR" sz="1400" b="1">
                <a:solidFill>
                  <a:srgbClr val="002060"/>
                </a:solidFill>
                <a:latin typeface="Arial Black" panose="020B0A04020102020204" pitchFamily="34" charset="0"/>
              </a:rPr>
              <a:t>(5,42%)</a:t>
            </a:r>
            <a:r>
              <a:rPr lang="pt-BR" altLang="pt-BR" b="1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9476" name="Text Box 19">
            <a:extLst>
              <a:ext uri="{FF2B5EF4-FFF2-40B4-BE49-F238E27FC236}">
                <a16:creationId xmlns:a16="http://schemas.microsoft.com/office/drawing/2014/main" id="{55634BA4-D5D7-40F7-8FB7-E6B5C788B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876" y="2524243"/>
            <a:ext cx="6326951" cy="617458"/>
          </a:xfrm>
          <a:prstGeom prst="rect">
            <a:avLst/>
          </a:prstGeom>
          <a:solidFill>
            <a:srgbClr val="F2F2F2"/>
          </a:solidFill>
          <a:ln w="9360" cap="sq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b="1">
                <a:solidFill>
                  <a:srgbClr val="002060"/>
                </a:solidFill>
              </a:rPr>
              <a:t>  </a:t>
            </a:r>
            <a:r>
              <a:rPr lang="pt-BR" altLang="pt-BR" sz="1600" b="1">
                <a:solidFill>
                  <a:srgbClr val="002060"/>
                </a:solidFill>
              </a:rPr>
              <a:t>ÁREAS CERTIFICADAS DESPROVIDAS DE AVERBAÇÕES nas respectivas matrículas – </a:t>
            </a:r>
            <a:r>
              <a:rPr lang="pt-BR" altLang="pt-BR" sz="1400" b="1">
                <a:solidFill>
                  <a:srgbClr val="FF0000"/>
                </a:solidFill>
              </a:rPr>
              <a:t>91.169,1879ha</a:t>
            </a:r>
            <a:endParaRPr lang="pt-BR" altLang="pt-BR" sz="1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477" name="AutoShape 20">
            <a:extLst>
              <a:ext uri="{FF2B5EF4-FFF2-40B4-BE49-F238E27FC236}">
                <a16:creationId xmlns:a16="http://schemas.microsoft.com/office/drawing/2014/main" id="{F523709D-9688-4EA5-ADF4-8AF299096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6648" y="2636941"/>
            <a:ext cx="1823800" cy="399998"/>
          </a:xfrm>
          <a:prstGeom prst="homePlate">
            <a:avLst>
              <a:gd name="adj" fmla="val 49880"/>
            </a:avLst>
          </a:prstGeom>
          <a:solidFill>
            <a:srgbClr val="FFFFFF"/>
          </a:solidFill>
          <a:ln w="38160" cap="rnd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b="1">
                <a:solidFill>
                  <a:srgbClr val="002060"/>
                </a:solidFill>
                <a:latin typeface="Arial Black" panose="020B0A04020102020204" pitchFamily="34" charset="0"/>
              </a:rPr>
              <a:t>73 - </a:t>
            </a:r>
            <a:r>
              <a:rPr lang="pt-BR" altLang="pt-BR" sz="1400" b="1">
                <a:solidFill>
                  <a:srgbClr val="002060"/>
                </a:solidFill>
                <a:latin typeface="Arial Black" panose="020B0A04020102020204" pitchFamily="34" charset="0"/>
              </a:rPr>
              <a:t>(13,68)</a:t>
            </a:r>
          </a:p>
        </p:txBody>
      </p:sp>
      <p:sp>
        <p:nvSpPr>
          <p:cNvPr id="19478" name="AutoShape 4">
            <a:extLst>
              <a:ext uri="{FF2B5EF4-FFF2-40B4-BE49-F238E27FC236}">
                <a16:creationId xmlns:a16="http://schemas.microsoft.com/office/drawing/2014/main" id="{9164C6AB-10CB-4A89-906E-6FCD6C31C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172" y="1949643"/>
            <a:ext cx="2014275" cy="399998"/>
          </a:xfrm>
          <a:prstGeom prst="homePlate">
            <a:avLst>
              <a:gd name="adj" fmla="val 49868"/>
            </a:avLst>
          </a:prstGeom>
          <a:solidFill>
            <a:srgbClr val="FFFFFF"/>
          </a:solidFill>
          <a:ln w="38160" cap="rnd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b="1">
                <a:solidFill>
                  <a:srgbClr val="002060"/>
                </a:solidFill>
                <a:latin typeface="Arial Black" panose="020B0A04020102020204" pitchFamily="34" charset="0"/>
              </a:rPr>
              <a:t>8 - </a:t>
            </a:r>
            <a:r>
              <a:rPr lang="pt-BR" altLang="pt-BR" sz="1400" b="1">
                <a:solidFill>
                  <a:srgbClr val="002060"/>
                </a:solidFill>
                <a:latin typeface="Arial Black" panose="020B0A04020102020204" pitchFamily="34" charset="0"/>
              </a:rPr>
              <a:t>(0,0028%)</a:t>
            </a:r>
          </a:p>
        </p:txBody>
      </p:sp>
      <p:sp>
        <p:nvSpPr>
          <p:cNvPr id="19479" name="Text Box 5">
            <a:extLst>
              <a:ext uri="{FF2B5EF4-FFF2-40B4-BE49-F238E27FC236}">
                <a16:creationId xmlns:a16="http://schemas.microsoft.com/office/drawing/2014/main" id="{F7FB8D03-9ED0-4172-9C0F-14D876069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463" y="1195680"/>
            <a:ext cx="6326951" cy="649202"/>
          </a:xfrm>
          <a:prstGeom prst="rect">
            <a:avLst/>
          </a:prstGeom>
          <a:solidFill>
            <a:srgbClr val="F2F2F2"/>
          </a:solidFill>
          <a:ln w="9360" cap="sq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b="1">
                <a:solidFill>
                  <a:srgbClr val="002060"/>
                </a:solidFill>
              </a:rPr>
              <a:t>CERTIFICAÇÕES DE GEORREFERENCIAMENTOS AVERBADAS nas respectivas matrículas - </a:t>
            </a:r>
            <a:r>
              <a:rPr lang="pt-BR" altLang="pt-BR" sz="1400" b="1">
                <a:solidFill>
                  <a:srgbClr val="FF0000"/>
                </a:solidFill>
              </a:rPr>
              <a:t>526.779,0281ha</a:t>
            </a:r>
            <a:endParaRPr lang="pt-BR" altLang="pt-BR" sz="1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160EB560-7556-4BC5-9006-F9EBC9BEF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985" y="282985"/>
            <a:ext cx="6550760" cy="769838"/>
          </a:xfrm>
          <a:prstGeom prst="rect">
            <a:avLst/>
          </a:prstGeom>
          <a:solidFill>
            <a:srgbClr val="002060"/>
          </a:solidFill>
          <a:ln w="57240" cap="sq">
            <a:solidFill>
              <a:srgbClr val="000066"/>
            </a:solidFill>
            <a:miter lim="800000"/>
            <a:headEnd/>
            <a:tailEnd/>
          </a:ln>
        </p:spPr>
        <p:txBody>
          <a:bodyPr lIns="89988" tIns="46794" rIns="89988" bIns="46794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sz="3500" b="1">
                <a:solidFill>
                  <a:srgbClr val="FFFFFF"/>
                </a:solidFill>
              </a:rPr>
              <a:t>MATRÍCULAS URBANAS</a:t>
            </a:r>
            <a:endParaRPr lang="pt-BR" altLang="pt-BR" sz="35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507" name="AutoShape 2">
            <a:extLst>
              <a:ext uri="{FF2B5EF4-FFF2-40B4-BE49-F238E27FC236}">
                <a16:creationId xmlns:a16="http://schemas.microsoft.com/office/drawing/2014/main" id="{A7858BDB-95FF-45C0-9A2D-D94C129CB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5852" y="2081389"/>
            <a:ext cx="1160312" cy="526981"/>
          </a:xfrm>
          <a:prstGeom prst="homePlate">
            <a:avLst>
              <a:gd name="adj" fmla="val 49938"/>
            </a:avLst>
          </a:prstGeom>
          <a:solidFill>
            <a:srgbClr val="FFFFFF"/>
          </a:solidFill>
          <a:ln w="38160" cap="rnd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b="1">
                <a:solidFill>
                  <a:srgbClr val="002060"/>
                </a:solidFill>
                <a:latin typeface="Arial Black" panose="020B0A04020102020204" pitchFamily="34" charset="0"/>
              </a:rPr>
              <a:t>14.235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D4FC7724-C39A-4D26-82EF-579F7CD75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956" y="1917897"/>
            <a:ext cx="6438062" cy="833329"/>
          </a:xfrm>
          <a:prstGeom prst="rect">
            <a:avLst/>
          </a:prstGeom>
          <a:solidFill>
            <a:schemeClr val="bg1"/>
          </a:solidFill>
          <a:ln w="9360" cap="sq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sz="2400" b="1">
                <a:solidFill>
                  <a:srgbClr val="002060"/>
                </a:solidFill>
              </a:rPr>
              <a:t>MATRÍCULAS URBANAS ATIVAS NO SRI: BENS PRIVADOS</a:t>
            </a: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5D03AD69-882A-4B86-844E-6872CC673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241" y="2927415"/>
            <a:ext cx="6438062" cy="825393"/>
          </a:xfrm>
          <a:prstGeom prst="rect">
            <a:avLst/>
          </a:prstGeom>
          <a:solidFill>
            <a:schemeClr val="bg1"/>
          </a:solidFill>
          <a:ln w="9360" cap="sq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sz="2400" b="1">
                <a:solidFill>
                  <a:srgbClr val="002060"/>
                </a:solidFill>
              </a:rPr>
              <a:t>MATRÍCULAS COM AVERBAÇÕES DE CONSTRUÇÕES</a:t>
            </a:r>
          </a:p>
        </p:txBody>
      </p:sp>
      <p:sp>
        <p:nvSpPr>
          <p:cNvPr id="21510" name="AutoShape 5">
            <a:extLst>
              <a:ext uri="{FF2B5EF4-FFF2-40B4-BE49-F238E27FC236}">
                <a16:creationId xmlns:a16="http://schemas.microsoft.com/office/drawing/2014/main" id="{68DA66B1-96BE-4502-8F16-847063303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5852" y="3087732"/>
            <a:ext cx="1239677" cy="506346"/>
          </a:xfrm>
          <a:prstGeom prst="homePlate">
            <a:avLst>
              <a:gd name="adj" fmla="val 49929"/>
            </a:avLst>
          </a:prstGeom>
          <a:solidFill>
            <a:srgbClr val="FFFFFF"/>
          </a:solidFill>
          <a:ln w="38160" cap="rnd">
            <a:solidFill>
              <a:srgbClr val="002060"/>
            </a:solidFill>
            <a:miter lim="800000"/>
            <a:headEnd/>
            <a:tailEnd/>
          </a:ln>
        </p:spPr>
        <p:txBody>
          <a:bodyPr lIns="89988" tIns="46794" rIns="89988" bIns="46794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b="1">
                <a:solidFill>
                  <a:srgbClr val="002060"/>
                </a:solidFill>
                <a:latin typeface="Arial Black" panose="020B0A04020102020204" pitchFamily="34" charset="0"/>
              </a:rPr>
              <a:t>3.300</a:t>
            </a:r>
          </a:p>
        </p:txBody>
      </p:sp>
      <p:pic>
        <p:nvPicPr>
          <p:cNvPr id="21511" name="Picture 6">
            <a:extLst>
              <a:ext uri="{FF2B5EF4-FFF2-40B4-BE49-F238E27FC236}">
                <a16:creationId xmlns:a16="http://schemas.microsoft.com/office/drawing/2014/main" id="{C7B397A4-05F4-4116-B841-85DEF5AA4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3" y="1341710"/>
            <a:ext cx="3553949" cy="4823784"/>
          </a:xfrm>
          <a:prstGeom prst="rect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7">
            <a:extLst>
              <a:ext uri="{FF2B5EF4-FFF2-40B4-BE49-F238E27FC236}">
                <a16:creationId xmlns:a16="http://schemas.microsoft.com/office/drawing/2014/main" id="{06DDED64-F4F9-4069-9CE5-0995568D7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63" y="6371842"/>
            <a:ext cx="2519034" cy="307935"/>
          </a:xfrm>
          <a:prstGeom prst="rect">
            <a:avLst/>
          </a:prstGeom>
          <a:solidFill>
            <a:srgbClr val="002060"/>
          </a:solidFill>
          <a:ln w="19080" cap="sq">
            <a:solidFill>
              <a:srgbClr val="FFFFFF"/>
            </a:solidFill>
            <a:miter lim="800000"/>
            <a:headEnd/>
            <a:tailEnd/>
          </a:ln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sz="1400" b="1" dirty="0">
                <a:solidFill>
                  <a:srgbClr val="FFFFFF"/>
                </a:solidFill>
                <a:latin typeface="Arial Black" panose="020B0A04020102020204" pitchFamily="34" charset="0"/>
              </a:rPr>
              <a:t>Dados de 19/01/2023</a:t>
            </a: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A0948CC9-DB7F-451A-A37E-CABF80C19D8F}"/>
              </a:ext>
            </a:extLst>
          </p:cNvPr>
          <p:cNvSpPr/>
          <p:nvPr/>
        </p:nvSpPr>
        <p:spPr>
          <a:xfrm>
            <a:off x="4030139" y="3941696"/>
            <a:ext cx="1226977" cy="480949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3816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 algn="ctr">
              <a:defRPr/>
            </a:pPr>
            <a:r>
              <a:rPr lang="pt-BR" b="1" spc="-1" dirty="0">
                <a:solidFill>
                  <a:srgbClr val="002060"/>
                </a:solidFill>
                <a:latin typeface="Arial Black"/>
                <a:ea typeface="DejaVu Sans"/>
              </a:rPr>
              <a:t>01</a:t>
            </a:r>
            <a:endParaRPr lang="pt-BR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CBB2D714-DAE1-4C6A-B661-689F985703D4}"/>
              </a:ext>
            </a:extLst>
          </p:cNvPr>
          <p:cNvSpPr/>
          <p:nvPr/>
        </p:nvSpPr>
        <p:spPr>
          <a:xfrm>
            <a:off x="5426956" y="3962331"/>
            <a:ext cx="6407903" cy="46031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 algn="ctr">
              <a:defRPr/>
            </a:pPr>
            <a:r>
              <a:rPr lang="pt-BR" sz="2400" b="1" spc="-1" dirty="0">
                <a:solidFill>
                  <a:srgbClr val="002060"/>
                </a:solidFill>
                <a:latin typeface="Arial"/>
                <a:ea typeface="DejaVu Sans"/>
              </a:rPr>
              <a:t> MATRÍCULA BEM PÚBLICO: MUNICÍPIO</a:t>
            </a: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12B4286D-44D7-4B7B-B5C8-6D5C96970B57}"/>
              </a:ext>
            </a:extLst>
          </p:cNvPr>
          <p:cNvSpPr/>
          <p:nvPr/>
        </p:nvSpPr>
        <p:spPr>
          <a:xfrm>
            <a:off x="4039662" y="4592487"/>
            <a:ext cx="1225390" cy="452378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3816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 algn="ctr">
              <a:defRPr/>
            </a:pPr>
            <a:r>
              <a:rPr lang="pt-BR" b="1" spc="-1" dirty="0">
                <a:solidFill>
                  <a:srgbClr val="002060"/>
                </a:solidFill>
                <a:latin typeface="Arial Black"/>
                <a:ea typeface="DejaVu Sans"/>
              </a:rPr>
              <a:t>08</a:t>
            </a:r>
            <a:endParaRPr lang="pt-BR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2" name="CustomShape 4">
            <a:extLst>
              <a:ext uri="{FF2B5EF4-FFF2-40B4-BE49-F238E27FC236}">
                <a16:creationId xmlns:a16="http://schemas.microsoft.com/office/drawing/2014/main" id="{B2E4E16D-F73D-4CB8-97F8-76152E0B9A3A}"/>
              </a:ext>
            </a:extLst>
          </p:cNvPr>
          <p:cNvSpPr/>
          <p:nvPr/>
        </p:nvSpPr>
        <p:spPr>
          <a:xfrm>
            <a:off x="5442829" y="4586138"/>
            <a:ext cx="6407903" cy="4587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 algn="ctr">
              <a:defRPr/>
            </a:pPr>
            <a:r>
              <a:rPr lang="pt-BR" sz="2400" b="1" spc="-1" dirty="0">
                <a:solidFill>
                  <a:srgbClr val="002060"/>
                </a:solidFill>
                <a:latin typeface="Arial"/>
                <a:ea typeface="DejaVu Sans"/>
              </a:rPr>
              <a:t>MATRÍCULAS BENS PÚBLICOS: ESTADO</a:t>
            </a:r>
            <a:endParaRPr lang="pt-BR" sz="2400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3" name="CustomShape 5">
            <a:extLst>
              <a:ext uri="{FF2B5EF4-FFF2-40B4-BE49-F238E27FC236}">
                <a16:creationId xmlns:a16="http://schemas.microsoft.com/office/drawing/2014/main" id="{89A46C4D-A85A-4B83-B29C-F46CB33D2530}"/>
              </a:ext>
            </a:extLst>
          </p:cNvPr>
          <p:cNvSpPr/>
          <p:nvPr/>
        </p:nvSpPr>
        <p:spPr>
          <a:xfrm>
            <a:off x="4039662" y="5249627"/>
            <a:ext cx="1225390" cy="420632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3816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 algn="ctr">
              <a:defRPr/>
            </a:pPr>
            <a:r>
              <a:rPr lang="pt-BR" b="1" spc="-1" dirty="0">
                <a:solidFill>
                  <a:srgbClr val="002060"/>
                </a:solidFill>
                <a:latin typeface="Arial Black"/>
                <a:ea typeface="DejaVu Sans"/>
              </a:rPr>
              <a:t>04</a:t>
            </a:r>
            <a:endParaRPr lang="pt-BR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4" name="CustomShape 6">
            <a:extLst>
              <a:ext uri="{FF2B5EF4-FFF2-40B4-BE49-F238E27FC236}">
                <a16:creationId xmlns:a16="http://schemas.microsoft.com/office/drawing/2014/main" id="{1D7E190D-6BDA-4231-AC52-49250DE0E186}"/>
              </a:ext>
            </a:extLst>
          </p:cNvPr>
          <p:cNvSpPr/>
          <p:nvPr/>
        </p:nvSpPr>
        <p:spPr>
          <a:xfrm>
            <a:off x="5442829" y="5209944"/>
            <a:ext cx="6407903" cy="460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 algn="ctr">
              <a:defRPr/>
            </a:pPr>
            <a:r>
              <a:rPr lang="pt-BR" sz="2400" b="1" spc="-1" dirty="0">
                <a:solidFill>
                  <a:srgbClr val="002060"/>
                </a:solidFill>
                <a:latin typeface="Arial"/>
                <a:ea typeface="DejaVu Sans"/>
              </a:rPr>
              <a:t> MATRÍCULAS BENS PÚBLICOS: UNIÃO</a:t>
            </a:r>
            <a:endParaRPr lang="pt-BR" sz="2400" spc="-1" dirty="0">
              <a:solidFill>
                <a:srgbClr val="002060"/>
              </a:solidFill>
              <a:latin typeface="Arial"/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1768</Words>
  <Application>Microsoft Office PowerPoint</Application>
  <PresentationFormat>Widescreen</PresentationFormat>
  <Paragraphs>143</Paragraphs>
  <Slides>17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Calibri Light (Títulos)</vt:lpstr>
      <vt:lpstr>Times New Roman</vt:lpstr>
      <vt:lpstr>Tw Cen MT</vt:lpstr>
      <vt:lpstr>Tw Cen MT Condensed</vt:lpstr>
      <vt:lpstr>Wingdings 3</vt:lpstr>
      <vt:lpstr>Integral</vt:lpstr>
      <vt:lpstr>Apresentação do PowerPoint</vt:lpstr>
      <vt:lpstr>Apresentação do PowerPoint</vt:lpstr>
      <vt:lpstr>CADASTRO &gt; REGISTRO &gt; TRANSFORMAÇÃO&gt;SRI</vt:lpstr>
      <vt:lpstr>PORTARIA DEFINE DIRETRIZES PARA CRIAR CADASTRO TERRITORIAL MULTIFINALITÁRIO </vt:lpstr>
      <vt:lpstr>Apresentação do PowerPoint</vt:lpstr>
      <vt:lpstr>  SISTER/CIB- Fonte:Agencia geocracia  https://riobranco.geocracia.com/ </vt:lpstr>
      <vt:lpstr>VISÃO DOS ESPECIALISTAS em cadastro e ordenamento territorial </vt:lpstr>
      <vt:lpstr>Apresentação do PowerPoint</vt:lpstr>
      <vt:lpstr>Apresentação do PowerPoint</vt:lpstr>
      <vt:lpstr>Apresentação do PowerPoint</vt:lpstr>
      <vt:lpstr>DADOS ESTATÍSTICOS- Conheça o município a partir do Registro de imóvei  STATISTICAL DATA- Know the municipality from the Property RegistryS</vt:lpstr>
      <vt:lpstr>Apresentação do PowerPoint</vt:lpstr>
      <vt:lpstr>Apresentação do PowerPoint</vt:lpstr>
      <vt:lpstr>Apresentação do PowerPoint</vt:lpstr>
      <vt:lpstr> MINUTA - REGULAMENTO (SERP)</vt:lpstr>
      <vt:lpstr>Apresentação do PowerPoint</vt:lpstr>
      <vt:lpstr>José de Arimatéia Barbosa CV: http://lattes.cnpq.br/8904984415239183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de Arimateia Barbosa</dc:creator>
  <cp:lastModifiedBy>Jose de Arimateia Barbosa</cp:lastModifiedBy>
  <cp:revision>4</cp:revision>
  <dcterms:created xsi:type="dcterms:W3CDTF">2023-01-19T19:55:14Z</dcterms:created>
  <dcterms:modified xsi:type="dcterms:W3CDTF">2023-01-19T20:25:27Z</dcterms:modified>
</cp:coreProperties>
</file>