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2"/>
  </p:notesMasterIdLst>
  <p:sldIdLst>
    <p:sldId id="408" r:id="rId5"/>
    <p:sldId id="382" r:id="rId6"/>
    <p:sldId id="430" r:id="rId7"/>
    <p:sldId id="446" r:id="rId8"/>
    <p:sldId id="431" r:id="rId9"/>
    <p:sldId id="445" r:id="rId10"/>
    <p:sldId id="422" r:id="rId11"/>
    <p:sldId id="479" r:id="rId12"/>
    <p:sldId id="481" r:id="rId13"/>
    <p:sldId id="443" r:id="rId14"/>
    <p:sldId id="444" r:id="rId15"/>
    <p:sldId id="441" r:id="rId16"/>
    <p:sldId id="412" r:id="rId17"/>
    <p:sldId id="407" r:id="rId18"/>
    <p:sldId id="413" r:id="rId19"/>
    <p:sldId id="414" r:id="rId20"/>
    <p:sldId id="483" r:id="rId21"/>
    <p:sldId id="415" r:id="rId22"/>
    <p:sldId id="477" r:id="rId23"/>
    <p:sldId id="478" r:id="rId24"/>
    <p:sldId id="476"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4" r:id="rId41"/>
    <p:sldId id="465" r:id="rId42"/>
    <p:sldId id="466" r:id="rId43"/>
    <p:sldId id="467" r:id="rId44"/>
    <p:sldId id="468" r:id="rId45"/>
    <p:sldId id="439" r:id="rId46"/>
    <p:sldId id="440" r:id="rId47"/>
    <p:sldId id="437" r:id="rId48"/>
    <p:sldId id="471" r:id="rId49"/>
    <p:sldId id="428" r:id="rId50"/>
    <p:sldId id="424" r:id="rId51"/>
    <p:sldId id="426" r:id="rId52"/>
    <p:sldId id="480" r:id="rId53"/>
    <p:sldId id="390" r:id="rId54"/>
    <p:sldId id="469" r:id="rId55"/>
    <p:sldId id="436" r:id="rId56"/>
    <p:sldId id="473" r:id="rId57"/>
    <p:sldId id="475" r:id="rId58"/>
    <p:sldId id="470" r:id="rId59"/>
    <p:sldId id="432" r:id="rId60"/>
    <p:sldId id="488" r:id="rId61"/>
  </p:sldIdLst>
  <p:sldSz cx="9144000" cy="5143500" type="screen16x9"/>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145" d="100"/>
          <a:sy n="145" d="100"/>
        </p:scale>
        <p:origin x="246" y="10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11EC8C4D-344C-4C60-8A0D-1BE0511E25ED}" type="datetimeFigureOut">
              <a:rPr lang="pt-BR" smtClean="0"/>
              <a:t>09/12/2015</a:t>
            </a:fld>
            <a:endParaRPr lang="pt-BR"/>
          </a:p>
        </p:txBody>
      </p:sp>
      <p:sp>
        <p:nvSpPr>
          <p:cNvPr id="4" name="Espaço Reservado para Imagem de Slide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1B64F2A0-6D96-4348-BA76-DF969C9212E2}" type="slidenum">
              <a:rPr lang="pt-BR" smtClean="0"/>
              <a:t>‹nº›</a:t>
            </a:fld>
            <a:endParaRPr lang="pt-BR"/>
          </a:p>
        </p:txBody>
      </p:sp>
    </p:spTree>
    <p:extLst>
      <p:ext uri="{BB962C8B-B14F-4D97-AF65-F5344CB8AC3E}">
        <p14:creationId xmlns:p14="http://schemas.microsoft.com/office/powerpoint/2010/main" val="350886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50</a:t>
            </a:fld>
            <a:endParaRPr lang="pt-BR"/>
          </a:p>
        </p:txBody>
      </p:sp>
    </p:spTree>
    <p:extLst>
      <p:ext uri="{BB962C8B-B14F-4D97-AF65-F5344CB8AC3E}">
        <p14:creationId xmlns:p14="http://schemas.microsoft.com/office/powerpoint/2010/main" val="316226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8ACDB3CC-F982-40F9-8DD6-BCC9AFBF44BD}" type="datetime1">
              <a:rPr lang="en-US" smtClean="0"/>
              <a:pPr/>
              <a:t>12/9/2015</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F88E988-FB04-AB4E-BE5A-59F242AF7F7A}" type="slidenum">
              <a:rPr lang="en-US" smtClean="0"/>
              <a:pPr/>
              <a:t>‹nº›</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pt-BR" smtClean="0"/>
              <a:t>Clique para editar o título mestre</a:t>
            </a:r>
            <a:endParaRPr lang="pt-BR"/>
          </a:p>
        </p:txBody>
      </p:sp>
      <p:sp>
        <p:nvSpPr>
          <p:cNvPr id="4" name="Espaço Reservado para Conteúdo 3"/>
          <p:cNvSpPr>
            <a:spLocks noGrp="1"/>
          </p:cNvSpPr>
          <p:nvPr>
            <p:ph sz="half" idx="2"/>
          </p:nvPr>
        </p:nvSpPr>
        <p:spPr>
          <a:xfrm>
            <a:off x="531812" y="1607337"/>
            <a:ext cx="4040188" cy="2963466"/>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45720" rtlCol="0" anchor="t" anchorCtr="0">
            <a:normAutofit/>
          </a:bodyPr>
          <a:lstStyle>
            <a:lvl1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1pPr>
            <a:lvl2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2pPr>
            <a:lvl3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3pPr>
            <a:lvl4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4pPr>
            <a:lvl5pPr algn="l" defTabSz="685800" rtl="0" eaLnBrk="1" latinLnBrk="0" hangingPunct="1">
              <a:spcBef>
                <a:spcPct val="20000"/>
              </a:spcBef>
              <a:buFont typeface="Arial" pitchFamily="34" charset="0"/>
              <a:defRPr lang="pt-BR" sz="1500" kern="1200" dirty="0" smtClean="0">
                <a:solidFill>
                  <a:prstClr val="white">
                    <a:lumMod val="50000"/>
                  </a:prstClr>
                </a:solidFill>
                <a:latin typeface="Gill Sans MT" pitchFamily="34" charset="0"/>
                <a:ea typeface="+mn-ea"/>
                <a:cs typeface="+mn-cs"/>
              </a:defRPr>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6" name="Espaço Reservado para Conteúdo 5"/>
          <p:cNvSpPr>
            <a:spLocks noGrp="1"/>
          </p:cNvSpPr>
          <p:nvPr>
            <p:ph sz="quarter" idx="4"/>
          </p:nvPr>
        </p:nvSpPr>
        <p:spPr>
          <a:xfrm>
            <a:off x="4645026" y="1631156"/>
            <a:ext cx="4041775" cy="2963466"/>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45720" rtlCol="0" anchor="t" anchorCtr="0">
            <a:normAutofit/>
          </a:bodyPr>
          <a:lstStyle>
            <a:lvl1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1pPr>
            <a:lvl2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2pPr>
            <a:lvl3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3pPr>
            <a:lvl4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4pPr>
            <a:lvl5pPr algn="l" defTabSz="685800" rtl="0" eaLnBrk="1" latinLnBrk="0" hangingPunct="1">
              <a:spcBef>
                <a:spcPct val="20000"/>
              </a:spcBef>
              <a:buFont typeface="Arial" pitchFamily="34" charset="0"/>
              <a:defRPr lang="pt-BR" sz="1500" kern="1200" smtClean="0">
                <a:solidFill>
                  <a:prstClr val="white">
                    <a:lumMod val="50000"/>
                  </a:prstClr>
                </a:solidFill>
                <a:latin typeface="Gill Sans MT" pitchFamily="34" charset="0"/>
                <a:ea typeface="+mn-ea"/>
                <a:cs typeface="+mn-cs"/>
              </a:defRPr>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Espaço Reservado para Data 6"/>
          <p:cNvSpPr>
            <a:spLocks noGrp="1"/>
          </p:cNvSpPr>
          <p:nvPr>
            <p:ph type="dt" sz="half" idx="10"/>
          </p:nvPr>
        </p:nvSpPr>
        <p:spPr>
          <a:xfrm>
            <a:off x="457200" y="4767263"/>
            <a:ext cx="2133600" cy="273844"/>
          </a:xfrm>
          <a:prstGeom prst="rect">
            <a:avLst/>
          </a:prstGeom>
        </p:spPr>
        <p:txBody>
          <a:bodyPr/>
          <a:lstStyle/>
          <a:p>
            <a:fld id="{A418EFD3-A157-47BF-BFAE-C068BCBD031F}" type="datetimeFigureOut">
              <a:rPr lang="pt-BR" smtClean="0"/>
              <a:t>09/12/2015</a:t>
            </a:fld>
            <a:endParaRPr lang="pt-BR"/>
          </a:p>
        </p:txBody>
      </p:sp>
      <p:sp>
        <p:nvSpPr>
          <p:cNvPr id="8" name="Espaço Reservado para Rodapé 7"/>
          <p:cNvSpPr>
            <a:spLocks noGrp="1"/>
          </p:cNvSpPr>
          <p:nvPr>
            <p:ph type="ftr" sz="quarter" idx="11"/>
          </p:nvPr>
        </p:nvSpPr>
        <p:spPr>
          <a:xfrm>
            <a:off x="3124200" y="4767263"/>
            <a:ext cx="2895600" cy="273844"/>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4767263"/>
            <a:ext cx="2133600" cy="273844"/>
          </a:xfrm>
          <a:prstGeom prst="rect">
            <a:avLst/>
          </a:prstGeom>
        </p:spPr>
        <p:txBody>
          <a:bodyPr/>
          <a:lstStyle/>
          <a:p>
            <a:fld id="{BC48AEBC-9C2A-4387-A909-4AAD1CC0E1CD}" type="slidenum">
              <a:rPr lang="pt-BR" smtClean="0"/>
              <a:t>‹nº›</a:t>
            </a:fld>
            <a:endParaRPr lang="pt-BR"/>
          </a:p>
        </p:txBody>
      </p:sp>
      <p:sp>
        <p:nvSpPr>
          <p:cNvPr id="10" name="Rectangle 5"/>
          <p:cNvSpPr/>
          <p:nvPr/>
        </p:nvSpPr>
        <p:spPr>
          <a:xfrm>
            <a:off x="531812" y="1063229"/>
            <a:ext cx="4040188" cy="567928"/>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endParaRPr lang="en-US" sz="1800" dirty="0">
              <a:solidFill>
                <a:srgbClr val="EEECE1">
                  <a:lumMod val="25000"/>
                </a:srgbClr>
              </a:solidFill>
              <a:latin typeface="Gill Sans MT" pitchFamily="34" charset="0"/>
            </a:endParaRPr>
          </a:p>
        </p:txBody>
      </p:sp>
      <p:sp>
        <p:nvSpPr>
          <p:cNvPr id="11" name="TextBox 7"/>
          <p:cNvSpPr txBox="1"/>
          <p:nvPr/>
        </p:nvSpPr>
        <p:spPr>
          <a:xfrm>
            <a:off x="457176" y="1017973"/>
            <a:ext cx="685800" cy="669414"/>
          </a:xfrm>
          <a:prstGeom prst="rect">
            <a:avLst/>
          </a:prstGeom>
          <a:noFill/>
        </p:spPr>
        <p:txBody>
          <a:bodyPr wrap="square" rtlCol="0">
            <a:spAutoFit/>
          </a:bodyPr>
          <a:lstStyle/>
          <a:p>
            <a:pPr algn="ctr"/>
            <a:r>
              <a:rPr lang="en-US" sz="3750" dirty="0">
                <a:solidFill>
                  <a:srgbClr val="EEECE1">
                    <a:lumMod val="75000"/>
                  </a:srgbClr>
                </a:solidFill>
                <a:latin typeface="Calisto MT" pitchFamily="18" charset="0"/>
              </a:rPr>
              <a:t>1</a:t>
            </a:r>
          </a:p>
        </p:txBody>
      </p:sp>
      <p:cxnSp>
        <p:nvCxnSpPr>
          <p:cNvPr id="12" name="Straight Connector 9"/>
          <p:cNvCxnSpPr/>
          <p:nvPr/>
        </p:nvCxnSpPr>
        <p:spPr>
          <a:xfrm rot="5400000">
            <a:off x="815157" y="1349368"/>
            <a:ext cx="51435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 name="Espaço Reservado para Texto 2"/>
          <p:cNvSpPr>
            <a:spLocks noGrp="1"/>
          </p:cNvSpPr>
          <p:nvPr>
            <p:ph type="body" idx="1"/>
          </p:nvPr>
        </p:nvSpPr>
        <p:spPr>
          <a:xfrm>
            <a:off x="1073127" y="1071553"/>
            <a:ext cx="3424262" cy="53816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45720" rtlCol="0" anchor="ctr" anchorCtr="0">
            <a:normAutofit/>
          </a:bodyPr>
          <a:lstStyle>
            <a:lvl1pPr marL="0" indent="0" algn="l" defTabSz="685800" rtl="0" eaLnBrk="1" latinLnBrk="0" hangingPunct="1">
              <a:spcBef>
                <a:spcPct val="20000"/>
              </a:spcBef>
              <a:buFont typeface="Arial" pitchFamily="34" charset="0"/>
              <a:buNone/>
              <a:defRPr lang="pt-BR" sz="1800" kern="1200" dirty="0" smtClean="0">
                <a:solidFill>
                  <a:srgbClr val="EEECE1">
                    <a:lumMod val="25000"/>
                  </a:srgbClr>
                </a:solidFill>
                <a:latin typeface="Gill Sans MT" pitchFamily="34"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14" name="Rectangle 5"/>
          <p:cNvSpPr/>
          <p:nvPr/>
        </p:nvSpPr>
        <p:spPr>
          <a:xfrm>
            <a:off x="4645026" y="1063229"/>
            <a:ext cx="4041775" cy="567928"/>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endParaRPr lang="en-US" sz="1800" dirty="0">
              <a:solidFill>
                <a:srgbClr val="EEECE1">
                  <a:lumMod val="25000"/>
                </a:srgbClr>
              </a:solidFill>
              <a:latin typeface="Gill Sans MT" pitchFamily="34" charset="0"/>
            </a:endParaRPr>
          </a:p>
        </p:txBody>
      </p:sp>
      <p:sp>
        <p:nvSpPr>
          <p:cNvPr id="15" name="TextBox 7"/>
          <p:cNvSpPr txBox="1"/>
          <p:nvPr/>
        </p:nvSpPr>
        <p:spPr>
          <a:xfrm>
            <a:off x="4572000" y="1017973"/>
            <a:ext cx="685800" cy="669414"/>
          </a:xfrm>
          <a:prstGeom prst="rect">
            <a:avLst/>
          </a:prstGeom>
          <a:noFill/>
        </p:spPr>
        <p:txBody>
          <a:bodyPr wrap="square" rtlCol="0">
            <a:spAutoFit/>
          </a:bodyPr>
          <a:lstStyle/>
          <a:p>
            <a:pPr algn="ctr"/>
            <a:r>
              <a:rPr lang="en-US" sz="3750" dirty="0" smtClean="0">
                <a:solidFill>
                  <a:srgbClr val="EEECE1">
                    <a:lumMod val="75000"/>
                  </a:srgbClr>
                </a:solidFill>
                <a:latin typeface="Calisto MT" pitchFamily="18" charset="0"/>
              </a:rPr>
              <a:t>2</a:t>
            </a:r>
            <a:endParaRPr lang="en-US" sz="3750" dirty="0">
              <a:solidFill>
                <a:srgbClr val="EEECE1">
                  <a:lumMod val="75000"/>
                </a:srgbClr>
              </a:solidFill>
              <a:latin typeface="Calisto MT" pitchFamily="18" charset="0"/>
            </a:endParaRPr>
          </a:p>
        </p:txBody>
      </p:sp>
      <p:cxnSp>
        <p:nvCxnSpPr>
          <p:cNvPr id="16" name="Straight Connector 9"/>
          <p:cNvCxnSpPr/>
          <p:nvPr/>
        </p:nvCxnSpPr>
        <p:spPr>
          <a:xfrm rot="5400000">
            <a:off x="4958561" y="1349368"/>
            <a:ext cx="51435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7" name="Espaço Reservado para Texto 2"/>
          <p:cNvSpPr>
            <a:spLocks noGrp="1"/>
          </p:cNvSpPr>
          <p:nvPr>
            <p:ph type="body" idx="13"/>
          </p:nvPr>
        </p:nvSpPr>
        <p:spPr>
          <a:xfrm>
            <a:off x="5214942" y="1071553"/>
            <a:ext cx="3424262" cy="53816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45720" rtlCol="0" anchor="ctr" anchorCtr="0">
            <a:normAutofit/>
          </a:bodyPr>
          <a:lstStyle>
            <a:lvl1pPr marL="0" indent="0" algn="l" defTabSz="685800" rtl="0" eaLnBrk="1" latinLnBrk="0" hangingPunct="1">
              <a:spcBef>
                <a:spcPct val="20000"/>
              </a:spcBef>
              <a:buFont typeface="Arial" pitchFamily="34" charset="0"/>
              <a:buNone/>
              <a:defRPr lang="pt-BR" sz="1800" kern="1200" dirty="0" smtClean="0">
                <a:solidFill>
                  <a:srgbClr val="EEECE1">
                    <a:lumMod val="25000"/>
                  </a:srgbClr>
                </a:solidFill>
                <a:latin typeface="Gill Sans MT" pitchFamily="34"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Tree>
    <p:extLst>
      <p:ext uri="{BB962C8B-B14F-4D97-AF65-F5344CB8AC3E}">
        <p14:creationId xmlns:p14="http://schemas.microsoft.com/office/powerpoint/2010/main" val="121698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A9E7B99-7C3F-4BC3-B7B8-7E1F8C620B24}" type="datetime1">
              <a:rPr lang="en-US" smtClean="0"/>
              <a:pPr/>
              <a:t>12/9/2015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91AF2B4D-6B12-4EDF-87BB-2B55CECB6611}" type="slidenum">
              <a:rPr lang="en-US" smtClean="0"/>
              <a:pPr/>
              <a:t>‹nº›</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C6B1FF6-39B9-40F5-8B67-33C6354A3D4F}" type="slidenum">
              <a:rPr kumimoji="0" lang="en-US" smtClean="0"/>
              <a:pPr/>
              <a:t>‹nº›</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pPr/>
              <a:t>12/9/2015</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pPr/>
              <a:t>‹nº›</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9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www.jusbrasil.com.br/" TargetMode="External"/><Relationship Id="rId2" Type="http://schemas.openxmlformats.org/officeDocument/2006/relationships/hyperlink" Target="http://www.jusbrasil.com.br/legislacao/155571402/constitui%C3%A7%C3%A3o-federal-constitui%C3%A7%C3%A3o-da-republica-federativa-do-brasil-1988"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buscatextual.cnpq.br/buscatextual/visualizacv.do?id=K4783565Y4" TargetMode="External"/><Relationship Id="rId4" Type="http://schemas.openxmlformats.org/officeDocument/2006/relationships/hyperlink" Target="http://emporiododireito.com.br/ativismo-judicial-brasil-vivenciando-o-common-law-por-danielle-mariel-hei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jusbrasil.com.b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jusbrasil.com.b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file:///C:\Users\Aspireone\Desktop\Curso%20de%20Registros%20P&#195;&#186;blicos%20e%20Notas%20Eletr&#195;&#180;nicos%20debate%20experi&#195;&#170;ncia%20internacional%20_%20Conectando%20Registros%20e%20Pessoa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file:///C:\Users\Aspireone\Desktop\Curso%20de%20Registros%20P&#195;&#186;blicos%20e%20Notas%20Eletr&#195;&#180;nicos%20debate%20experi&#195;&#170;ncia%20internacional%20_%20Conectando%20Registros%20e%20Pessoa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file:///C:\Users\Aspireone\Desktop\16%2011%202015%20arquivos\Curso%20de%20Registros%20P&#195;&#186;blicos%20e%20Notas%20Eletr&#195;&#180;nicos%20debate%20experi&#195;&#170;ncia%20internacional%20_%20Conectando%20Registros%20e%20Pessoa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redialonline.mj.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redialonline.mj.p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redialonline.mj.p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8A8chYrZ-I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ukeiner.jusbrasil.com.br/artigos/148870579/a-nova-lex-mercatori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njur.com.b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ventos.idp.edu.br/xviiicongresso/index.php/programacao.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mailto:candida_carvalhoo@hotmail.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lanalto.gov.br/ccivil_03/_ato2004-2006/2006/lei/l11419.htm" TargetMode="External"/><Relationship Id="rId2" Type="http://schemas.openxmlformats.org/officeDocument/2006/relationships/hyperlink" Target="http://www.planalto.gov.br/ccivil_03/_ato2007-2010/2009/lei/l11977.htm"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cnj.jus.br/busca-atos-adm?documento=2967-"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arisp.files.wordpress.com/2010/11/registro-eletrc3b4nico-parecer-irib.pdf" TargetMode="External"/><Relationship Id="rId2" Type="http://schemas.openxmlformats.org/officeDocument/2006/relationships/hyperlink" Target="http://www.colegioregistralrs.org.br/associado"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colegioregistralrs.org.br/noticia.asp?cod&#8801;10253" TargetMode="External"/><Relationship Id="rId4" Type="http://schemas.openxmlformats.org/officeDocument/2006/relationships/hyperlink" Target="http://cart&#243;rios.org/2013/06/27/srei-servi&#231;o-de-registro-eletronico-de-imovei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noregmt.org.br/portal/conteudo,10225,0,2,nt,anoreg-mt-apresentou-a-central-eletronica-de-integracao-e-informacoes-a-corregedoria.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lanalto.gov.br/ccivil_03/revista/Rev_03/ordenamento%20jur%20brasil.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7927" t="14853" r="37472" b="67546"/>
          <a:stretch/>
        </p:blipFill>
        <p:spPr>
          <a:xfrm>
            <a:off x="1748320" y="1772049"/>
            <a:ext cx="5447858" cy="2436381"/>
          </a:xfrm>
          <a:prstGeom prst="rect">
            <a:avLst/>
          </a:prstGeom>
        </p:spPr>
      </p:pic>
      <p:sp>
        <p:nvSpPr>
          <p:cNvPr id="2" name="Título 1"/>
          <p:cNvSpPr>
            <a:spLocks noGrp="1"/>
          </p:cNvSpPr>
          <p:nvPr>
            <p:ph type="ctrTitle"/>
          </p:nvPr>
        </p:nvSpPr>
        <p:spPr>
          <a:xfrm>
            <a:off x="-22717" y="2032184"/>
            <a:ext cx="9144000" cy="1000094"/>
          </a:xfrm>
        </p:spPr>
        <p:txBody>
          <a:bodyPr/>
          <a:lstStyle/>
          <a:p>
            <a:r>
              <a:rPr lang="pt-BR" sz="1600" b="1" smtClean="0"/>
              <a:t>Segurança jurídica dos atos viabilizados por meio eletrônico</a:t>
            </a:r>
            <a:br>
              <a:rPr lang="pt-BR" sz="1600" b="1" smtClean="0"/>
            </a:br>
            <a:r>
              <a:rPr lang="pt-BR" sz="1600" b="1" smtClean="0"/>
              <a:t>uma análise do contrato transfronteiriço</a:t>
            </a:r>
            <a:r>
              <a:rPr lang="pt-BR" sz="1100" smtClean="0"/>
              <a:t/>
            </a:r>
            <a:br>
              <a:rPr lang="pt-BR" sz="1100" smtClean="0"/>
            </a:br>
            <a:r>
              <a:rPr lang="pt-BR" sz="1100" b="1" cap="all" smtClean="0">
                <a:solidFill>
                  <a:schemeClr val="bg1"/>
                </a:solidFill>
              </a:rPr>
              <a:t> </a:t>
            </a:r>
            <a:r>
              <a:rPr lang="pt-BR" sz="1100" b="1" smtClean="0">
                <a:solidFill>
                  <a:schemeClr val="bg1"/>
                </a:solidFill>
              </a:rPr>
              <a:t/>
            </a:r>
            <a:br>
              <a:rPr lang="pt-BR" sz="1100" b="1" smtClean="0">
                <a:solidFill>
                  <a:schemeClr val="bg1"/>
                </a:solidFill>
              </a:rPr>
            </a:br>
            <a:r>
              <a:rPr lang="pt-BR" sz="1100" b="1" cap="all" smtClean="0">
                <a:solidFill>
                  <a:schemeClr val="bg1"/>
                </a:solidFill>
              </a:rPr>
              <a:t>José de Arimatéia barbosa</a:t>
            </a:r>
            <a:br>
              <a:rPr lang="pt-BR" sz="1100" b="1" cap="all" smtClean="0">
                <a:solidFill>
                  <a:schemeClr val="bg1"/>
                </a:solidFill>
              </a:rPr>
            </a:br>
            <a:r>
              <a:rPr lang="pt-BR" sz="1100" b="1" cap="all" smtClean="0">
                <a:solidFill>
                  <a:schemeClr val="bg1"/>
                </a:solidFill>
              </a:rPr>
              <a:t>CÂNDIDA CARVALHO</a:t>
            </a:r>
            <a:endParaRPr lang="pt-BR" sz="1100" b="1" dirty="0">
              <a:solidFill>
                <a:schemeClr val="bg1"/>
              </a:solidFill>
            </a:endParaRPr>
          </a:p>
        </p:txBody>
      </p:sp>
      <p:sp>
        <p:nvSpPr>
          <p:cNvPr id="3" name="Subtítulo 2"/>
          <p:cNvSpPr>
            <a:spLocks noGrp="1"/>
          </p:cNvSpPr>
          <p:nvPr>
            <p:ph type="subTitle" idx="1"/>
          </p:nvPr>
        </p:nvSpPr>
        <p:spPr>
          <a:xfrm>
            <a:off x="56738" y="3389072"/>
            <a:ext cx="9100159" cy="407096"/>
          </a:xfrm>
        </p:spPr>
        <p:txBody>
          <a:bodyPr/>
          <a:lstStyle/>
          <a:p>
            <a:r>
              <a:rPr lang="pt-BR" sz="1000" b="1" smtClean="0">
                <a:solidFill>
                  <a:schemeClr val="bg1"/>
                </a:solidFill>
              </a:rPr>
              <a:t>Madrid</a:t>
            </a:r>
          </a:p>
          <a:p>
            <a:r>
              <a:rPr lang="pt-BR" sz="1000" b="1" smtClean="0">
                <a:solidFill>
                  <a:schemeClr val="bg1"/>
                </a:solidFill>
              </a:rPr>
              <a:t>1º e 2 de dezembro – 2015</a:t>
            </a:r>
            <a:endParaRPr lang="pt-BR" b="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8" name="CaixaDeTexto 7"/>
          <p:cNvSpPr txBox="1"/>
          <p:nvPr/>
        </p:nvSpPr>
        <p:spPr>
          <a:xfrm>
            <a:off x="92351" y="4106610"/>
            <a:ext cx="9028931" cy="800219"/>
          </a:xfrm>
          <a:prstGeom prst="rect">
            <a:avLst/>
          </a:prstGeom>
          <a:noFill/>
        </p:spPr>
        <p:txBody>
          <a:bodyPr wrap="square" rtlCol="0">
            <a:spAutoFit/>
          </a:bodyPr>
          <a:lstStyle/>
          <a:p>
            <a:pPr algn="ctr"/>
            <a:r>
              <a:rPr lang="pt-BR" sz="800" dirty="0" smtClean="0"/>
              <a:t>José de Arimatéia Barbosa</a:t>
            </a:r>
          </a:p>
          <a:p>
            <a:pPr algn="ctr"/>
            <a:endParaRPr lang="pt-BR" sz="800" dirty="0" smtClean="0"/>
          </a:p>
          <a:p>
            <a:pPr algn="just"/>
            <a:r>
              <a:rPr lang="pt-BR" sz="600" dirty="0" smtClean="0"/>
              <a:t>Registrador </a:t>
            </a:r>
            <a:r>
              <a:rPr lang="pt-BR" sz="600" dirty="0"/>
              <a:t>de imóveis na comarca de Campo Novo do Parecis (MT), Vice-Presidente do IRIB pelo Estado de Mato Grosso e seu representante junto Comissão de Assuntos Fundiários da CGJ/MT. Conselheiro  da ANOREG/MT; Membro do Observatório de Direitos Humanos, Bioética e meio ambiente da Universidade de  Salerno- </a:t>
            </a:r>
            <a:r>
              <a:rPr lang="pt-BR" sz="600"/>
              <a:t>Itália</a:t>
            </a:r>
            <a:r>
              <a:rPr lang="pt-BR" sz="600" smtClean="0"/>
              <a:t>.</a:t>
            </a:r>
          </a:p>
          <a:p>
            <a:pPr algn="just"/>
            <a:endParaRPr lang="pt-BR" sz="600" dirty="0"/>
          </a:p>
          <a:p>
            <a:pPr algn="ctr"/>
            <a:r>
              <a:rPr lang="pt-BR" sz="600" dirty="0" smtClean="0"/>
              <a:t>Cândida Carvalho</a:t>
            </a:r>
          </a:p>
          <a:p>
            <a:pPr algn="ctr"/>
            <a:r>
              <a:rPr lang="pt-BR" sz="600" dirty="0"/>
              <a:t>Doutoranda em Direito – especialidade em Ciências Jurídico-Civis, na Faculdade de Direito da Universidade de </a:t>
            </a:r>
            <a:r>
              <a:rPr lang="pt-BR" sz="600" dirty="0" smtClean="0"/>
              <a:t>Lisboa.</a:t>
            </a:r>
            <a:endParaRPr lang="pt-BR" sz="600" dirty="0"/>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675" y="2687876"/>
            <a:ext cx="1665961" cy="936832"/>
          </a:xfrm>
          <a:prstGeom prst="rect">
            <a:avLst/>
          </a:prstGeom>
          <a:effectLst>
            <a:glow rad="152400">
              <a:schemeClr val="accent1">
                <a:alpha val="67000"/>
              </a:schemeClr>
            </a:glow>
            <a:outerShdw blurRad="50800" dist="50800" dir="5400000" sx="1000" sy="1000" algn="ctr" rotWithShape="0">
              <a:srgbClr val="000000">
                <a:alpha val="97000"/>
              </a:srgbClr>
            </a:outerShdw>
          </a:effectLst>
        </p:spPr>
      </p:pic>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664" y="2588219"/>
            <a:ext cx="1551477" cy="951915"/>
          </a:xfrm>
          <a:prstGeom prst="rect">
            <a:avLst/>
          </a:prstGeom>
        </p:spPr>
      </p:pic>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216" y="24692"/>
            <a:ext cx="6648450" cy="1828800"/>
          </a:xfrm>
          <a:prstGeom prst="rect">
            <a:avLst/>
          </a:prstGeom>
        </p:spPr>
      </p:pic>
    </p:spTree>
    <p:extLst>
      <p:ext uri="{BB962C8B-B14F-4D97-AF65-F5344CB8AC3E}">
        <p14:creationId xmlns:p14="http://schemas.microsoft.com/office/powerpoint/2010/main" val="3469144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b="1" dirty="0">
                <a:latin typeface="Times New Roman" panose="02020603050405020304" pitchFamily="18" charset="0"/>
                <a:cs typeface="Times New Roman" panose="02020603050405020304" pitchFamily="18" charset="0"/>
              </a:rPr>
              <a:t>O</a:t>
            </a:r>
            <a:r>
              <a:rPr lang="pt-BR" b="1" dirty="0" smtClean="0">
                <a:latin typeface="Times New Roman" panose="02020603050405020304" pitchFamily="18" charset="0"/>
                <a:cs typeface="Times New Roman" panose="02020603050405020304" pitchFamily="18" charset="0"/>
              </a:rPr>
              <a:t>rdenamento </a:t>
            </a:r>
            <a:r>
              <a:rPr lang="pt-BR" b="1" dirty="0">
                <a:latin typeface="Times New Roman" panose="02020603050405020304" pitchFamily="18" charset="0"/>
                <a:cs typeface="Times New Roman" panose="02020603050405020304" pitchFamily="18" charset="0"/>
              </a:rPr>
              <a:t>J</a:t>
            </a:r>
            <a:r>
              <a:rPr lang="pt-BR" b="1" dirty="0" smtClean="0">
                <a:latin typeface="Times New Roman" panose="02020603050405020304" pitchFamily="18" charset="0"/>
                <a:cs typeface="Times New Roman" panose="02020603050405020304" pitchFamily="18" charset="0"/>
              </a:rPr>
              <a:t>urídico </a:t>
            </a:r>
            <a:r>
              <a:rPr lang="pt-BR" b="1" dirty="0">
                <a:latin typeface="Times New Roman" panose="02020603050405020304" pitchFamily="18" charset="0"/>
                <a:cs typeface="Times New Roman" panose="02020603050405020304" pitchFamily="18" charset="0"/>
              </a:rPr>
              <a:t>B</a:t>
            </a:r>
            <a:r>
              <a:rPr lang="pt-BR" b="1" dirty="0" smtClean="0">
                <a:latin typeface="Times New Roman" panose="02020603050405020304" pitchFamily="18" charset="0"/>
                <a:cs typeface="Times New Roman" panose="02020603050405020304" pitchFamily="18" charset="0"/>
              </a:rPr>
              <a:t>rasileiro</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1600" dirty="0" smtClean="0">
                <a:latin typeface="Times New Roman" panose="02020603050405020304" pitchFamily="18" charset="0"/>
                <a:cs typeface="Times New Roman" panose="02020603050405020304" pitchFamily="18" charset="0"/>
              </a:rPr>
              <a:t>O </a:t>
            </a:r>
            <a:r>
              <a:rPr lang="pt-BR" sz="1600" dirty="0">
                <a:latin typeface="Times New Roman" panose="02020603050405020304" pitchFamily="18" charset="0"/>
                <a:cs typeface="Times New Roman" panose="02020603050405020304" pitchFamily="18" charset="0"/>
              </a:rPr>
              <a:t>ordenamento jurídico brasileiro </a:t>
            </a:r>
            <a:r>
              <a:rPr lang="pt-BR" sz="1600" dirty="0" err="1" smtClean="0">
                <a:latin typeface="Times New Roman" panose="02020603050405020304" pitchFamily="18" charset="0"/>
                <a:cs typeface="Times New Roman" panose="02020603050405020304" pitchFamily="18" charset="0"/>
              </a:rPr>
              <a:t>inequivocadamente</a:t>
            </a:r>
            <a:r>
              <a:rPr lang="pt-BR" sz="1600" dirty="0" smtClean="0">
                <a:latin typeface="Times New Roman" panose="02020603050405020304" pitchFamily="18" charset="0"/>
                <a:cs typeface="Times New Roman" panose="02020603050405020304" pitchFamily="18" charset="0"/>
              </a:rPr>
              <a:t> </a:t>
            </a:r>
            <a:r>
              <a:rPr lang="pt-BR" sz="1600" dirty="0">
                <a:latin typeface="Times New Roman" panose="02020603050405020304" pitchFamily="18" charset="0"/>
                <a:cs typeface="Times New Roman" panose="02020603050405020304" pitchFamily="18" charset="0"/>
              </a:rPr>
              <a:t>vem assimilando institutos de caráter vinculativo, sendo que as súmulas vinculantes demonstram uma efetiva aproximação à teoria dos precedentes norte-americanos, evidenciando assim, a recepção de mecanismos oriundos de outras tradições jurídicas. O Brasil tem incorporado da experiência norte-americana o modo de compreender a atividade jurisdicional, especialmente após a </a:t>
            </a:r>
            <a:r>
              <a:rPr lang="pt-BR" sz="1600" u="sng" dirty="0">
                <a:latin typeface="Times New Roman" panose="02020603050405020304" pitchFamily="18" charset="0"/>
                <a:cs typeface="Times New Roman" panose="02020603050405020304" pitchFamily="18" charset="0"/>
                <a:hlinkClick r:id="rId2" tooltip="CONSTITUIÇÃO DA REPÚBLICA FEDERATIVA DO BRASIL DE 1988"/>
              </a:rPr>
              <a:t>Constituição da </a:t>
            </a:r>
            <a:r>
              <a:rPr lang="pt-BR" sz="1600" u="sng" dirty="0" smtClean="0">
                <a:latin typeface="Times New Roman" panose="02020603050405020304" pitchFamily="18" charset="0"/>
                <a:cs typeface="Times New Roman" panose="02020603050405020304" pitchFamily="18" charset="0"/>
                <a:hlinkClick r:id="rId2" tooltip="CONSTITUIÇÃO DA REPÚBLICA FEDERATIVA DO BRASIL DE 1988"/>
              </a:rPr>
              <a:t>República </a:t>
            </a:r>
            <a:r>
              <a:rPr lang="pt-BR" sz="1600" u="sng" dirty="0">
                <a:latin typeface="Times New Roman" panose="02020603050405020304" pitchFamily="18" charset="0"/>
                <a:cs typeface="Times New Roman" panose="02020603050405020304" pitchFamily="18" charset="0"/>
                <a:hlinkClick r:id="rId2" tooltip="CONSTITUIÇÃO DA REPÚBLICA FEDERATIVA DO BRASIL DE 1988"/>
              </a:rPr>
              <a:t>Federativa do Brasil</a:t>
            </a:r>
            <a:r>
              <a:rPr lang="pt-BR" sz="1600" dirty="0">
                <a:latin typeface="Times New Roman" panose="02020603050405020304" pitchFamily="18" charset="0"/>
                <a:cs typeface="Times New Roman" panose="02020603050405020304" pitchFamily="18" charset="0"/>
              </a:rPr>
              <a:t> de 1988 (TASSINARI, 2013, p. 76). </a:t>
            </a:r>
            <a:endParaRPr lang="pt-BR" sz="1600" dirty="0" smtClean="0">
              <a:latin typeface="Times New Roman" panose="02020603050405020304" pitchFamily="18" charset="0"/>
              <a:cs typeface="Times New Roman" panose="02020603050405020304" pitchFamily="18" charset="0"/>
            </a:endParaRPr>
          </a:p>
          <a:p>
            <a:endParaRPr lang="pt-BR" sz="1400" dirty="0"/>
          </a:p>
          <a:p>
            <a:pPr marL="0" indent="0">
              <a:buNone/>
            </a:pPr>
            <a:endParaRPr lang="pt-BR" sz="1400" dirty="0" smtClean="0"/>
          </a:p>
          <a:p>
            <a:pPr marL="0" indent="0">
              <a:buNone/>
            </a:pPr>
            <a:r>
              <a:rPr lang="pt-BR" sz="800" dirty="0" smtClean="0">
                <a:latin typeface="Times New Roman" panose="02020603050405020304" pitchFamily="18" charset="0"/>
                <a:cs typeface="Times New Roman" panose="02020603050405020304" pitchFamily="18" charset="0"/>
              </a:rPr>
              <a:t>Fonte: </a:t>
            </a:r>
            <a:r>
              <a:rPr lang="pt-BR" sz="800" b="1" dirty="0">
                <a:latin typeface="Times New Roman" panose="02020603050405020304" pitchFamily="18" charset="0"/>
                <a:cs typeface="Times New Roman" panose="02020603050405020304" pitchFamily="18" charset="0"/>
              </a:rPr>
              <a:t>Ativismo judicial: Brasil vivenciando o common </a:t>
            </a:r>
            <a:r>
              <a:rPr lang="pt-BR" sz="800" b="1" dirty="0" err="1">
                <a:latin typeface="Times New Roman" panose="02020603050405020304" pitchFamily="18" charset="0"/>
                <a:cs typeface="Times New Roman" panose="02020603050405020304" pitchFamily="18" charset="0"/>
              </a:rPr>
              <a:t>law</a:t>
            </a:r>
            <a:r>
              <a:rPr lang="pt-BR" sz="800" b="1" dirty="0">
                <a:latin typeface="Times New Roman" panose="02020603050405020304" pitchFamily="18" charset="0"/>
                <a:cs typeface="Times New Roman" panose="02020603050405020304" pitchFamily="18" charset="0"/>
              </a:rPr>
              <a:t>?</a:t>
            </a:r>
            <a:r>
              <a:rPr lang="pt-BR" sz="800" dirty="0">
                <a:latin typeface="Times New Roman" panose="02020603050405020304" pitchFamily="18" charset="0"/>
                <a:cs typeface="Times New Roman" panose="02020603050405020304" pitchFamily="18" charset="0"/>
              </a:rPr>
              <a:t/>
            </a:r>
            <a:br>
              <a:rPr lang="pt-BR" sz="800" dirty="0">
                <a:latin typeface="Times New Roman" panose="02020603050405020304" pitchFamily="18" charset="0"/>
                <a:cs typeface="Times New Roman" panose="02020603050405020304" pitchFamily="18" charset="0"/>
              </a:rPr>
            </a:br>
            <a:r>
              <a:rPr lang="pt-BR" sz="800" b="1" dirty="0">
                <a:latin typeface="Times New Roman" panose="02020603050405020304" pitchFamily="18" charset="0"/>
                <a:cs typeface="Times New Roman" panose="02020603050405020304" pitchFamily="18" charset="0"/>
              </a:rPr>
              <a:t>Por Danielle Mariel </a:t>
            </a:r>
            <a:r>
              <a:rPr lang="pt-BR" sz="800" b="1" dirty="0" err="1">
                <a:latin typeface="Times New Roman" panose="02020603050405020304" pitchFamily="18" charset="0"/>
                <a:cs typeface="Times New Roman" panose="02020603050405020304" pitchFamily="18" charset="0"/>
              </a:rPr>
              <a:t>Heil</a:t>
            </a:r>
            <a:r>
              <a:rPr lang="pt-BR" sz="800" dirty="0">
                <a:latin typeface="Times New Roman" panose="02020603050405020304" pitchFamily="18" charset="0"/>
                <a:cs typeface="Times New Roman" panose="02020603050405020304" pitchFamily="18" charset="0"/>
              </a:rPr>
              <a:t> – 25/06/2015- </a:t>
            </a:r>
            <a:r>
              <a:rPr lang="pt-BR" sz="800" dirty="0" smtClean="0">
                <a:latin typeface="Times New Roman" panose="02020603050405020304" pitchFamily="18" charset="0"/>
                <a:cs typeface="Times New Roman" panose="02020603050405020304" pitchFamily="18" charset="0"/>
                <a:hlinkClick r:id="rId3"/>
              </a:rPr>
              <a:t>www.jusbrasil.com.br</a:t>
            </a:r>
            <a:r>
              <a:rPr lang="pt-BR" sz="800" dirty="0">
                <a:latin typeface="Times New Roman" panose="02020603050405020304" pitchFamily="18" charset="0"/>
                <a:cs typeface="Times New Roman" panose="02020603050405020304" pitchFamily="18" charset="0"/>
              </a:rPr>
              <a:t> e/ou </a:t>
            </a:r>
            <a:r>
              <a:rPr lang="pt-BR" sz="800" dirty="0">
                <a:latin typeface="Times New Roman" panose="02020603050405020304" pitchFamily="18" charset="0"/>
                <a:cs typeface="Times New Roman" panose="02020603050405020304" pitchFamily="18" charset="0"/>
                <a:hlinkClick r:id="rId4"/>
              </a:rPr>
              <a:t>http://emporiododireito.com.br/ativismo-judicial-brasil-vivenciando-o-common-law-por-danielle-mariel-heil</a:t>
            </a:r>
            <a:r>
              <a:rPr lang="pt-BR" sz="800" dirty="0" smtClean="0">
                <a:latin typeface="Times New Roman" panose="02020603050405020304" pitchFamily="18" charset="0"/>
                <a:cs typeface="Times New Roman" panose="02020603050405020304" pitchFamily="18" charset="0"/>
                <a:hlinkClick r:id="rId4"/>
              </a:rPr>
              <a:t>/</a:t>
            </a:r>
            <a:endParaRPr lang="pt-BR" sz="800" dirty="0" smtClean="0">
              <a:latin typeface="Times New Roman" panose="02020603050405020304" pitchFamily="18" charset="0"/>
              <a:cs typeface="Times New Roman" panose="02020603050405020304" pitchFamily="18" charset="0"/>
            </a:endParaRPr>
          </a:p>
          <a:p>
            <a:pPr marL="0" indent="0">
              <a:buNone/>
            </a:pPr>
            <a:r>
              <a:rPr lang="pt-BR" sz="800" dirty="0">
                <a:latin typeface="Times New Roman" panose="02020603050405020304" pitchFamily="18" charset="0"/>
                <a:cs typeface="Times New Roman" panose="02020603050405020304" pitchFamily="18" charset="0"/>
              </a:rPr>
              <a:t>TASSINARI </a:t>
            </a:r>
            <a:r>
              <a:rPr lang="pt-BR" sz="800" dirty="0" smtClean="0">
                <a:latin typeface="Times New Roman" panose="02020603050405020304" pitchFamily="18" charset="0"/>
                <a:cs typeface="Times New Roman" panose="02020603050405020304" pitchFamily="18" charset="0"/>
              </a:rPr>
              <a:t> - </a:t>
            </a:r>
            <a:r>
              <a:rPr lang="pt-BR" sz="800" dirty="0" smtClean="0">
                <a:latin typeface="Times New Roman" panose="02020603050405020304" pitchFamily="18" charset="0"/>
                <a:cs typeface="Times New Roman" panose="02020603050405020304" pitchFamily="18" charset="0"/>
                <a:hlinkClick r:id="rId5"/>
              </a:rPr>
              <a:t>http</a:t>
            </a:r>
            <a:r>
              <a:rPr lang="pt-BR" sz="800" dirty="0">
                <a:latin typeface="Times New Roman" panose="02020603050405020304" pitchFamily="18" charset="0"/>
                <a:cs typeface="Times New Roman" panose="02020603050405020304" pitchFamily="18" charset="0"/>
                <a:hlinkClick r:id="rId5"/>
              </a:rPr>
              <a:t>://</a:t>
            </a:r>
            <a:r>
              <a:rPr lang="pt-BR" sz="800" dirty="0" smtClean="0">
                <a:latin typeface="Times New Roman" panose="02020603050405020304" pitchFamily="18" charset="0"/>
                <a:cs typeface="Times New Roman" panose="02020603050405020304" pitchFamily="18" charset="0"/>
                <a:hlinkClick r:id="rId5"/>
              </a:rPr>
              <a:t>buscatextual.cnpq.br/buscatextual/visualizacv.do?id=K4783565Y4</a:t>
            </a:r>
            <a:r>
              <a:rPr lang="pt-BR" sz="800" dirty="0" smtClean="0">
                <a:latin typeface="Times New Roman" panose="02020603050405020304" pitchFamily="18" charset="0"/>
                <a:cs typeface="Times New Roman" panose="02020603050405020304" pitchFamily="18" charset="0"/>
              </a:rPr>
              <a:t> </a:t>
            </a:r>
            <a:endParaRPr lang="pt-BR" sz="8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6">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6">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6">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999175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Ativismo Judicial</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endParaRPr lang="pt-BR" sz="1400" dirty="0" smtClean="0">
              <a:latin typeface="Times New Roman" panose="02020603050405020304" pitchFamily="18" charset="0"/>
              <a:cs typeface="Times New Roman" panose="02020603050405020304" pitchFamily="18" charset="0"/>
            </a:endParaRPr>
          </a:p>
          <a:p>
            <a:pPr algn="just"/>
            <a:endParaRPr lang="pt-BR" sz="1400" dirty="0">
              <a:latin typeface="Times New Roman" panose="02020603050405020304" pitchFamily="18" charset="0"/>
              <a:cs typeface="Times New Roman" panose="02020603050405020304" pitchFamily="18" charset="0"/>
            </a:endParaRPr>
          </a:p>
          <a:p>
            <a:pPr marL="0" indent="0" algn="just">
              <a:buNone/>
            </a:pPr>
            <a:r>
              <a:rPr lang="pt-BR" sz="1400" dirty="0" smtClean="0">
                <a:latin typeface="Times New Roman" panose="02020603050405020304" pitchFamily="18" charset="0"/>
                <a:cs typeface="Times New Roman" panose="02020603050405020304" pitchFamily="18" charset="0"/>
              </a:rPr>
              <a:t>O </a:t>
            </a:r>
            <a:r>
              <a:rPr lang="pt-BR" sz="1400" dirty="0">
                <a:latin typeface="Times New Roman" panose="02020603050405020304" pitchFamily="18" charset="0"/>
                <a:cs typeface="Times New Roman" panose="02020603050405020304" pitchFamily="18" charset="0"/>
              </a:rPr>
              <a:t>ativismo está baseado em um ato não condicionado por pressupostos jurídicos, mas sim pela mera vontade do magistrado, apresentando-se, portanto, como um forte problema, podendo acarretar inclusive na perda de autonomia do direito, uma vez que na atual conjuntura, há indiscutivelmente uma tendência de delegar à jurisdição a concretização de direitos”. (TASSINARI, 2013, p. 141</a:t>
            </a:r>
            <a:r>
              <a:rPr lang="pt-BR" sz="1400" dirty="0" smtClean="0">
                <a:latin typeface="Times New Roman" panose="02020603050405020304" pitchFamily="18" charset="0"/>
                <a:cs typeface="Times New Roman" panose="02020603050405020304" pitchFamily="18" charset="0"/>
              </a:rPr>
              <a:t>).</a:t>
            </a:r>
          </a:p>
          <a:p>
            <a:pPr algn="just"/>
            <a:endParaRPr lang="pt-BR" sz="1400" dirty="0">
              <a:latin typeface="Times New Roman" panose="02020603050405020304" pitchFamily="18" charset="0"/>
              <a:cs typeface="Times New Roman" panose="02020603050405020304" pitchFamily="18" charset="0"/>
            </a:endParaRPr>
          </a:p>
          <a:p>
            <a:pPr algn="just"/>
            <a:endParaRPr lang="pt-BR" sz="1400" dirty="0" smtClean="0">
              <a:latin typeface="Times New Roman" panose="02020603050405020304" pitchFamily="18" charset="0"/>
              <a:cs typeface="Times New Roman" panose="02020603050405020304" pitchFamily="18" charset="0"/>
            </a:endParaRPr>
          </a:p>
          <a:p>
            <a:pPr algn="just"/>
            <a:endParaRPr lang="pt-BR" sz="1400" dirty="0">
              <a:latin typeface="Times New Roman" panose="02020603050405020304" pitchFamily="18" charset="0"/>
              <a:cs typeface="Times New Roman" panose="02020603050405020304" pitchFamily="18" charset="0"/>
            </a:endParaRPr>
          </a:p>
          <a:p>
            <a:endParaRPr lang="pt-BR" sz="1000" dirty="0" smtClean="0">
              <a:latin typeface="Times New Roman" panose="02020603050405020304" pitchFamily="18" charset="0"/>
              <a:cs typeface="Times New Roman" panose="02020603050405020304" pitchFamily="18" charset="0"/>
            </a:endParaRPr>
          </a:p>
          <a:p>
            <a:pPr marL="0" indent="0">
              <a:buNone/>
            </a:pPr>
            <a:r>
              <a:rPr lang="pt-BR" sz="1000" b="1" dirty="0" smtClean="0">
                <a:latin typeface="Times New Roman" panose="02020603050405020304" pitchFamily="18" charset="0"/>
                <a:cs typeface="Times New Roman" panose="02020603050405020304" pitchFamily="18" charset="0"/>
              </a:rPr>
              <a:t>Fonte: Ativismo </a:t>
            </a:r>
            <a:r>
              <a:rPr lang="pt-BR" sz="1000" b="1" dirty="0">
                <a:latin typeface="Times New Roman" panose="02020603050405020304" pitchFamily="18" charset="0"/>
                <a:cs typeface="Times New Roman" panose="02020603050405020304" pitchFamily="18" charset="0"/>
              </a:rPr>
              <a:t>judicial: Brasil vivenciando o common </a:t>
            </a:r>
            <a:r>
              <a:rPr lang="pt-BR" sz="1000" b="1" dirty="0" err="1">
                <a:latin typeface="Times New Roman" panose="02020603050405020304" pitchFamily="18" charset="0"/>
                <a:cs typeface="Times New Roman" panose="02020603050405020304" pitchFamily="18" charset="0"/>
              </a:rPr>
              <a:t>law</a:t>
            </a:r>
            <a:r>
              <a:rPr lang="pt-BR" sz="1000" b="1" dirty="0">
                <a:latin typeface="Times New Roman" panose="02020603050405020304" pitchFamily="18" charset="0"/>
                <a:cs typeface="Times New Roman" panose="02020603050405020304" pitchFamily="18" charset="0"/>
              </a:rPr>
              <a:t>?</a:t>
            </a:r>
            <a:r>
              <a:rPr lang="pt-BR" sz="1000" dirty="0">
                <a:latin typeface="Times New Roman" panose="02020603050405020304" pitchFamily="18" charset="0"/>
                <a:cs typeface="Times New Roman" panose="02020603050405020304" pitchFamily="18" charset="0"/>
              </a:rPr>
              <a:t/>
            </a:r>
            <a:br>
              <a:rPr lang="pt-BR" sz="1000" dirty="0">
                <a:latin typeface="Times New Roman" panose="02020603050405020304" pitchFamily="18" charset="0"/>
                <a:cs typeface="Times New Roman" panose="02020603050405020304" pitchFamily="18" charset="0"/>
              </a:rPr>
            </a:br>
            <a:r>
              <a:rPr lang="pt-BR" sz="1000" b="1" dirty="0" smtClean="0">
                <a:latin typeface="Times New Roman" panose="02020603050405020304" pitchFamily="18" charset="0"/>
                <a:cs typeface="Times New Roman" panose="02020603050405020304" pitchFamily="18" charset="0"/>
              </a:rPr>
              <a:t>Danielle </a:t>
            </a:r>
            <a:r>
              <a:rPr lang="pt-BR" sz="1000" b="1" dirty="0">
                <a:latin typeface="Times New Roman" panose="02020603050405020304" pitchFamily="18" charset="0"/>
                <a:cs typeface="Times New Roman" panose="02020603050405020304" pitchFamily="18" charset="0"/>
              </a:rPr>
              <a:t>Mariel Heil</a:t>
            </a:r>
            <a:r>
              <a:rPr lang="pt-BR" sz="1000" dirty="0">
                <a:latin typeface="Times New Roman" panose="02020603050405020304" pitchFamily="18" charset="0"/>
                <a:cs typeface="Times New Roman" panose="02020603050405020304" pitchFamily="18" charset="0"/>
              </a:rPr>
              <a:t> – 25/06/2015- </a:t>
            </a:r>
            <a:r>
              <a:rPr lang="pt-BR" sz="1000" dirty="0" smtClean="0">
                <a:latin typeface="Times New Roman" panose="02020603050405020304" pitchFamily="18" charset="0"/>
                <a:cs typeface="Times New Roman" panose="02020603050405020304" pitchFamily="18" charset="0"/>
                <a:hlinkClick r:id="rId2"/>
              </a:rPr>
              <a:t>www.jusbrasil.com.br</a:t>
            </a:r>
            <a:r>
              <a:rPr lang="pt-BR" sz="1000" dirty="0" smtClean="0">
                <a:latin typeface="Times New Roman" panose="02020603050405020304" pitchFamily="18" charset="0"/>
                <a:cs typeface="Times New Roman" panose="02020603050405020304" pitchFamily="18" charset="0"/>
              </a:rPr>
              <a:t> </a:t>
            </a:r>
            <a:endParaRPr lang="pt-BR" sz="1000" dirty="0">
              <a:latin typeface="Times New Roman" panose="02020603050405020304" pitchFamily="18" charset="0"/>
              <a:cs typeface="Times New Roman" panose="02020603050405020304" pitchFamily="18" charset="0"/>
            </a:endParaRPr>
          </a:p>
          <a:p>
            <a:endParaRPr lang="pt-BR" sz="800"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472918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dirty="0">
                <a:latin typeface="Times New Roman" panose="02020603050405020304" pitchFamily="18" charset="0"/>
                <a:cs typeface="Times New Roman" panose="02020603050405020304" pitchFamily="18" charset="0"/>
              </a:rPr>
              <a:t>Ativismo judicial: Brasil vivenciando o common </a:t>
            </a:r>
            <a:r>
              <a:rPr lang="pt-BR" sz="2800" b="1" dirty="0" err="1">
                <a:latin typeface="Times New Roman" panose="02020603050405020304" pitchFamily="18" charset="0"/>
                <a:cs typeface="Times New Roman" panose="02020603050405020304" pitchFamily="18" charset="0"/>
              </a:rPr>
              <a:t>law</a:t>
            </a:r>
            <a:r>
              <a:rPr lang="pt-BR" sz="2800" b="1" dirty="0">
                <a:latin typeface="Times New Roman" panose="02020603050405020304" pitchFamily="18" charset="0"/>
                <a:cs typeface="Times New Roman" panose="02020603050405020304" pitchFamily="18" charset="0"/>
              </a:rPr>
              <a:t>?</a:t>
            </a:r>
            <a:r>
              <a:rPr lang="pt-BR" sz="1400" dirty="0"/>
              <a:t/>
            </a:r>
            <a:br>
              <a:rPr lang="pt-BR" sz="1400" dirty="0"/>
            </a:br>
            <a:endParaRPr lang="pt-BR" sz="1400" dirty="0"/>
          </a:p>
        </p:txBody>
      </p:sp>
      <p:sp>
        <p:nvSpPr>
          <p:cNvPr id="3" name="Espaço Reservado para Conteúdo 2"/>
          <p:cNvSpPr>
            <a:spLocks noGrp="1"/>
          </p:cNvSpPr>
          <p:nvPr>
            <p:ph idx="1"/>
          </p:nvPr>
        </p:nvSpPr>
        <p:spPr/>
        <p:txBody>
          <a:bodyPr/>
          <a:lstStyle/>
          <a:p>
            <a:pPr algn="just"/>
            <a:r>
              <a:rPr lang="pt-BR" sz="1800" dirty="0">
                <a:latin typeface="Times New Roman" panose="02020603050405020304" pitchFamily="18" charset="0"/>
                <a:cs typeface="Times New Roman" panose="02020603050405020304" pitchFamily="18" charset="0"/>
              </a:rPr>
              <a:t>A democracia brasileira está em atual situação de insegurança especialmente em razão da crise de representatividade, legitimidade e funcionalidade do Poder Legislativo, o qual se apresenta em situação de “vergonha e caos nacional”, não merecendo crédito, mesmo porque se as opiniões acerca de tal poder fossem aqui narradas, sem dúvidas, após redigir este artigo enfrentaria uma possível prisão. Com urgência, o país clama por reforma política, porém esta não poder ser realizada por juízes, que sequer possuem prerrogativas para tanto.</a:t>
            </a:r>
          </a:p>
          <a:p>
            <a:pPr marL="0" indent="0">
              <a:buNone/>
            </a:pPr>
            <a:endParaRPr lang="pt-BR" sz="2400" dirty="0">
              <a:latin typeface="Times New Roman" panose="02020603050405020304" pitchFamily="18" charset="0"/>
              <a:cs typeface="Times New Roman" panose="02020603050405020304" pitchFamily="18" charset="0"/>
            </a:endParaRPr>
          </a:p>
          <a:p>
            <a:pPr marL="0" indent="0">
              <a:buNone/>
            </a:pPr>
            <a:r>
              <a:rPr lang="pt-BR" sz="900" b="1" dirty="0">
                <a:latin typeface="Times New Roman" panose="02020603050405020304" pitchFamily="18" charset="0"/>
                <a:cs typeface="Times New Roman" panose="02020603050405020304" pitchFamily="18" charset="0"/>
              </a:rPr>
              <a:t>Fonte: Danielle Mariel </a:t>
            </a:r>
            <a:r>
              <a:rPr lang="pt-BR" sz="900" b="1" dirty="0" err="1">
                <a:latin typeface="Times New Roman" panose="02020603050405020304" pitchFamily="18" charset="0"/>
                <a:cs typeface="Times New Roman" panose="02020603050405020304" pitchFamily="18" charset="0"/>
              </a:rPr>
              <a:t>Heil</a:t>
            </a:r>
            <a:r>
              <a:rPr lang="pt-BR" sz="900" dirty="0">
                <a:latin typeface="Times New Roman" panose="02020603050405020304" pitchFamily="18" charset="0"/>
                <a:cs typeface="Times New Roman" panose="02020603050405020304" pitchFamily="18" charset="0"/>
              </a:rPr>
              <a:t> – 25/06/2015- </a:t>
            </a:r>
            <a:r>
              <a:rPr lang="pt-BR" sz="900" dirty="0" smtClean="0">
                <a:latin typeface="Times New Roman" panose="02020603050405020304" pitchFamily="18" charset="0"/>
                <a:cs typeface="Times New Roman" panose="02020603050405020304" pitchFamily="18" charset="0"/>
                <a:hlinkClick r:id="rId2"/>
              </a:rPr>
              <a:t>www.jusbrasil.com.br</a:t>
            </a:r>
            <a:r>
              <a:rPr lang="pt-BR" sz="900" dirty="0">
                <a:latin typeface="Times New Roman" panose="02020603050405020304" pitchFamily="18" charset="0"/>
                <a:cs typeface="Times New Roman" panose="02020603050405020304" pitchFamily="18" charset="0"/>
              </a:rPr>
              <a:t> http://emporiododireito.com.br/ativismo-judicial-brasil-vivenciando-o-common-law-por-danielle-mariel-heil/</a:t>
            </a: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943317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b="1" dirty="0">
                <a:latin typeface="Times New Roman" panose="02020603050405020304" pitchFamily="18" charset="0"/>
                <a:cs typeface="Times New Roman" panose="02020603050405020304" pitchFamily="18" charset="0"/>
              </a:rPr>
              <a:t>A</a:t>
            </a:r>
            <a:r>
              <a:rPr lang="pt-BR" b="1" dirty="0" smtClean="0">
                <a:latin typeface="Times New Roman" panose="02020603050405020304" pitchFamily="18" charset="0"/>
                <a:cs typeface="Times New Roman" panose="02020603050405020304" pitchFamily="18" charset="0"/>
              </a:rPr>
              <a:t> </a:t>
            </a:r>
            <a:r>
              <a:rPr lang="pt-BR" b="1" dirty="0">
                <a:latin typeface="Times New Roman" panose="02020603050405020304" pitchFamily="18" charset="0"/>
                <a:cs typeface="Times New Roman" panose="02020603050405020304" pitchFamily="18" charset="0"/>
              </a:rPr>
              <a:t>T</a:t>
            </a:r>
            <a:r>
              <a:rPr lang="pt-BR" b="1" dirty="0" smtClean="0">
                <a:latin typeface="Times New Roman" panose="02020603050405020304" pitchFamily="18" charset="0"/>
                <a:cs typeface="Times New Roman" panose="02020603050405020304" pitchFamily="18" charset="0"/>
              </a:rPr>
              <a:t>ransformação do RI</a:t>
            </a:r>
            <a:endParaRPr lang="pt-BR" b="1" dirty="0">
              <a:latin typeface="Times New Roman" panose="02020603050405020304" pitchFamily="18" charset="0"/>
              <a:cs typeface="Times New Roman" panose="02020603050405020304" pitchFamily="18" charset="0"/>
            </a:endParaRPr>
          </a:p>
        </p:txBody>
      </p:sp>
      <p:pic>
        <p:nvPicPr>
          <p:cNvPr id="3075" name="Picture 3" descr="C:\Users\Rubia Mara\AppData\Local\Microsoft\Windows\Temporary Internet Files\Content.IE5\PFIM63CA\MC900056749[1].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63688" y="2193708"/>
            <a:ext cx="2176638" cy="1620000"/>
          </a:xfrm>
        </p:spPr>
      </p:pic>
      <p:pic>
        <p:nvPicPr>
          <p:cNvPr id="3077" name="Picture 5" descr="C:\Users\Rubia Mara\AppData\Local\Microsoft\Windows\Temporary Internet Files\Content.IE5\83SQZ2XT\MC900238094[1].wmf"/>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58055" y="2085696"/>
            <a:ext cx="2036408" cy="1890000"/>
          </a:xfrm>
        </p:spPr>
      </p:pic>
      <p:sp>
        <p:nvSpPr>
          <p:cNvPr id="5" name="Espaço Reservado para Texto 4"/>
          <p:cNvSpPr>
            <a:spLocks noGrp="1"/>
          </p:cNvSpPr>
          <p:nvPr>
            <p:ph type="body" idx="1"/>
          </p:nvPr>
        </p:nvSpPr>
        <p:spPr/>
        <p:txBody>
          <a:bodyPr/>
          <a:lstStyle/>
          <a:p>
            <a:r>
              <a:rPr lang="pt-BR" dirty="0" smtClean="0"/>
              <a:t>tradicional</a:t>
            </a:r>
            <a:endParaRPr lang="pt-BR" dirty="0"/>
          </a:p>
        </p:txBody>
      </p:sp>
      <p:sp>
        <p:nvSpPr>
          <p:cNvPr id="8" name="Espaço Reservado para Texto 7"/>
          <p:cNvSpPr>
            <a:spLocks noGrp="1"/>
          </p:cNvSpPr>
          <p:nvPr>
            <p:ph type="body" idx="13"/>
          </p:nvPr>
        </p:nvSpPr>
        <p:spPr/>
        <p:txBody>
          <a:bodyPr/>
          <a:lstStyle/>
          <a:p>
            <a:r>
              <a:rPr lang="pt-BR" dirty="0" smtClean="0"/>
              <a:t>moderno</a:t>
            </a:r>
            <a:endParaRPr lang="pt-BR" dirty="0"/>
          </a:p>
        </p:txBody>
      </p:sp>
      <p:sp>
        <p:nvSpPr>
          <p:cNvPr id="7" name="Retângulo 6"/>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dirty="0"/>
          </a:p>
        </p:txBody>
      </p:sp>
      <p:pic>
        <p:nvPicPr>
          <p:cNvPr id="9" name="Imagem 8"/>
          <p:cNvPicPr>
            <a:picLocks noChangeAspect="1"/>
          </p:cNvPicPr>
          <p:nvPr/>
        </p:nvPicPr>
        <p:blipFill rotWithShape="1">
          <a:blip r:embed="rId4">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10" name="Imagem 9"/>
          <p:cNvPicPr>
            <a:picLocks noChangeAspect="1"/>
          </p:cNvPicPr>
          <p:nvPr/>
        </p:nvPicPr>
        <p:blipFill rotWithShape="1">
          <a:blip r:embed="rId4">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11" name="Imagem 10"/>
          <p:cNvPicPr>
            <a:picLocks noChangeAspect="1"/>
          </p:cNvPicPr>
          <p:nvPr/>
        </p:nvPicPr>
        <p:blipFill rotWithShape="1">
          <a:blip r:embed="rId4">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715" y="1755089"/>
            <a:ext cx="2468398" cy="225386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3566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4696"/>
            <a:ext cx="9144000" cy="107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4" name="Título 3"/>
          <p:cNvSpPr>
            <a:spLocks noGrp="1"/>
          </p:cNvSpPr>
          <p:nvPr>
            <p:ph type="title"/>
          </p:nvPr>
        </p:nvSpPr>
        <p:spPr/>
        <p:txBody>
          <a:bodyPr/>
          <a:lstStyle/>
          <a:p>
            <a:r>
              <a:rPr lang="en-US" sz="2400" b="1" dirty="0" err="1">
                <a:latin typeface="Times New Roman" panose="02020603050405020304" pitchFamily="18" charset="0"/>
                <a:cs typeface="Times New Roman" panose="02020603050405020304" pitchFamily="18" charset="0"/>
              </a:rPr>
              <a:t>Segurança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Jurídica</a:t>
            </a:r>
            <a:r>
              <a:rPr lang="en-US" sz="2400" b="1" dirty="0">
                <a:latin typeface="Times New Roman" panose="02020603050405020304" pitchFamily="18" charset="0"/>
                <a:cs typeface="Times New Roman" panose="02020603050405020304" pitchFamily="18" charset="0"/>
              </a:rPr>
              <a:t> dos </a:t>
            </a:r>
            <a:r>
              <a:rPr lang="en-US" sz="2400" b="1" dirty="0" err="1">
                <a:latin typeface="Times New Roman" panose="02020603050405020304" pitchFamily="18" charset="0"/>
                <a:cs typeface="Times New Roman" panose="02020603050405020304" pitchFamily="18" charset="0"/>
              </a:rPr>
              <a:t>atos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viabilizados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por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meio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eletrônico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uma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análise</a:t>
            </a:r>
            <a:r>
              <a:rPr lang="en-US" sz="2400" b="1" dirty="0">
                <a:latin typeface="Times New Roman" panose="02020603050405020304" pitchFamily="18" charset="0"/>
                <a:cs typeface="Times New Roman" panose="02020603050405020304" pitchFamily="18" charset="0"/>
              </a:rPr>
              <a:t> à </a:t>
            </a:r>
            <a:r>
              <a:rPr lang="en-US" sz="2400" b="1" dirty="0" err="1">
                <a:latin typeface="Times New Roman" panose="02020603050405020304" pitchFamily="18" charset="0"/>
                <a:cs typeface="Times New Roman" panose="02020603050405020304" pitchFamily="18" charset="0"/>
              </a:rPr>
              <a:t>luz</a:t>
            </a:r>
            <a:r>
              <a:rPr lang="en-US" sz="2400" b="1" dirty="0">
                <a:latin typeface="Times New Roman" panose="02020603050405020304" pitchFamily="18" charset="0"/>
                <a:cs typeface="Times New Roman" panose="02020603050405020304" pitchFamily="18" charset="0"/>
              </a:rPr>
              <a:t> da </a:t>
            </a:r>
            <a:r>
              <a:rPr lang="en-US" sz="2400" b="1" dirty="0" err="1">
                <a:latin typeface="Times New Roman" panose="02020603050405020304" pitchFamily="18" charset="0"/>
                <a:cs typeface="Times New Roman" panose="02020603050405020304" pitchFamily="18" charset="0"/>
              </a:rPr>
              <a:t>legislação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brasileira</a:t>
            </a:r>
            <a:r>
              <a:rPr lang="en-US" sz="2400" b="1" dirty="0">
                <a:latin typeface="Times New Roman" panose="02020603050405020304" pitchFamily="18" charset="0"/>
                <a:cs typeface="Times New Roman" panose="02020603050405020304" pitchFamily="18" charset="0"/>
              </a:rPr>
              <a:t> e </a:t>
            </a:r>
            <a:r>
              <a:rPr lang="en-US" sz="2400" b="1" dirty="0" err="1">
                <a:latin typeface="Times New Roman" panose="02020603050405020304" pitchFamily="18" charset="0"/>
                <a:cs typeface="Times New Roman" panose="02020603050405020304" pitchFamily="18" charset="0"/>
              </a:rPr>
              <a:t>portuguesa</a:t>
            </a:r>
            <a:endParaRPr lang="pt-BR" sz="2400" b="1" dirty="0">
              <a:latin typeface="Times New Roman" panose="02020603050405020304" pitchFamily="18" charset="0"/>
              <a:cs typeface="Times New Roman" panose="02020603050405020304" pitchFamily="18" charset="0"/>
            </a:endParaRPr>
          </a:p>
        </p:txBody>
      </p:sp>
      <p:sp>
        <p:nvSpPr>
          <p:cNvPr id="6" name="Espaço Reservado para Conteúdo 5"/>
          <p:cNvSpPr>
            <a:spLocks noGrp="1"/>
          </p:cNvSpPr>
          <p:nvPr>
            <p:ph idx="1"/>
          </p:nvPr>
        </p:nvSpPr>
        <p:spPr/>
        <p:txBody>
          <a:bodyPr/>
          <a:lstStyle/>
          <a:p>
            <a:endParaRPr lang="pt-BR" dirty="0" smtClean="0"/>
          </a:p>
          <a:p>
            <a:r>
              <a:rPr lang="pt-BR" sz="2400" dirty="0" smtClean="0"/>
              <a:t>legislação </a:t>
            </a:r>
            <a:r>
              <a:rPr lang="pt-BR" sz="2400" dirty="0"/>
              <a:t>brasileira </a:t>
            </a:r>
            <a:r>
              <a:rPr lang="pt-BR" sz="2400" dirty="0" smtClean="0"/>
              <a:t>-  Lei 11.977/2009</a:t>
            </a:r>
          </a:p>
          <a:p>
            <a:pPr marL="0" indent="0">
              <a:buNone/>
            </a:pPr>
            <a:endParaRPr lang="pt-BR" sz="2400" dirty="0"/>
          </a:p>
          <a:p>
            <a:r>
              <a:rPr lang="pt-BR" sz="2400" dirty="0" smtClean="0"/>
              <a:t>legislação portuguesa - DL 116/2008</a:t>
            </a:r>
            <a:endParaRPr lang="en-US" sz="2400" dirty="0"/>
          </a:p>
          <a:p>
            <a:endParaRPr lang="en-US" dirty="0"/>
          </a:p>
          <a:p>
            <a:endParaRPr lang="pt-BR" dirty="0"/>
          </a:p>
        </p:txBody>
      </p:sp>
      <p:sp>
        <p:nvSpPr>
          <p:cNvPr id="7" name="Retângulo 6"/>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9" name="Imagem 8"/>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10" name="Imagem 9"/>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36270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251" y="53570"/>
            <a:ext cx="8229600" cy="857250"/>
          </a:xfrm>
        </p:spPr>
        <p:txBody>
          <a:bodyPr/>
          <a:lstStyle/>
          <a:p>
            <a:r>
              <a:rPr lang="pt-BR" sz="2400" b="1" dirty="0" smtClean="0">
                <a:latin typeface="Times New Roman" panose="02020603050405020304" pitchFamily="18" charset="0"/>
                <a:cs typeface="Times New Roman" panose="02020603050405020304" pitchFamily="18" charset="0"/>
              </a:rPr>
              <a:t>Lei </a:t>
            </a:r>
            <a:r>
              <a:rPr lang="pt-BR" sz="2400" b="1" dirty="0">
                <a:latin typeface="Times New Roman" panose="02020603050405020304" pitchFamily="18" charset="0"/>
                <a:cs typeface="Times New Roman" panose="02020603050405020304" pitchFamily="18" charset="0"/>
              </a:rPr>
              <a:t>11.977, de 7 de julho de 2009</a:t>
            </a:r>
            <a:r>
              <a:rPr lang="pt-BR" sz="2400" b="1" i="1" dirty="0">
                <a:latin typeface="Times New Roman" panose="02020603050405020304" pitchFamily="18" charset="0"/>
                <a:cs typeface="Times New Roman" panose="02020603050405020304" pitchFamily="18" charset="0"/>
              </a:rPr>
              <a:t/>
            </a:r>
            <a:br>
              <a:rPr lang="pt-BR" sz="2400" b="1" i="1" dirty="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do Registro </a:t>
            </a:r>
            <a:r>
              <a:rPr lang="pt-BR" sz="2400" b="1" dirty="0">
                <a:latin typeface="Times New Roman" panose="02020603050405020304" pitchFamily="18" charset="0"/>
                <a:cs typeface="Times New Roman" panose="02020603050405020304" pitchFamily="18" charset="0"/>
              </a:rPr>
              <a:t>E</a:t>
            </a:r>
            <a:r>
              <a:rPr lang="pt-BR" sz="2400" b="1" dirty="0" smtClean="0">
                <a:latin typeface="Times New Roman" panose="02020603050405020304" pitchFamily="18" charset="0"/>
                <a:cs typeface="Times New Roman" panose="02020603050405020304" pitchFamily="18" charset="0"/>
              </a:rPr>
              <a:t>letrônico e das Custas e Emolumentos</a:t>
            </a:r>
            <a:r>
              <a:rPr lang="pt-BR" sz="1600" b="1" i="1" dirty="0"/>
              <a:t/>
            </a:r>
            <a:br>
              <a:rPr lang="pt-BR" sz="1600" b="1" i="1" dirty="0"/>
            </a:br>
            <a:endParaRPr lang="pt-BR" sz="1600" dirty="0"/>
          </a:p>
        </p:txBody>
      </p:sp>
      <p:sp>
        <p:nvSpPr>
          <p:cNvPr id="3" name="Espaço Reservado para Conteúdo 2"/>
          <p:cNvSpPr>
            <a:spLocks noGrp="1"/>
          </p:cNvSpPr>
          <p:nvPr>
            <p:ph sz="half" idx="2"/>
          </p:nvPr>
        </p:nvSpPr>
        <p:spPr>
          <a:xfrm>
            <a:off x="137107" y="1631156"/>
            <a:ext cx="4040188" cy="2963466"/>
          </a:xfrm>
        </p:spPr>
        <p:txBody>
          <a:bodyPr>
            <a:normAutofit/>
          </a:bodyPr>
          <a:lstStyle/>
          <a:p>
            <a:pPr algn="just"/>
            <a:r>
              <a:rPr lang="pt-BR" sz="850" dirty="0" smtClean="0">
                <a:solidFill>
                  <a:schemeClr val="tx1"/>
                </a:solidFill>
                <a:latin typeface="Times New Roman" panose="02020603050405020304" pitchFamily="18" charset="0"/>
                <a:cs typeface="Times New Roman" panose="02020603050405020304" pitchFamily="18" charset="0"/>
              </a:rPr>
              <a:t>Art</a:t>
            </a:r>
            <a:r>
              <a:rPr lang="pt-BR" sz="850" dirty="0">
                <a:solidFill>
                  <a:schemeClr val="tx1"/>
                </a:solidFill>
                <a:latin typeface="Times New Roman" panose="02020603050405020304" pitchFamily="18" charset="0"/>
                <a:cs typeface="Times New Roman" panose="02020603050405020304" pitchFamily="18" charset="0"/>
              </a:rPr>
              <a:t>. 37. Os serviços de registros públicos de que trata a Lei no 6.015, de 31 de dezembro de 1973, observados os prazos e condições previstas em regulamento, instituirão sistema de registro eletrônico.</a:t>
            </a:r>
          </a:p>
          <a:p>
            <a:pPr algn="just"/>
            <a:r>
              <a:rPr lang="pt-BR" sz="850" dirty="0">
                <a:solidFill>
                  <a:schemeClr val="tx1"/>
                </a:solidFill>
                <a:latin typeface="Times New Roman" panose="02020603050405020304" pitchFamily="18" charset="0"/>
                <a:cs typeface="Times New Roman" panose="02020603050405020304" pitchFamily="18" charset="0"/>
              </a:rPr>
              <a:t>Art. 38. Os documentos eletrônicos apresentados aos serviços de registros públicos ou por eles expedidos deverão atender aos requisitos da Infraestrutura de Chaves Públicas Brasileira - ICP e à arquitetura e-PING (Padrões de Interoperabilidade de Governo Eletrônico), conforme regulamento.</a:t>
            </a:r>
          </a:p>
          <a:p>
            <a:pPr algn="just"/>
            <a:r>
              <a:rPr lang="pt-BR" sz="850" dirty="0">
                <a:solidFill>
                  <a:schemeClr val="tx1"/>
                </a:solidFill>
                <a:latin typeface="Times New Roman" panose="02020603050405020304" pitchFamily="18" charset="0"/>
                <a:cs typeface="Times New Roman" panose="02020603050405020304" pitchFamily="18" charset="0"/>
              </a:rPr>
              <a:t>Parágrafo único.  Os serviços de registros públicos disponibilizarão serviços de recepção de títulos e de fornecimento de informações e certidões em meio eletrônico.</a:t>
            </a:r>
          </a:p>
          <a:p>
            <a:pPr algn="just"/>
            <a:r>
              <a:rPr lang="pt-BR" sz="850" dirty="0">
                <a:solidFill>
                  <a:schemeClr val="tx1"/>
                </a:solidFill>
                <a:latin typeface="Times New Roman" panose="02020603050405020304" pitchFamily="18" charset="0"/>
                <a:cs typeface="Times New Roman" panose="02020603050405020304" pitchFamily="18" charset="0"/>
              </a:rPr>
              <a:t>Art. 39. Os atos registrais praticados a partir da vigência da Lei no 6.015, de 31 de dezembro de 1973 , serão inseridos no sistema de registro eletrônico, no prazo de até 5 (cinco) anos a contar da publicação desta Lei.</a:t>
            </a:r>
          </a:p>
          <a:p>
            <a:pPr algn="just"/>
            <a:r>
              <a:rPr lang="pt-BR" sz="850" dirty="0">
                <a:solidFill>
                  <a:schemeClr val="tx1"/>
                </a:solidFill>
                <a:latin typeface="Times New Roman" panose="02020603050405020304" pitchFamily="18" charset="0"/>
                <a:cs typeface="Times New Roman" panose="02020603050405020304" pitchFamily="18" charset="0"/>
              </a:rPr>
              <a:t>Parágrafo único.  Os atos praticados e os documentos arquivados anteriormente à vigência da Lei nº 6.015, de 31 de dezembro de 1973 , deverão ser inseridos no sistema eletrônico.</a:t>
            </a:r>
          </a:p>
          <a:p>
            <a:endParaRPr lang="pt-BR" dirty="0"/>
          </a:p>
        </p:txBody>
      </p:sp>
      <p:sp>
        <p:nvSpPr>
          <p:cNvPr id="4" name="Espaço Reservado para Conteúdo 3"/>
          <p:cNvSpPr>
            <a:spLocks noGrp="1"/>
          </p:cNvSpPr>
          <p:nvPr>
            <p:ph sz="quarter" idx="4"/>
          </p:nvPr>
        </p:nvSpPr>
        <p:spPr>
          <a:xfrm>
            <a:off x="4497389" y="1631156"/>
            <a:ext cx="4482151" cy="2963466"/>
          </a:xfrm>
        </p:spPr>
        <p:txBody>
          <a:bodyPr>
            <a:normAutofit/>
          </a:bodyPr>
          <a:lstStyle/>
          <a:p>
            <a:pPr algn="just"/>
            <a:r>
              <a:rPr lang="pt-BR" sz="1100" dirty="0">
                <a:solidFill>
                  <a:schemeClr val="tx1"/>
                </a:solidFill>
                <a:latin typeface="Times New Roman" panose="02020603050405020304" pitchFamily="18" charset="0"/>
                <a:cs typeface="Times New Roman" panose="02020603050405020304" pitchFamily="18" charset="0"/>
              </a:rPr>
              <a:t>Art. 40. Serão definidos em regulamento os requisitos quanto a cópias de segurança de documentos e de livros escriturados de forma eletrônica.</a:t>
            </a:r>
            <a:endParaRPr lang="pt-BR" sz="1100" i="1" dirty="0">
              <a:solidFill>
                <a:schemeClr val="tx1"/>
              </a:solidFill>
              <a:latin typeface="Times New Roman" panose="02020603050405020304" pitchFamily="18" charset="0"/>
              <a:cs typeface="Times New Roman" panose="02020603050405020304" pitchFamily="18" charset="0"/>
            </a:endParaRPr>
          </a:p>
          <a:p>
            <a:pPr algn="just"/>
            <a:r>
              <a:rPr lang="pt-BR" sz="1100" dirty="0">
                <a:solidFill>
                  <a:schemeClr val="tx1"/>
                </a:solidFill>
                <a:latin typeface="Times New Roman" panose="02020603050405020304" pitchFamily="18" charset="0"/>
                <a:cs typeface="Times New Roman" panose="02020603050405020304" pitchFamily="18" charset="0"/>
              </a:rPr>
              <a:t>Art. 41. A partir da implementação do sistema de registro eletrônico de que trata o art. 37, os serviços de registros públicos disponibilizarão ao Poder Executivo federal, por meio eletrônico e sem ônus, o acesso às informações constantes de seus bancos de dados, conforme regulamento.  </a:t>
            </a:r>
            <a:endParaRPr lang="pt-BR" sz="1100" i="1" dirty="0">
              <a:solidFill>
                <a:schemeClr val="tx1"/>
              </a:solidFill>
              <a:latin typeface="Times New Roman" panose="02020603050405020304" pitchFamily="18" charset="0"/>
              <a:cs typeface="Times New Roman" panose="02020603050405020304" pitchFamily="18" charset="0"/>
            </a:endParaRPr>
          </a:p>
          <a:p>
            <a:pPr algn="just"/>
            <a:r>
              <a:rPr lang="pt-BR" sz="1100" dirty="0">
                <a:solidFill>
                  <a:schemeClr val="tx1"/>
                </a:solidFill>
                <a:latin typeface="Times New Roman" panose="02020603050405020304" pitchFamily="18" charset="0"/>
                <a:cs typeface="Times New Roman" panose="02020603050405020304" pitchFamily="18" charset="0"/>
              </a:rPr>
              <a:t>...</a:t>
            </a:r>
            <a:endParaRPr lang="pt-BR" sz="1100" i="1" dirty="0">
              <a:solidFill>
                <a:schemeClr val="tx1"/>
              </a:solidFill>
              <a:latin typeface="Times New Roman" panose="02020603050405020304" pitchFamily="18" charset="0"/>
              <a:cs typeface="Times New Roman" panose="02020603050405020304" pitchFamily="18" charset="0"/>
            </a:endParaRPr>
          </a:p>
          <a:p>
            <a:pPr algn="just"/>
            <a:r>
              <a:rPr lang="pt-BR" sz="1100" dirty="0">
                <a:solidFill>
                  <a:schemeClr val="tx1"/>
                </a:solidFill>
                <a:latin typeface="Times New Roman" panose="02020603050405020304" pitchFamily="18" charset="0"/>
                <a:cs typeface="Times New Roman" panose="02020603050405020304" pitchFamily="18" charset="0"/>
              </a:rPr>
              <a:t>Art. 45. Regulamento disporá sobre as condições e as etapas mínimas, bem como sobre os prazos máximos, a serem cumpridos pelos serviços de registros públicos, com vistas na efetiva implementação do sistema de registro eletrônico de que trata o art. 37.</a:t>
            </a:r>
          </a:p>
        </p:txBody>
      </p:sp>
      <p:sp>
        <p:nvSpPr>
          <p:cNvPr id="5" name="Espaço Reservado para Texto 4"/>
          <p:cNvSpPr>
            <a:spLocks noGrp="1"/>
          </p:cNvSpPr>
          <p:nvPr>
            <p:ph type="body" idx="1"/>
          </p:nvPr>
        </p:nvSpPr>
        <p:spPr/>
        <p:txBody>
          <a:bodyPr/>
          <a:lstStyle/>
          <a:p>
            <a:endParaRPr lang="pt-BR" dirty="0"/>
          </a:p>
        </p:txBody>
      </p:sp>
      <p:sp>
        <p:nvSpPr>
          <p:cNvPr id="6" name="Espaço Reservado para Texto 5"/>
          <p:cNvSpPr>
            <a:spLocks noGrp="1"/>
          </p:cNvSpPr>
          <p:nvPr>
            <p:ph type="body" idx="13"/>
          </p:nvPr>
        </p:nvSpPr>
        <p:spPr/>
        <p:txBody>
          <a:bodyPr/>
          <a:lstStyle/>
          <a:p>
            <a:endParaRPr lang="pt-BR"/>
          </a:p>
        </p:txBody>
      </p:sp>
      <p:sp>
        <p:nvSpPr>
          <p:cNvPr id="7" name="Retângulo 6"/>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9" name="Imagem 8"/>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10" name="Imagem 9"/>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622642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6763" y="53570"/>
            <a:ext cx="8229600" cy="857250"/>
          </a:xfrm>
        </p:spPr>
        <p:txBody>
          <a:bodyPr/>
          <a:lstStyle/>
          <a:p>
            <a:pPr lvl="2" algn="ctr" defTabSz="457200" rtl="0">
              <a:spcBef>
                <a:spcPct val="0"/>
              </a:spcBef>
            </a:pPr>
            <a:r>
              <a:rPr lang="pt-BR" sz="2400" b="1" dirty="0" smtClean="0">
                <a:latin typeface="Times New Roman" panose="02020603050405020304" pitchFamily="18" charset="0"/>
                <a:cs typeface="Times New Roman" panose="02020603050405020304" pitchFamily="18" charset="0"/>
              </a:rPr>
              <a:t>Projeto Decreto regulamentador (em análise)</a:t>
            </a:r>
            <a:br>
              <a:rPr lang="pt-BR" sz="2400" b="1" dirty="0" smtClean="0">
                <a:latin typeface="Times New Roman" panose="02020603050405020304" pitchFamily="18" charset="0"/>
                <a:cs typeface="Times New Roman" panose="02020603050405020304" pitchFamily="18" charset="0"/>
              </a:rPr>
            </a:br>
            <a:r>
              <a:rPr lang="pt-BR" sz="2400" b="1" dirty="0" smtClean="0">
                <a:latin typeface="Times New Roman" panose="02020603050405020304" pitchFamily="18" charset="0"/>
                <a:cs typeface="Times New Roman" panose="02020603050405020304" pitchFamily="18" charset="0"/>
              </a:rPr>
              <a:t>Das Cópias de Segurança - Artigo 14.º</a:t>
            </a:r>
            <a:endParaRPr lang="pt-BR" sz="24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sz="half" idx="2"/>
          </p:nvPr>
        </p:nvSpPr>
        <p:spPr>
          <a:xfrm>
            <a:off x="29520" y="1523141"/>
            <a:ext cx="4585987" cy="2748906"/>
          </a:xfrm>
        </p:spPr>
        <p:txBody>
          <a:bodyPr>
            <a:normAutofit fontScale="25000" lnSpcReduction="20000"/>
          </a:bodyPr>
          <a:lstStyle/>
          <a:p>
            <a:pPr marL="914400" lvl="2" indent="0">
              <a:buNone/>
            </a:pPr>
            <a:r>
              <a:rPr lang="pt-BR" sz="2400" b="1" dirty="0">
                <a:solidFill>
                  <a:schemeClr val="tx1"/>
                </a:solidFill>
                <a:latin typeface="Times New Roman" panose="02020603050405020304" pitchFamily="18" charset="0"/>
                <a:cs typeface="Times New Roman" panose="02020603050405020304" pitchFamily="18" charset="0"/>
              </a:rPr>
              <a:t>Capítulo II</a:t>
            </a:r>
            <a:br>
              <a:rPr lang="pt-BR" sz="2400" b="1" dirty="0">
                <a:solidFill>
                  <a:schemeClr val="tx1"/>
                </a:solidFill>
                <a:latin typeface="Times New Roman" panose="02020603050405020304" pitchFamily="18" charset="0"/>
                <a:cs typeface="Times New Roman" panose="02020603050405020304" pitchFamily="18" charset="0"/>
              </a:rPr>
            </a:br>
            <a:r>
              <a:rPr lang="pt-BR" sz="2400" b="1" dirty="0">
                <a:solidFill>
                  <a:schemeClr val="tx1"/>
                </a:solidFill>
                <a:latin typeface="Times New Roman" panose="02020603050405020304" pitchFamily="18" charset="0"/>
                <a:cs typeface="Times New Roman" panose="02020603050405020304" pitchFamily="18" charset="0"/>
              </a:rPr>
              <a:t>Das Cópias de Segurança</a:t>
            </a:r>
          </a:p>
          <a:p>
            <a:r>
              <a:rPr lang="pt-BR" sz="2400" b="1" dirty="0">
                <a:solidFill>
                  <a:schemeClr val="tx1"/>
                </a:solidFill>
                <a:latin typeface="Times New Roman" panose="02020603050405020304" pitchFamily="18" charset="0"/>
                <a:cs typeface="Times New Roman" panose="02020603050405020304" pitchFamily="18" charset="0"/>
              </a:rPr>
              <a:t>Art. 14. </a:t>
            </a:r>
            <a:r>
              <a:rPr lang="pt-BR" sz="2400" dirty="0">
                <a:solidFill>
                  <a:schemeClr val="tx1"/>
                </a:solidFill>
                <a:latin typeface="Times New Roman" panose="02020603050405020304" pitchFamily="18" charset="0"/>
                <a:cs typeface="Times New Roman" panose="02020603050405020304" pitchFamily="18" charset="0"/>
              </a:rPr>
              <a:t>O procedimento de geração de cópias de segurança dos DIRE obedecerá aos requisitos de segurança de norma específica da Associação Brasileira de Normas Técnicas (ABNT) e será feito por meio de:</a:t>
            </a:r>
          </a:p>
          <a:p>
            <a:r>
              <a:rPr lang="pt-BR" sz="2400" i="1" dirty="0">
                <a:solidFill>
                  <a:schemeClr val="tx1"/>
                </a:solidFill>
                <a:latin typeface="Times New Roman" panose="02020603050405020304" pitchFamily="18" charset="0"/>
                <a:cs typeface="Times New Roman" panose="02020603050405020304" pitchFamily="18" charset="0"/>
              </a:rPr>
              <a:t>Comentário:</a:t>
            </a:r>
          </a:p>
          <a:p>
            <a:r>
              <a:rPr lang="pt-BR" sz="2400" i="1" dirty="0">
                <a:solidFill>
                  <a:schemeClr val="tx1"/>
                </a:solidFill>
                <a:latin typeface="Times New Roman" panose="02020603050405020304" pitchFamily="18" charset="0"/>
                <a:cs typeface="Times New Roman" panose="02020603050405020304" pitchFamily="18" charset="0"/>
              </a:rPr>
              <a:t>Atualmente, a norma da ABNT NBR ISO/IEC 27002:2005 (Tecnologia da informação - Técnicas de segurança - Código de pratica para a gestão da segurança da informação) estabelece os requisitos de segurança. A menção genérica no caput deve-se ao fato de que pode ser editada outra norma no futuro atualizando-a.</a:t>
            </a:r>
          </a:p>
          <a:p>
            <a:r>
              <a:rPr lang="pt-BR" sz="2400" i="1" dirty="0">
                <a:solidFill>
                  <a:schemeClr val="tx1"/>
                </a:solidFill>
                <a:latin typeface="Times New Roman" panose="02020603050405020304" pitchFamily="18" charset="0"/>
                <a:cs typeface="Times New Roman" panose="02020603050405020304" pitchFamily="18" charset="0"/>
              </a:rPr>
              <a:t>Interessante notar que na redação original da Medida Provisória nº 459, de 2009, havia uma menção explícita quanto a manter as cópias de segurança em local diverso, fora da serventia:</a:t>
            </a:r>
          </a:p>
          <a:p>
            <a:r>
              <a:rPr lang="pt-BR" sz="2400" i="1" dirty="0">
                <a:solidFill>
                  <a:schemeClr val="tx1"/>
                </a:solidFill>
                <a:latin typeface="Times New Roman" panose="02020603050405020304" pitchFamily="18" charset="0"/>
                <a:cs typeface="Times New Roman" panose="02020603050405020304" pitchFamily="18" charset="0"/>
              </a:rPr>
              <a:t>“Art. 43. Os livros a que se refere o art. 173 da Lei nº 6.015, de 1973, serão escriturados de forma eletrônica, devendo ser mantidas cópias de segurança </a:t>
            </a:r>
            <a:r>
              <a:rPr lang="pt-BR" sz="2400" b="1" i="1" dirty="0">
                <a:solidFill>
                  <a:schemeClr val="tx1"/>
                </a:solidFill>
                <a:latin typeface="Times New Roman" panose="02020603050405020304" pitchFamily="18" charset="0"/>
                <a:cs typeface="Times New Roman" panose="02020603050405020304" pitchFamily="18" charset="0"/>
              </a:rPr>
              <a:t>em local diverso</a:t>
            </a:r>
            <a:r>
              <a:rPr lang="pt-BR" sz="2400" i="1" dirty="0">
                <a:solidFill>
                  <a:schemeClr val="tx1"/>
                </a:solidFill>
                <a:latin typeface="Times New Roman" panose="02020603050405020304" pitchFamily="18" charset="0"/>
                <a:cs typeface="Times New Roman" panose="02020603050405020304" pitchFamily="18" charset="0"/>
              </a:rPr>
              <a:t>, conforme regulamento.”</a:t>
            </a:r>
          </a:p>
          <a:p>
            <a:r>
              <a:rPr lang="pt-BR" sz="2400" i="1" dirty="0">
                <a:solidFill>
                  <a:schemeClr val="tx1"/>
                </a:solidFill>
                <a:latin typeface="Times New Roman" panose="02020603050405020304" pitchFamily="18" charset="0"/>
                <a:cs typeface="Times New Roman" panose="02020603050405020304" pitchFamily="18" charset="0"/>
              </a:rPr>
              <a:t>Essa redação estava em consonância com a norma da ABNT NBR ISO/IEC 27002:2005, que no item 10.5 assinala:</a:t>
            </a:r>
          </a:p>
          <a:p>
            <a:r>
              <a:rPr lang="pt-BR" sz="2400" i="1" dirty="0">
                <a:solidFill>
                  <a:schemeClr val="tx1"/>
                </a:solidFill>
                <a:latin typeface="Times New Roman" panose="02020603050405020304" pitchFamily="18" charset="0"/>
                <a:cs typeface="Times New Roman" panose="02020603050405020304" pitchFamily="18" charset="0"/>
              </a:rPr>
              <a:t>“É extremamente recomendável que haja duas cópias de segurança: uma no local próximo ao equipamento e outra em local físico protegido e diferente do sítio original. Essa medida irá garantir que, caso haja uma catástrofe, ainda será possível conseguir recuperar os dados;”</a:t>
            </a:r>
          </a:p>
          <a:p>
            <a:r>
              <a:rPr lang="pt-BR" sz="2400" i="1" dirty="0">
                <a:solidFill>
                  <a:schemeClr val="tx1"/>
                </a:solidFill>
                <a:latin typeface="Times New Roman" panose="02020603050405020304" pitchFamily="18" charset="0"/>
                <a:cs typeface="Times New Roman" panose="02020603050405020304" pitchFamily="18" charset="0"/>
              </a:rPr>
              <a:t>O legislador optou por remeter essa questão inteiramente ao regulamento e aqui está o tratamento técnico correto dado a ela.</a:t>
            </a:r>
          </a:p>
          <a:p>
            <a:r>
              <a:rPr lang="pt-BR" sz="2400" dirty="0">
                <a:solidFill>
                  <a:schemeClr val="tx1"/>
                </a:solidFill>
                <a:latin typeface="Times New Roman" panose="02020603050405020304" pitchFamily="18" charset="0"/>
                <a:cs typeface="Times New Roman" panose="02020603050405020304" pitchFamily="18" charset="0"/>
              </a:rPr>
              <a:t>I - cópia de segurança mantida na serventia;</a:t>
            </a:r>
          </a:p>
          <a:p>
            <a:r>
              <a:rPr lang="pt-BR" sz="2400" dirty="0">
                <a:solidFill>
                  <a:schemeClr val="tx1"/>
                </a:solidFill>
                <a:latin typeface="Times New Roman" panose="02020603050405020304" pitchFamily="18" charset="0"/>
                <a:cs typeface="Times New Roman" panose="02020603050405020304" pitchFamily="18" charset="0"/>
              </a:rPr>
              <a:t>II - remessa dos DIRE para o repositório nacional, conforme art. 7º deste decreto;</a:t>
            </a:r>
          </a:p>
          <a:p>
            <a:r>
              <a:rPr lang="pt-BR" sz="2400" i="1" dirty="0">
                <a:solidFill>
                  <a:schemeClr val="tx1"/>
                </a:solidFill>
                <a:latin typeface="Times New Roman" panose="02020603050405020304" pitchFamily="18" charset="0"/>
                <a:cs typeface="Times New Roman" panose="02020603050405020304" pitchFamily="18" charset="0"/>
              </a:rPr>
              <a:t>Comentário:</a:t>
            </a:r>
          </a:p>
          <a:p>
            <a:r>
              <a:rPr lang="pt-BR" sz="2400" i="1" dirty="0">
                <a:solidFill>
                  <a:schemeClr val="tx1"/>
                </a:solidFill>
                <a:latin typeface="Times New Roman" panose="02020603050405020304" pitchFamily="18" charset="0"/>
                <a:cs typeface="Times New Roman" panose="02020603050405020304" pitchFamily="18" charset="0"/>
              </a:rPr>
              <a:t>Não só a interoperabilidade e o acesso aos dados pela administração pública federal, como a própria segurança do sistema de registro eletrônico é resolvida por meio da transmissão dos DIRE, autênticos e íntegros, ao servidor central, configurando um processo de cópia de segurança nacional.</a:t>
            </a:r>
          </a:p>
          <a:p>
            <a:r>
              <a:rPr lang="pt-BR" sz="2400" i="1" dirty="0">
                <a:solidFill>
                  <a:schemeClr val="tx1"/>
                </a:solidFill>
                <a:latin typeface="Times New Roman" panose="02020603050405020304" pitchFamily="18" charset="0"/>
                <a:cs typeface="Times New Roman" panose="02020603050405020304" pitchFamily="18" charset="0"/>
              </a:rPr>
              <a:t>Os DIRE armazenados no servidor central poderão recompor completamente os livros de registro eletrônico de uma serventia em caso de destruição de dados por incêndio, enchentes ou atos criminosos, como não raramente tem acontecido no Brasil. E isso é uma questão seriíssima que o registrador sozinho não tem condições de garantir. Vide exemplos da enchente em São Luiz do Paraitinga, em 2010, que destruiu o acervo notarial de uma serventia e o incêndio doloso no Cartório de Registro de Imóveis de Ouro Preto, em 1980, que destruiu todos os registros ali existentes.</a:t>
            </a:r>
          </a:p>
          <a:p>
            <a:r>
              <a:rPr lang="pt-BR" sz="2400" dirty="0">
                <a:solidFill>
                  <a:schemeClr val="tx1"/>
                </a:solidFill>
                <a:latin typeface="Times New Roman" panose="02020603050405020304" pitchFamily="18" charset="0"/>
                <a:cs typeface="Times New Roman" panose="02020603050405020304" pitchFamily="18" charset="0"/>
              </a:rPr>
              <a:t>III - cópia de segurança do repositório nacional dos DIRE, armazenada em outro equipamento instalado em sala cofre.</a:t>
            </a:r>
          </a:p>
          <a:p>
            <a:r>
              <a:rPr lang="pt-BR" sz="2400" i="1" dirty="0">
                <a:solidFill>
                  <a:schemeClr val="tx1"/>
                </a:solidFill>
                <a:latin typeface="Times New Roman" panose="02020603050405020304" pitchFamily="18" charset="0"/>
                <a:cs typeface="Times New Roman" panose="02020603050405020304" pitchFamily="18" charset="0"/>
              </a:rPr>
              <a:t>Comentário:</a:t>
            </a:r>
          </a:p>
          <a:p>
            <a:endParaRPr lang="pt-BR" dirty="0"/>
          </a:p>
        </p:txBody>
      </p:sp>
      <p:sp>
        <p:nvSpPr>
          <p:cNvPr id="4" name="Espaço Reservado para Conteúdo 3"/>
          <p:cNvSpPr>
            <a:spLocks noGrp="1"/>
          </p:cNvSpPr>
          <p:nvPr>
            <p:ph sz="quarter" idx="4"/>
          </p:nvPr>
        </p:nvSpPr>
        <p:spPr>
          <a:xfrm>
            <a:off x="4645026" y="1549231"/>
            <a:ext cx="4041775" cy="2735361"/>
          </a:xfrm>
        </p:spPr>
        <p:txBody>
          <a:bodyPr>
            <a:normAutofit fontScale="25000" lnSpcReduction="20000"/>
          </a:bodyPr>
          <a:lstStyle/>
          <a:p>
            <a:pPr algn="just"/>
            <a:r>
              <a:rPr lang="pt-BR" sz="2400" i="1" dirty="0">
                <a:solidFill>
                  <a:schemeClr val="tx1"/>
                </a:solidFill>
                <a:latin typeface="Times New Roman" panose="02020603050405020304" pitchFamily="18" charset="0"/>
                <a:cs typeface="Times New Roman" panose="02020603050405020304" pitchFamily="18" charset="0"/>
              </a:rPr>
              <a:t>Esse tratamento da cópia de segurança adicional em sala cofre condiz com o tratamento dado ao registro eletrônico da propriedade de imóveis em outros países, como a Alemanha.</a:t>
            </a:r>
          </a:p>
          <a:p>
            <a:pPr algn="just"/>
            <a:r>
              <a:rPr lang="pt-BR" sz="2400" i="1" dirty="0">
                <a:solidFill>
                  <a:schemeClr val="tx1"/>
                </a:solidFill>
                <a:latin typeface="Times New Roman" panose="02020603050405020304" pitchFamily="18" charset="0"/>
                <a:cs typeface="Times New Roman" panose="02020603050405020304" pitchFamily="18" charset="0"/>
              </a:rPr>
              <a:t>O risco de perda dos dados eletrônicos é mais alto do que a destruição dos livros em papel. Além das catástrofes naturais e eventos de força maior que colocam em risco tanto o meio em papel quanto o meio informático, dos quais podemos listar as enchentes, vendaval, furacão, ciclone, chuva de granizo, raios, incêndio, explosão, desmoronamento, queda de aeronave, impacto de veículos, existem outros que acometem especificamente o meio eletrônico.</a:t>
            </a:r>
          </a:p>
          <a:p>
            <a:pPr algn="just"/>
            <a:r>
              <a:rPr lang="pt-BR" sz="2400" i="1" dirty="0">
                <a:solidFill>
                  <a:schemeClr val="tx1"/>
                </a:solidFill>
                <a:latin typeface="Times New Roman" panose="02020603050405020304" pitchFamily="18" charset="0"/>
                <a:cs typeface="Times New Roman" panose="02020603050405020304" pitchFamily="18" charset="0"/>
              </a:rPr>
              <a:t>Entre esses podemos citar o roubo (de todo o equipamento de informática da serventia), os danos elétricos que podem comprometer o disco rígido do sistema (que ocorrem com muita frequência), os vírus e </a:t>
            </a:r>
            <a:r>
              <a:rPr lang="pt-BR" sz="2400" i="1" dirty="0" err="1">
                <a:solidFill>
                  <a:schemeClr val="tx1"/>
                </a:solidFill>
                <a:latin typeface="Times New Roman" panose="02020603050405020304" pitchFamily="18" charset="0"/>
                <a:cs typeface="Times New Roman" panose="02020603050405020304" pitchFamily="18" charset="0"/>
              </a:rPr>
              <a:t>malwares</a:t>
            </a:r>
            <a:r>
              <a:rPr lang="pt-BR" sz="2400" i="1" dirty="0">
                <a:solidFill>
                  <a:schemeClr val="tx1"/>
                </a:solidFill>
                <a:latin typeface="Times New Roman" panose="02020603050405020304" pitchFamily="18" charset="0"/>
                <a:cs typeface="Times New Roman" panose="02020603050405020304" pitchFamily="18" charset="0"/>
              </a:rPr>
              <a:t> de computador e as invasões e ataques cibernéticos de hackers. Isso sem citar os atos dolosos (incêndios criminosos visando a destruição de documentos e registros), que não raro acontecem e expõe a fragilidade do acervo registral brasileiro.</a:t>
            </a:r>
          </a:p>
          <a:p>
            <a:pPr algn="just"/>
            <a:r>
              <a:rPr lang="pt-BR" sz="2400" i="1" dirty="0">
                <a:solidFill>
                  <a:schemeClr val="tx1"/>
                </a:solidFill>
                <a:latin typeface="Times New Roman" panose="02020603050405020304" pitchFamily="18" charset="0"/>
                <a:cs typeface="Times New Roman" panose="02020603050405020304" pitchFamily="18" charset="0"/>
              </a:rPr>
              <a:t>A tripla cópia de segurança, uma nas próprias serventias extrajudiciais e outras duas em local seguro, sob a guarda do Estado, é uma proposta que trata tecnicamente a vulnerabilidade do meio eletrônico e a diversidade de situações encontradas – serventias do interior, especialmente das regiões norte e nordeste, que não têm a mínima condição econômica e pessoal especializado para fazer uma cópia segura dos dados.</a:t>
            </a:r>
          </a:p>
          <a:p>
            <a:pPr algn="just"/>
            <a:r>
              <a:rPr lang="pt-BR" sz="2400" dirty="0">
                <a:solidFill>
                  <a:schemeClr val="tx1"/>
                </a:solidFill>
                <a:latin typeface="Times New Roman" panose="02020603050405020304" pitchFamily="18" charset="0"/>
                <a:cs typeface="Times New Roman" panose="02020603050405020304" pitchFamily="18" charset="0"/>
              </a:rPr>
              <a:t>Parágrafo único. A segurança criptográfica dos DIRE armazenados no repositório nacional será mantida mediante inclusão periódica de novos carimbos de tempo sempre que a proteção estiver em vias de se tornar fraca, utilizando algoritmos mais fortes ou estrutura de chaves maiores do que as do carimbo de tempo original.</a:t>
            </a:r>
          </a:p>
          <a:p>
            <a:pPr algn="just"/>
            <a:r>
              <a:rPr lang="pt-BR" sz="2400" i="1" dirty="0">
                <a:solidFill>
                  <a:schemeClr val="tx1"/>
                </a:solidFill>
                <a:latin typeface="Times New Roman" panose="02020603050405020304" pitchFamily="18" charset="0"/>
                <a:cs typeface="Times New Roman" panose="02020603050405020304" pitchFamily="18" charset="0"/>
              </a:rPr>
              <a:t>Comentário:</a:t>
            </a:r>
          </a:p>
          <a:p>
            <a:pPr algn="just"/>
            <a:r>
              <a:rPr lang="pt-BR" sz="2400" i="1" dirty="0">
                <a:solidFill>
                  <a:schemeClr val="tx1"/>
                </a:solidFill>
                <a:latin typeface="Times New Roman" panose="02020603050405020304" pitchFamily="18" charset="0"/>
                <a:cs typeface="Times New Roman" panose="02020603050405020304" pitchFamily="18" charset="0"/>
              </a:rPr>
              <a:t>Se a criação e a manutenção das cópias de segurança ficassem a cargo de cada registrador, os vultosos investimentos necessários para a real segurança dos dados, da ordem de milhões de reais, que envolvem a aquisição de sala cofre instalada em local diverso da serventia e o controle de arquivamento por períodos de séculos, tornariam inviável a atividade registral.</a:t>
            </a:r>
          </a:p>
          <a:p>
            <a:pPr algn="just"/>
            <a:r>
              <a:rPr lang="pt-BR" sz="2400" i="1" dirty="0">
                <a:solidFill>
                  <a:schemeClr val="tx1"/>
                </a:solidFill>
                <a:latin typeface="Times New Roman" panose="02020603050405020304" pitchFamily="18" charset="0"/>
                <a:cs typeface="Times New Roman" panose="02020603050405020304" pitchFamily="18" charset="0"/>
              </a:rPr>
              <a:t>Como a cada seis meses em média as chaves são quebradas, países que levam a sério a garantia do direito de propriedade, como a Alemanha, guardam os dados em abrigos subterrâneos, capazes de resistir a uma eventual guerra ou catástrofe. A cada seis meses eles reforçam os algoritmos e utilizam chaves de criptografia cada vez maiores.</a:t>
            </a:r>
          </a:p>
          <a:p>
            <a:pPr algn="just"/>
            <a:r>
              <a:rPr lang="pt-BR" sz="2400" i="1" dirty="0">
                <a:solidFill>
                  <a:schemeClr val="tx1"/>
                </a:solidFill>
                <a:latin typeface="Times New Roman" panose="02020603050405020304" pitchFamily="18" charset="0"/>
                <a:cs typeface="Times New Roman" panose="02020603050405020304" pitchFamily="18" charset="0"/>
              </a:rPr>
              <a:t>Como o acervo registral é um bem público, que pertence ao Estado, uma cópia de segurança desse patrimônio público deveria ficar também sob a proteção do Estado. Os dados originais e, o mais importante, a gestão dos dados, permanece sob a guarda dos registradores.</a:t>
            </a:r>
          </a:p>
          <a:p>
            <a:endParaRPr lang="pt-BR" dirty="0"/>
          </a:p>
        </p:txBody>
      </p:sp>
      <p:sp>
        <p:nvSpPr>
          <p:cNvPr id="5" name="Espaço Reservado para Texto 4"/>
          <p:cNvSpPr>
            <a:spLocks noGrp="1"/>
          </p:cNvSpPr>
          <p:nvPr>
            <p:ph type="body" idx="1"/>
          </p:nvPr>
        </p:nvSpPr>
        <p:spPr/>
        <p:txBody>
          <a:bodyPr/>
          <a:lstStyle/>
          <a:p>
            <a:endParaRPr lang="pt-BR" dirty="0"/>
          </a:p>
        </p:txBody>
      </p:sp>
      <p:sp>
        <p:nvSpPr>
          <p:cNvPr id="6" name="Espaço Reservado para Texto 5"/>
          <p:cNvSpPr>
            <a:spLocks noGrp="1"/>
          </p:cNvSpPr>
          <p:nvPr>
            <p:ph type="body" idx="13"/>
          </p:nvPr>
        </p:nvSpPr>
        <p:spPr/>
        <p:txBody>
          <a:bodyPr/>
          <a:lstStyle/>
          <a:p>
            <a:endParaRPr lang="pt-BR"/>
          </a:p>
        </p:txBody>
      </p:sp>
      <p:sp>
        <p:nvSpPr>
          <p:cNvPr id="7" name="Retângulo 6"/>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9" name="Imagem 8"/>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10" name="Imagem 9"/>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272678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2" algn="ctr"/>
            <a:r>
              <a:rPr lang="pt-BR" b="1" dirty="0">
                <a:latin typeface="Times New Roman" panose="02020603050405020304" pitchFamily="18" charset="0"/>
                <a:cs typeface="Times New Roman" panose="02020603050405020304" pitchFamily="18" charset="0"/>
              </a:rPr>
              <a:t>Propostas adicionais para inclusão do Serviço Notarial ao Sistema de Registro Eletrônico</a:t>
            </a:r>
            <a:br>
              <a:rPr lang="pt-BR" b="1" dirty="0">
                <a:latin typeface="Times New Roman" panose="02020603050405020304" pitchFamily="18" charset="0"/>
                <a:cs typeface="Times New Roman" panose="02020603050405020304" pitchFamily="18" charset="0"/>
              </a:rPr>
            </a:br>
            <a:r>
              <a:rPr lang="pt-BR" b="1" dirty="0">
                <a:latin typeface="Times New Roman" panose="02020603050405020304" pitchFamily="18" charset="0"/>
                <a:cs typeface="Times New Roman" panose="02020603050405020304" pitchFamily="18" charset="0"/>
              </a:rPr>
              <a:t>Por Resolução do </a:t>
            </a:r>
            <a:r>
              <a:rPr lang="pt-BR" b="1" dirty="0" smtClean="0">
                <a:latin typeface="Times New Roman" panose="02020603050405020304" pitchFamily="18" charset="0"/>
                <a:cs typeface="Times New Roman" panose="02020603050405020304" pitchFamily="18" charset="0"/>
              </a:rPr>
              <a:t>CNJ</a:t>
            </a: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ou Proposta de Modificação da Lei 11.977, de 2009</a:t>
            </a:r>
            <a:r>
              <a:rPr lang="pt-BR" sz="1600" dirty="0" smtClean="0"/>
              <a:t/>
            </a:r>
            <a:br>
              <a:rPr lang="pt-BR" sz="1600" dirty="0" smtClean="0"/>
            </a:br>
            <a:r>
              <a:rPr lang="pt-BR" sz="1400" dirty="0"/>
              <a:t/>
            </a:r>
            <a:br>
              <a:rPr lang="pt-BR" sz="1400" dirty="0"/>
            </a:br>
            <a:endParaRPr lang="pt-BR" sz="1400" dirty="0"/>
          </a:p>
        </p:txBody>
      </p:sp>
      <p:sp>
        <p:nvSpPr>
          <p:cNvPr id="3" name="Espaço Reservado para Conteúdo 2"/>
          <p:cNvSpPr>
            <a:spLocks noGrp="1"/>
          </p:cNvSpPr>
          <p:nvPr>
            <p:ph sz="half" idx="2"/>
          </p:nvPr>
        </p:nvSpPr>
        <p:spPr/>
        <p:txBody>
          <a:bodyPr>
            <a:normAutofit/>
          </a:bodyPr>
          <a:lstStyle/>
          <a:p>
            <a:pPr algn="just"/>
            <a:r>
              <a:rPr lang="pt-BR" sz="1600" b="1" dirty="0" smtClean="0">
                <a:latin typeface="Times New Roman" panose="02020603050405020304" pitchFamily="18" charset="0"/>
                <a:cs typeface="Times New Roman" panose="02020603050405020304" pitchFamily="18" charset="0"/>
              </a:rPr>
              <a:t>Art</a:t>
            </a:r>
            <a:r>
              <a:rPr lang="pt-BR" sz="1600" b="1" dirty="0">
                <a:latin typeface="Times New Roman" panose="02020603050405020304" pitchFamily="18" charset="0"/>
                <a:cs typeface="Times New Roman" panose="02020603050405020304" pitchFamily="18" charset="0"/>
              </a:rPr>
              <a:t>. 1º.</a:t>
            </a:r>
            <a:r>
              <a:rPr lang="pt-BR" sz="1600" dirty="0">
                <a:latin typeface="Times New Roman" panose="02020603050405020304" pitchFamily="18" charset="0"/>
                <a:cs typeface="Times New Roman" panose="02020603050405020304" pitchFamily="18" charset="0"/>
              </a:rPr>
              <a:t> Aplica-se o disposto no Decreto nº tal, com as adaptações necessárias,</a:t>
            </a:r>
            <a:r>
              <a:rPr lang="pt-BR" sz="1600" i="1" dirty="0">
                <a:latin typeface="Times New Roman" panose="02020603050405020304" pitchFamily="18" charset="0"/>
                <a:cs typeface="Times New Roman" panose="02020603050405020304" pitchFamily="18" charset="0"/>
              </a:rPr>
              <a:t> </a:t>
            </a:r>
            <a:r>
              <a:rPr lang="pt-BR" sz="1600" dirty="0">
                <a:latin typeface="Times New Roman" panose="02020603050405020304" pitchFamily="18" charset="0"/>
                <a:cs typeface="Times New Roman" panose="02020603050405020304" pitchFamily="18" charset="0"/>
              </a:rPr>
              <a:t>aos serviços notariais de que trata a Lei 8.935, de 18 de novembro de 1994.</a:t>
            </a:r>
          </a:p>
          <a:p>
            <a:pPr algn="just"/>
            <a:r>
              <a:rPr lang="pt-BR" sz="1600" dirty="0">
                <a:latin typeface="Times New Roman" panose="02020603050405020304" pitchFamily="18" charset="0"/>
                <a:cs typeface="Times New Roman" panose="02020603050405020304" pitchFamily="18" charset="0"/>
              </a:rPr>
              <a:t>Parágrafo único. Os esquemas XML contendo a estrutura de cada tipo de documento eletrônico produzido pelos serviços notariais estão especificados no anexo I desta resolução</a:t>
            </a:r>
            <a:r>
              <a:rPr lang="pt-BR" sz="1600" dirty="0" smtClean="0">
                <a:latin typeface="Times New Roman" panose="02020603050405020304" pitchFamily="18" charset="0"/>
                <a:cs typeface="Times New Roman" panose="02020603050405020304" pitchFamily="18" charset="0"/>
              </a:rPr>
              <a:t>.</a:t>
            </a:r>
            <a:endParaRPr lang="pt-BR" sz="1600" dirty="0">
              <a:latin typeface="Times New Roman" panose="02020603050405020304" pitchFamily="18" charset="0"/>
              <a:cs typeface="Times New Roman" panose="02020603050405020304" pitchFamily="18" charset="0"/>
            </a:endParaRPr>
          </a:p>
        </p:txBody>
      </p:sp>
      <p:sp>
        <p:nvSpPr>
          <p:cNvPr id="4" name="Espaço Reservado para Conteúdo 3"/>
          <p:cNvSpPr>
            <a:spLocks noGrp="1"/>
          </p:cNvSpPr>
          <p:nvPr>
            <p:ph sz="quarter" idx="4"/>
          </p:nvPr>
        </p:nvSpPr>
        <p:spPr/>
        <p:txBody>
          <a:bodyPr/>
          <a:lstStyle/>
          <a:p>
            <a:pPr algn="just"/>
            <a:r>
              <a:rPr lang="pt-BR" sz="1600" b="1" dirty="0">
                <a:latin typeface="Times New Roman" panose="02020603050405020304" pitchFamily="18" charset="0"/>
                <a:cs typeface="Times New Roman" panose="02020603050405020304" pitchFamily="18" charset="0"/>
              </a:rPr>
              <a:t>Art. 1º</a:t>
            </a:r>
            <a:r>
              <a:rPr lang="pt-BR" sz="1600" dirty="0">
                <a:latin typeface="Times New Roman" panose="02020603050405020304" pitchFamily="18" charset="0"/>
                <a:cs typeface="Times New Roman" panose="02020603050405020304" pitchFamily="18" charset="0"/>
              </a:rPr>
              <a:t>.  O art. 37 da Lei nº 11.977, de 7 de julho de 2009, passará a viger com a seguinte redação:</a:t>
            </a:r>
          </a:p>
          <a:p>
            <a:pPr algn="just"/>
            <a:r>
              <a:rPr lang="pt-BR" sz="1600" dirty="0">
                <a:latin typeface="Times New Roman" panose="02020603050405020304" pitchFamily="18" charset="0"/>
                <a:cs typeface="Times New Roman" panose="02020603050405020304" pitchFamily="18" charset="0"/>
              </a:rPr>
              <a:t>“Art. 37. Os serviços notariais e de registros de que trata a Lei n</a:t>
            </a:r>
            <a:r>
              <a:rPr lang="pt-BR" sz="1600" u="sng" baseline="30000" dirty="0">
                <a:latin typeface="Times New Roman" panose="02020603050405020304" pitchFamily="18" charset="0"/>
                <a:cs typeface="Times New Roman" panose="02020603050405020304" pitchFamily="18" charset="0"/>
              </a:rPr>
              <a:t>o</a:t>
            </a:r>
            <a:r>
              <a:rPr lang="pt-BR" sz="1600" dirty="0">
                <a:latin typeface="Times New Roman" panose="02020603050405020304" pitchFamily="18" charset="0"/>
                <a:cs typeface="Times New Roman" panose="02020603050405020304" pitchFamily="18" charset="0"/>
              </a:rPr>
              <a:t> 8.935, de 18 de novembro de 1994, observados os prazos e condições previstas em regulamento, instituirão Sistema de Registro Eletrônico</a:t>
            </a:r>
            <a:r>
              <a:rPr lang="pt-BR" sz="1600" dirty="0" smtClean="0">
                <a:latin typeface="Times New Roman" panose="02020603050405020304" pitchFamily="18" charset="0"/>
                <a:cs typeface="Times New Roman" panose="02020603050405020304" pitchFamily="18" charset="0"/>
              </a:rPr>
              <a:t>.”</a:t>
            </a:r>
            <a:endParaRPr lang="pt-BR" sz="1800" dirty="0">
              <a:latin typeface="Times New Roman" panose="02020603050405020304" pitchFamily="18" charset="0"/>
              <a:cs typeface="Times New Roman" panose="02020603050405020304" pitchFamily="18" charset="0"/>
            </a:endParaRPr>
          </a:p>
          <a:p>
            <a:endParaRPr lang="pt-BR" dirty="0"/>
          </a:p>
          <a:p>
            <a:endParaRPr lang="pt-BR" dirty="0"/>
          </a:p>
        </p:txBody>
      </p:sp>
      <p:sp>
        <p:nvSpPr>
          <p:cNvPr id="5" name="Espaço Reservado para Texto 4"/>
          <p:cNvSpPr>
            <a:spLocks noGrp="1"/>
          </p:cNvSpPr>
          <p:nvPr>
            <p:ph type="body" idx="1"/>
          </p:nvPr>
        </p:nvSpPr>
        <p:spPr/>
        <p:txBody>
          <a:bodyPr/>
          <a:lstStyle/>
          <a:p>
            <a:r>
              <a:rPr lang="pt-BR" b="1" dirty="0" smtClean="0"/>
              <a:t>Resolução-Judiciário (CNJ)</a:t>
            </a:r>
            <a:endParaRPr lang="pt-BR" b="1" dirty="0"/>
          </a:p>
        </p:txBody>
      </p:sp>
      <p:sp>
        <p:nvSpPr>
          <p:cNvPr id="6" name="Espaço Reservado para Texto 5"/>
          <p:cNvSpPr>
            <a:spLocks noGrp="1"/>
          </p:cNvSpPr>
          <p:nvPr>
            <p:ph type="body" idx="13"/>
          </p:nvPr>
        </p:nvSpPr>
        <p:spPr/>
        <p:txBody>
          <a:bodyPr>
            <a:normAutofit/>
          </a:bodyPr>
          <a:lstStyle/>
          <a:p>
            <a:r>
              <a:rPr lang="pt-BR" b="1" dirty="0" smtClean="0"/>
              <a:t>Decreto- Executivo (PR)</a:t>
            </a:r>
            <a:endParaRPr lang="pt-BR" b="1" dirty="0"/>
          </a:p>
        </p:txBody>
      </p:sp>
      <p:sp>
        <p:nvSpPr>
          <p:cNvPr id="7" name="Retângulo 6"/>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9" name="Imagem 8"/>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10" name="Imagem 9"/>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417597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2" algn="l"/>
            <a:r>
              <a:rPr lang="pt-BR" sz="1600" b="1" dirty="0" smtClean="0">
                <a:latin typeface="Times New Roman" panose="02020603050405020304" pitchFamily="18" charset="0"/>
                <a:cs typeface="Times New Roman" panose="02020603050405020304" pitchFamily="18" charset="0"/>
              </a:rPr>
              <a:t>Acesso às Informações</a:t>
            </a:r>
            <a:r>
              <a:rPr lang="pt-BR" sz="1050" b="1" dirty="0" smtClean="0">
                <a:latin typeface="Times New Roman" panose="02020603050405020304" pitchFamily="18" charset="0"/>
                <a:cs typeface="Times New Roman" panose="02020603050405020304" pitchFamily="18" charset="0"/>
              </a:rPr>
              <a:t/>
            </a:r>
            <a:br>
              <a:rPr lang="pt-BR" sz="1050" b="1" dirty="0" smtClean="0">
                <a:latin typeface="Times New Roman" panose="02020603050405020304" pitchFamily="18" charset="0"/>
                <a:cs typeface="Times New Roman" panose="02020603050405020304" pitchFamily="18" charset="0"/>
              </a:rPr>
            </a:br>
            <a:r>
              <a:rPr lang="pt-BR" sz="1050" b="1" dirty="0">
                <a:latin typeface="Times New Roman" panose="02020603050405020304" pitchFamily="18" charset="0"/>
                <a:cs typeface="Times New Roman" panose="02020603050405020304" pitchFamily="18" charset="0"/>
              </a:rPr>
              <a:t/>
            </a:r>
            <a:br>
              <a:rPr lang="pt-BR" sz="1050" b="1" dirty="0">
                <a:latin typeface="Times New Roman" panose="02020603050405020304" pitchFamily="18" charset="0"/>
                <a:cs typeface="Times New Roman" panose="02020603050405020304" pitchFamily="18" charset="0"/>
              </a:rPr>
            </a:br>
            <a:r>
              <a:rPr lang="pt-BR" sz="1050" b="1" dirty="0">
                <a:latin typeface="Times New Roman" panose="02020603050405020304" pitchFamily="18" charset="0"/>
                <a:cs typeface="Times New Roman" panose="02020603050405020304" pitchFamily="18" charset="0"/>
              </a:rPr>
              <a:t>Art. 16.</a:t>
            </a:r>
            <a:r>
              <a:rPr lang="pt-BR" sz="1050" dirty="0">
                <a:latin typeface="Times New Roman" panose="02020603050405020304" pitchFamily="18" charset="0"/>
                <a:cs typeface="Times New Roman" panose="02020603050405020304" pitchFamily="18" charset="0"/>
              </a:rPr>
              <a:t> As Corregedorias Gerais dos Tribunais de Justiça dos Estados e do Distrito Federal terão acesso, restrito às respectivas competências, às informações armazenadas e estruturadas a partir do repositório nacional dos DIRE, para fins de fiscalização eletrônica.</a:t>
            </a:r>
            <a:br>
              <a:rPr lang="pt-BR" sz="1050" dirty="0">
                <a:latin typeface="Times New Roman" panose="02020603050405020304" pitchFamily="18" charset="0"/>
                <a:cs typeface="Times New Roman" panose="02020603050405020304" pitchFamily="18" charset="0"/>
              </a:rPr>
            </a:br>
            <a:r>
              <a:rPr lang="pt-BR" sz="1050" b="1" dirty="0">
                <a:latin typeface="Times New Roman" panose="02020603050405020304" pitchFamily="18" charset="0"/>
                <a:cs typeface="Times New Roman" panose="02020603050405020304" pitchFamily="18" charset="0"/>
              </a:rPr>
              <a:t>Art. 17.</a:t>
            </a:r>
            <a:r>
              <a:rPr lang="pt-BR" sz="1050" dirty="0">
                <a:latin typeface="Times New Roman" panose="02020603050405020304" pitchFamily="18" charset="0"/>
                <a:cs typeface="Times New Roman" panose="02020603050405020304" pitchFamily="18" charset="0"/>
              </a:rPr>
              <a:t> O acesso à totalidade dos DIRE armazenados no repositório nacional e às informações estruturadas a partir deles é restrito ao Conselho Nacional de Justiça e aos órgãos do Poder Executivo Federal, ressalvada a fiscalização eletrônica prevista no art. 16.</a:t>
            </a:r>
            <a:br>
              <a:rPr lang="pt-BR" sz="1050"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Comentários:</a:t>
            </a:r>
            <a:br>
              <a:rPr lang="pt-BR" sz="1050" i="1"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De acordo com a definição do Dicionário Houaiss, acesso é uma via de mão dupla, que pode ser usada para receber ou fornecer dados:</a:t>
            </a:r>
            <a:br>
              <a:rPr lang="pt-BR" sz="1050" i="1"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a:t>
            </a:r>
            <a:r>
              <a:rPr lang="pt-BR" sz="1050" b="1" dirty="0">
                <a:latin typeface="Times New Roman" panose="02020603050405020304" pitchFamily="18" charset="0"/>
                <a:cs typeface="Times New Roman" panose="02020603050405020304" pitchFamily="18" charset="0"/>
              </a:rPr>
              <a:t>Acesso</a:t>
            </a:r>
            <a:r>
              <a:rPr lang="pt-BR" sz="1050" i="1" dirty="0">
                <a:latin typeface="Times New Roman" panose="02020603050405020304" pitchFamily="18" charset="0"/>
                <a:cs typeface="Times New Roman" panose="02020603050405020304" pitchFamily="18" charset="0"/>
              </a:rPr>
              <a:t/>
            </a:r>
            <a:br>
              <a:rPr lang="pt-BR" sz="1050" i="1"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Rubrica: informática.</a:t>
            </a:r>
            <a:br>
              <a:rPr lang="pt-BR" sz="1050" i="1"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Possibilidade de comunicar-se com um dispositivo, meio de armazenamento, unidade de rede, memória, registro, arquivo etc., visando receber ou fornecer dados.”</a:t>
            </a:r>
            <a:br>
              <a:rPr lang="pt-BR" sz="1050" i="1"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O artigo 41 estabelece que os serviços de registros públicos terão que disponibilizar acesso ao Poder Executivo Federal das informações constantes de seus bancos de dados, por meio eletrônico e sem ônus.</a:t>
            </a:r>
            <a:br>
              <a:rPr lang="pt-BR" sz="1050" i="1"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O acesso ponto a ponto ao banco de dados da serventia seria impraticável, pois cada serventia teria que ter servidores funcionando 24 horas por dia, dispor de grupo gerador para garantir o funcionamento mesmo em caso de falta de energia elétrica e constituir uma rede WAN privativa com o governo, para ter segurança, o que exigiria um enorme investimento. Levando-se em conta ainda a questão das cópias de segurança em sala cofre instalada em local diverso de cada serventia, vê-se que não há racionalidade alguma em adotar esse modelo, pouco eficiente e economicamente inviável para os registradores.</a:t>
            </a:r>
            <a:br>
              <a:rPr lang="pt-BR" sz="1050" i="1"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A disponibilização do “acesso às informações constantes de seus bancos de dados”, bem como a cópia de segurança e a interoperabilidade, resolvem-se completamente por meio da transmissão dos DIRE ao servidor central.</a:t>
            </a:r>
            <a:br>
              <a:rPr lang="pt-BR" sz="1050" i="1" dirty="0">
                <a:latin typeface="Times New Roman" panose="02020603050405020304" pitchFamily="18" charset="0"/>
                <a:cs typeface="Times New Roman" panose="02020603050405020304" pitchFamily="18" charset="0"/>
              </a:rPr>
            </a:br>
            <a:r>
              <a:rPr lang="pt-BR" sz="1050" i="1" dirty="0">
                <a:latin typeface="Times New Roman" panose="02020603050405020304" pitchFamily="18" charset="0"/>
                <a:cs typeface="Times New Roman" panose="02020603050405020304" pitchFamily="18" charset="0"/>
              </a:rPr>
              <a:t>Uma vez que os DIRE são assinados digitalmente pelos registradores, esse perfil de acesso será sempre em modo de leitura, pois jamais o arquivo poderá ser editado, sob pena de perda de autenticidade e integridade.</a:t>
            </a:r>
            <a:r>
              <a:rPr lang="pt-BR" sz="1000" i="1" dirty="0"/>
              <a:t/>
            </a:r>
            <a:br>
              <a:rPr lang="pt-BR" sz="1000" i="1" dirty="0"/>
            </a:br>
            <a:endParaRPr lang="pt-BR" sz="1000" dirty="0"/>
          </a:p>
        </p:txBody>
      </p:sp>
      <p:sp>
        <p:nvSpPr>
          <p:cNvPr id="3" name="Retângulo 2"/>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00322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Desafios - Segurança Jurídica</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1600" dirty="0">
                <a:latin typeface="Times New Roman" panose="02020603050405020304" pitchFamily="18" charset="0"/>
                <a:cs typeface="Times New Roman" panose="02020603050405020304" pitchFamily="18" charset="0"/>
              </a:rPr>
              <a:t>Atos práticos como a autenticidade por meio da criptografia assimétrica e outras tecnologias relacionadas com os documentos eletrônicos, são o bastante? Emana a autenticidade de origem símile ou diversa em Portugal com referência ao que se passa em Brasil? No que tange a fé-pública, autenticidade é garantida, emanada de tabeliães ou notários como no Brasil? Todos os atos emanados de tabeliães ou notários dizem-se autênticos e, assim, se contrapõem aos atos privados. Sempre em ambos os sistemas? </a:t>
            </a:r>
            <a:endParaRPr lang="pt-BR" sz="1600" dirty="0" smtClean="0">
              <a:latin typeface="Times New Roman" panose="02020603050405020304" pitchFamily="18" charset="0"/>
              <a:cs typeface="Times New Roman" panose="02020603050405020304" pitchFamily="18" charset="0"/>
            </a:endParaRPr>
          </a:p>
          <a:p>
            <a:pPr marL="0" indent="0">
              <a:buNone/>
            </a:pPr>
            <a:endParaRPr lang="pt-BR" sz="1400" dirty="0" smtClean="0">
              <a:latin typeface="Times New Roman" panose="02020603050405020304" pitchFamily="18" charset="0"/>
              <a:cs typeface="Times New Roman" panose="02020603050405020304" pitchFamily="18" charset="0"/>
            </a:endParaRPr>
          </a:p>
          <a:p>
            <a:endParaRPr lang="pt-BR" sz="1400" dirty="0">
              <a:latin typeface="Times New Roman" panose="02020603050405020304" pitchFamily="18" charset="0"/>
              <a:cs typeface="Times New Roman" panose="02020603050405020304" pitchFamily="18" charset="0"/>
            </a:endParaRPr>
          </a:p>
          <a:p>
            <a:pPr marL="0" indent="0">
              <a:buNone/>
            </a:pPr>
            <a:r>
              <a:rPr lang="pt-BR" sz="1400" dirty="0" smtClean="0">
                <a:latin typeface="Times New Roman" panose="02020603050405020304" pitchFamily="18" charset="0"/>
                <a:cs typeface="Times New Roman" panose="02020603050405020304" pitchFamily="18" charset="0"/>
              </a:rPr>
              <a:t>Fonte: </a:t>
            </a:r>
            <a:endParaRPr lang="pt-BR" sz="1400" dirty="0">
              <a:latin typeface="Times New Roman" panose="02020603050405020304" pitchFamily="18" charset="0"/>
              <a:cs typeface="Times New Roman" panose="02020603050405020304" pitchFamily="18" charset="0"/>
            </a:endParaRPr>
          </a:p>
          <a:p>
            <a:pPr marL="0" indent="0">
              <a:buNone/>
            </a:pPr>
            <a:r>
              <a:rPr lang="pt-BR" sz="800" dirty="0">
                <a:latin typeface="Times New Roman" panose="02020603050405020304" pitchFamily="18" charset="0"/>
                <a:cs typeface="Times New Roman" panose="02020603050405020304" pitchFamily="18" charset="0"/>
                <a:hlinkClick r:id="rId2" action="ppaction://hlinkfile"/>
              </a:rPr>
              <a:t>file:///C:/Users/Aspireone/Desktop/Curso%20de%20Registros%20P%C3%BAblicos%20e%20Notas%20Eletr%C3%B4nicos%20debate%20experi%C3%AAncia%20internacional%20_%</a:t>
            </a:r>
            <a:r>
              <a:rPr lang="pt-BR" sz="800" dirty="0" smtClean="0">
                <a:latin typeface="Times New Roman" panose="02020603050405020304" pitchFamily="18" charset="0"/>
                <a:cs typeface="Times New Roman" panose="02020603050405020304" pitchFamily="18" charset="0"/>
                <a:hlinkClick r:id="rId2" action="ppaction://hlinkfile"/>
              </a:rPr>
              <a:t>20Conectando%20Registros%20e%20Pessoas.html</a:t>
            </a:r>
            <a:r>
              <a:rPr lang="pt-BR" sz="800" dirty="0" smtClean="0">
                <a:latin typeface="Times New Roman" panose="02020603050405020304" pitchFamily="18" charset="0"/>
                <a:cs typeface="Times New Roman" panose="02020603050405020304" pitchFamily="18" charset="0"/>
              </a:rPr>
              <a:t> </a:t>
            </a:r>
            <a:endParaRPr lang="pt-BR" sz="800" dirty="0">
              <a:latin typeface="Times New Roman" panose="02020603050405020304" pitchFamily="18" charset="0"/>
              <a:cs typeface="Times New Roman" panose="02020603050405020304" pitchFamily="18" charset="0"/>
            </a:endParaRPr>
          </a:p>
          <a:p>
            <a:endParaRPr lang="pt-BR" dirty="0"/>
          </a:p>
          <a:p>
            <a:endParaRPr lang="pt-BR"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798982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04" y="431447"/>
            <a:ext cx="8949847" cy="842549"/>
          </a:xfrm>
        </p:spPr>
        <p:txBody>
          <a:bodyPr/>
          <a:lstStyle/>
          <a:p>
            <a:r>
              <a:rPr lang="en-US" sz="2400" b="1" dirty="0" err="1" smtClean="0">
                <a:latin typeface="Times New Roman" panose="02020603050405020304" pitchFamily="18" charset="0"/>
                <a:cs typeface="Times New Roman" panose="02020603050405020304" pitchFamily="18" charset="0"/>
              </a:rPr>
              <a:t>Segurança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Jurídica</a:t>
            </a:r>
            <a:r>
              <a:rPr lang="en-US" sz="2400" b="1" dirty="0" smtClean="0">
                <a:latin typeface="Times New Roman" panose="02020603050405020304" pitchFamily="18" charset="0"/>
                <a:cs typeface="Times New Roman" panose="02020603050405020304" pitchFamily="18" charset="0"/>
              </a:rPr>
              <a:t> dos </a:t>
            </a:r>
            <a:r>
              <a:rPr lang="en-US" sz="2400" b="1" dirty="0" err="1" smtClean="0">
                <a:latin typeface="Times New Roman" panose="02020603050405020304" pitchFamily="18" charset="0"/>
                <a:cs typeface="Times New Roman" panose="02020603050405020304" pitchFamily="18" charset="0"/>
              </a:rPr>
              <a:t>atos</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viabilizados</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por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meio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eletrônico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uma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análise</a:t>
            </a:r>
            <a:r>
              <a:rPr lang="en-US" sz="2400" b="1" dirty="0" smtClean="0">
                <a:latin typeface="Times New Roman" panose="02020603050405020304" pitchFamily="18" charset="0"/>
                <a:cs typeface="Times New Roman" panose="02020603050405020304" pitchFamily="18" charset="0"/>
              </a:rPr>
              <a:t> à </a:t>
            </a:r>
            <a:r>
              <a:rPr lang="en-US" sz="2400" b="1" dirty="0" err="1" smtClean="0">
                <a:latin typeface="Times New Roman" panose="02020603050405020304" pitchFamily="18" charset="0"/>
                <a:cs typeface="Times New Roman" panose="02020603050405020304" pitchFamily="18" charset="0"/>
              </a:rPr>
              <a:t>luz</a:t>
            </a:r>
            <a:r>
              <a:rPr lang="en-US" sz="2400" b="1" dirty="0" smtClean="0">
                <a:latin typeface="Times New Roman" panose="02020603050405020304" pitchFamily="18" charset="0"/>
                <a:cs typeface="Times New Roman" panose="02020603050405020304" pitchFamily="18" charset="0"/>
              </a:rPr>
              <a:t> da </a:t>
            </a:r>
            <a:r>
              <a:rPr lang="en-US" sz="2400" b="1" dirty="0" err="1" smtClean="0">
                <a:latin typeface="Times New Roman" panose="02020603050405020304" pitchFamily="18" charset="0"/>
                <a:cs typeface="Times New Roman" panose="02020603050405020304" pitchFamily="18" charset="0"/>
              </a:rPr>
              <a:t>legislação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brasileira</a:t>
            </a:r>
            <a:r>
              <a:rPr lang="en-US" sz="2400" b="1" dirty="0" smtClean="0">
                <a:latin typeface="Times New Roman" panose="02020603050405020304" pitchFamily="18" charset="0"/>
                <a:cs typeface="Times New Roman" panose="02020603050405020304" pitchFamily="18" charset="0"/>
              </a:rPr>
              <a:t> e </a:t>
            </a:r>
            <a:r>
              <a:rPr lang="en-US" sz="2400" b="1" dirty="0" err="1" smtClean="0">
                <a:latin typeface="Times New Roman" panose="02020603050405020304" pitchFamily="18" charset="0"/>
                <a:cs typeface="Times New Roman" panose="02020603050405020304" pitchFamily="18" charset="0"/>
              </a:rPr>
              <a:t>portuguesa</a:t>
            </a:r>
            <a:endParaRPr lang="pt-BR" sz="2400"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206679" y="1647172"/>
            <a:ext cx="8793272" cy="1647173"/>
          </a:xfrm>
        </p:spPr>
        <p:txBody>
          <a:bodyPr/>
          <a:lstStyle/>
          <a:p>
            <a:pPr algn="just"/>
            <a:r>
              <a:rPr lang="pt-BR" sz="2000" dirty="0" smtClean="0">
                <a:latin typeface="Times New Roman" panose="02020603050405020304" pitchFamily="18" charset="0"/>
                <a:cs typeface="Times New Roman" panose="02020603050405020304" pitchFamily="18" charset="0"/>
              </a:rPr>
              <a:t>segurança </a:t>
            </a:r>
            <a:r>
              <a:rPr lang="pt-BR" sz="2000" dirty="0">
                <a:latin typeface="Times New Roman" panose="02020603050405020304" pitchFamily="18" charset="0"/>
                <a:cs typeface="Times New Roman" panose="02020603050405020304" pitchFamily="18" charset="0"/>
              </a:rPr>
              <a:t>jurídica dos registros eletrônicos como transmissores </a:t>
            </a:r>
            <a:r>
              <a:rPr lang="pt-BR" sz="2000" dirty="0" smtClean="0">
                <a:latin typeface="Times New Roman" panose="02020603050405020304" pitchFamily="18" charset="0"/>
                <a:cs typeface="Times New Roman" panose="02020603050405020304" pitchFamily="18" charset="0"/>
              </a:rPr>
              <a:t>			adequados </a:t>
            </a:r>
            <a:r>
              <a:rPr lang="pt-BR" sz="2000" dirty="0">
                <a:latin typeface="Times New Roman" panose="02020603050405020304" pitchFamily="18" charset="0"/>
                <a:cs typeface="Times New Roman" panose="02020603050405020304" pitchFamily="18" charset="0"/>
              </a:rPr>
              <a:t>de </a:t>
            </a:r>
            <a:r>
              <a:rPr lang="pt-BR" sz="2000" dirty="0" smtClean="0">
                <a:latin typeface="Times New Roman" panose="02020603050405020304" pitchFamily="18" charset="0"/>
                <a:cs typeface="Times New Roman" panose="02020603050405020304" pitchFamily="18" charset="0"/>
              </a:rPr>
              <a:t>direitos;</a:t>
            </a:r>
          </a:p>
          <a:p>
            <a:pPr marL="0" indent="0" algn="just">
              <a:buNone/>
            </a:pPr>
            <a:endParaRPr lang="pt-BR" sz="2000" dirty="0">
              <a:latin typeface="Times New Roman" panose="02020603050405020304" pitchFamily="18" charset="0"/>
              <a:cs typeface="Times New Roman" panose="02020603050405020304" pitchFamily="18" charset="0"/>
            </a:endParaRPr>
          </a:p>
          <a:p>
            <a:pPr algn="just"/>
            <a:r>
              <a:rPr lang="pt-BR" sz="2000" dirty="0" smtClean="0">
                <a:latin typeface="Times New Roman" panose="02020603050405020304" pitchFamily="18" charset="0"/>
                <a:cs typeface="Times New Roman" panose="02020603050405020304" pitchFamily="18" charset="0"/>
              </a:rPr>
              <a:t>autenticidade </a:t>
            </a:r>
            <a:r>
              <a:rPr lang="pt-BR" sz="2000" dirty="0">
                <a:latin typeface="Times New Roman" panose="02020603050405020304" pitchFamily="18" charset="0"/>
                <a:cs typeface="Times New Roman" panose="02020603050405020304" pitchFamily="18" charset="0"/>
              </a:rPr>
              <a:t>por meio da criptografia </a:t>
            </a:r>
            <a:r>
              <a:rPr lang="pt-BR" sz="2000" dirty="0" smtClean="0">
                <a:latin typeface="Times New Roman" panose="02020603050405020304" pitchFamily="18" charset="0"/>
                <a:cs typeface="Times New Roman" panose="02020603050405020304" pitchFamily="18" charset="0"/>
              </a:rPr>
              <a:t>assimétrica.</a:t>
            </a:r>
            <a:endParaRPr lang="pt-BR" sz="2000" dirty="0">
              <a:latin typeface="Times New Roman" panose="02020603050405020304" pitchFamily="18" charset="0"/>
              <a:cs typeface="Times New Roman" panose="02020603050405020304" pitchFamily="18" charset="0"/>
            </a:endParaRPr>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pt-BR" dirty="0"/>
          </a:p>
        </p:txBody>
      </p:sp>
      <p:sp>
        <p:nvSpPr>
          <p:cNvPr id="7" name="Retângulo 6"/>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391147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Segurança jurídica</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1600" dirty="0">
                <a:latin typeface="Times New Roman" panose="02020603050405020304" pitchFamily="18" charset="0"/>
                <a:cs typeface="Times New Roman" panose="02020603050405020304" pitchFamily="18" charset="0"/>
              </a:rPr>
              <a:t>Sobre a experiência espanhola, o Professor Nicolas enfatizou as preocupações com o futuro, segundo ele, hoje está sendo debatido os próximos passos do registro. </a:t>
            </a:r>
            <a:r>
              <a:rPr lang="pt-BR" sz="1600" i="1" dirty="0">
                <a:latin typeface="Times New Roman" panose="02020603050405020304" pitchFamily="18" charset="0"/>
                <a:cs typeface="Times New Roman" panose="02020603050405020304" pitchFamily="18" charset="0"/>
              </a:rPr>
              <a:t>“O grande medo que temos hoje na Espanha é a conservação dos arquivos eletrônicos. A solução que encontramos, até agora, é fazer a migração dos dados de tempos em tempos. Contudo em qualquer migração pode ocorrer perda de dados, mas todos os dados que temos no registro são muito sensíveis e muito importantes. Do ponto de vista tecnológico, perder uma, duas ou dez titularidades é um número desprezível, mas para o cidadão que tem sua titularidade perdida, questionada não é algo desprezível e sim preocupante, por isso devemos ser muito prudentes</a:t>
            </a:r>
            <a:r>
              <a:rPr lang="pt-BR" sz="1600" i="1" dirty="0" smtClean="0">
                <a:latin typeface="Times New Roman" panose="02020603050405020304" pitchFamily="18" charset="0"/>
                <a:cs typeface="Times New Roman" panose="02020603050405020304" pitchFamily="18" charset="0"/>
              </a:rPr>
              <a:t>”</a:t>
            </a:r>
            <a:endParaRPr lang="pt-BR" sz="1400" i="1" dirty="0" smtClean="0">
              <a:latin typeface="Times New Roman" panose="02020603050405020304" pitchFamily="18" charset="0"/>
              <a:cs typeface="Times New Roman" panose="02020603050405020304" pitchFamily="18" charset="0"/>
            </a:endParaRPr>
          </a:p>
          <a:p>
            <a:pPr marL="0" indent="0" algn="just">
              <a:buNone/>
            </a:pPr>
            <a:r>
              <a:rPr lang="pt-BR" sz="1400" dirty="0">
                <a:latin typeface="Times New Roman" panose="02020603050405020304" pitchFamily="18" charset="0"/>
                <a:cs typeface="Times New Roman" panose="02020603050405020304" pitchFamily="18" charset="0"/>
              </a:rPr>
              <a:t>Fonte: </a:t>
            </a:r>
          </a:p>
          <a:p>
            <a:pPr marL="0" indent="0" algn="just">
              <a:buNone/>
            </a:pPr>
            <a:r>
              <a:rPr lang="pt-BR" sz="800" dirty="0">
                <a:latin typeface="Times New Roman" panose="02020603050405020304" pitchFamily="18" charset="0"/>
                <a:cs typeface="Times New Roman" panose="02020603050405020304" pitchFamily="18" charset="0"/>
                <a:hlinkClick r:id="rId2" action="ppaction://hlinkfile"/>
              </a:rPr>
              <a:t>file:///C:/Users/Aspireone/Desktop/Curso%20de%20Registros%20P%C3%BAblicos%20e%20Notas%20Eletr%C3%B4nicos%20debate%20experi%C3%AAncia%20internacional%20_%</a:t>
            </a:r>
            <a:r>
              <a:rPr lang="pt-BR" sz="800" dirty="0" smtClean="0">
                <a:latin typeface="Times New Roman" panose="02020603050405020304" pitchFamily="18" charset="0"/>
                <a:cs typeface="Times New Roman" panose="02020603050405020304" pitchFamily="18" charset="0"/>
                <a:hlinkClick r:id="rId2" action="ppaction://hlinkfile"/>
              </a:rPr>
              <a:t>20Conectando%20Registros%20e%20Pessoas.html</a:t>
            </a:r>
            <a:r>
              <a:rPr lang="pt-BR" sz="800" dirty="0" smtClean="0">
                <a:latin typeface="Times New Roman" panose="02020603050405020304" pitchFamily="18" charset="0"/>
                <a:cs typeface="Times New Roman" panose="02020603050405020304" pitchFamily="18" charset="0"/>
              </a:rPr>
              <a:t> </a:t>
            </a:r>
            <a:endParaRPr lang="pt-BR" sz="1400" i="1" dirty="0">
              <a:latin typeface="Times New Roman" panose="02020603050405020304" pitchFamily="18" charset="0"/>
              <a:cs typeface="Times New Roman" panose="02020603050405020304" pitchFamily="18" charset="0"/>
            </a:endParaRPr>
          </a:p>
          <a:p>
            <a:endParaRPr lang="pt-BR" sz="1400" i="1" dirty="0" smtClean="0"/>
          </a:p>
          <a:p>
            <a:endParaRPr lang="pt-BR" sz="1400"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250292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Desafios - segurança jurídica</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1800" i="1" dirty="0" smtClean="0">
                <a:latin typeface="Times New Roman" panose="02020603050405020304" pitchFamily="18" charset="0"/>
                <a:cs typeface="Times New Roman" panose="02020603050405020304" pitchFamily="18" charset="0"/>
              </a:rPr>
              <a:t>Conclui o festejado Mestre, asseverando que: “O </a:t>
            </a:r>
            <a:r>
              <a:rPr lang="pt-BR" sz="1800" i="1" dirty="0">
                <a:latin typeface="Times New Roman" panose="02020603050405020304" pitchFamily="18" charset="0"/>
                <a:cs typeface="Times New Roman" panose="02020603050405020304" pitchFamily="18" charset="0"/>
              </a:rPr>
              <a:t>desafio do registro eletrônico é manter a segurança jurídica do sistema, e não o desafio tecnológico. Não é uma preocupação passar a informação do papel para um sistema eletrônico, isso é possível ser feito em qualquer lugar do mundo, o problema é a segurança, a conservação das informações eletrônicas. Este é um problema debatido por técnicos em todo o mundo. Devemos lembrar que o que realmente interessa é a qualidade dos dados e não o formato</a:t>
            </a:r>
            <a:r>
              <a:rPr lang="pt-BR" sz="1800" i="1" dirty="0" smtClean="0">
                <a:latin typeface="Times New Roman" panose="02020603050405020304" pitchFamily="18" charset="0"/>
                <a:cs typeface="Times New Roman" panose="02020603050405020304" pitchFamily="18" charset="0"/>
              </a:rPr>
              <a:t>”.</a:t>
            </a:r>
          </a:p>
          <a:p>
            <a:endParaRPr lang="pt-BR" sz="1400" dirty="0" smtClean="0"/>
          </a:p>
          <a:p>
            <a:pPr marL="0" indent="0">
              <a:buNone/>
            </a:pPr>
            <a:endParaRPr lang="pt-BR" sz="1400" dirty="0"/>
          </a:p>
          <a:p>
            <a:pPr marL="0" indent="0">
              <a:buNone/>
            </a:pPr>
            <a:r>
              <a:rPr lang="pt-BR" sz="1000" dirty="0" smtClean="0">
                <a:latin typeface="Times New Roman" panose="02020603050405020304" pitchFamily="18" charset="0"/>
                <a:cs typeface="Times New Roman" panose="02020603050405020304" pitchFamily="18" charset="0"/>
              </a:rPr>
              <a:t>Fonte: </a:t>
            </a:r>
            <a:r>
              <a:rPr lang="pt-BR" sz="800" dirty="0" smtClean="0">
                <a:latin typeface="Times New Roman" panose="02020603050405020304" pitchFamily="18" charset="0"/>
                <a:cs typeface="Times New Roman" panose="02020603050405020304" pitchFamily="18" charset="0"/>
                <a:hlinkClick r:id="rId2" action="ppaction://hlinkfile"/>
              </a:rPr>
              <a:t>file</a:t>
            </a:r>
            <a:r>
              <a:rPr lang="pt-BR" sz="800" dirty="0">
                <a:latin typeface="Times New Roman" panose="02020603050405020304" pitchFamily="18" charset="0"/>
                <a:cs typeface="Times New Roman" panose="02020603050405020304" pitchFamily="18" charset="0"/>
                <a:hlinkClick r:id="rId2" action="ppaction://hlinkfile"/>
              </a:rPr>
              <a:t>:///C:/Users/Aspireone/Desktop/16%2011%202015%20arquivos/Curso%20de%20Registros%20P%C3%BAblicos%20e%20Notas%20Eletr%C3%B4nicos%20debate%20experi%C3%AAncia%20internacional%20_%</a:t>
            </a:r>
            <a:r>
              <a:rPr lang="pt-BR" sz="800" dirty="0" smtClean="0">
                <a:latin typeface="Times New Roman" panose="02020603050405020304" pitchFamily="18" charset="0"/>
                <a:cs typeface="Times New Roman" panose="02020603050405020304" pitchFamily="18" charset="0"/>
                <a:hlinkClick r:id="rId2" action="ppaction://hlinkfile"/>
              </a:rPr>
              <a:t>20Conectando%20Registros%20e%20Pessoas.html</a:t>
            </a:r>
            <a:r>
              <a:rPr lang="pt-BR" sz="800" dirty="0" smtClean="0">
                <a:latin typeface="Times New Roman" panose="02020603050405020304" pitchFamily="18" charset="0"/>
                <a:cs typeface="Times New Roman" panose="02020603050405020304" pitchFamily="18" charset="0"/>
              </a:rPr>
              <a:t> </a:t>
            </a:r>
            <a:endParaRPr lang="pt-BR" sz="8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5135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2400" dirty="0" smtClean="0"/>
              <a:t>Registo Eletrónico - Legislação portuguesa</a:t>
            </a:r>
            <a:endParaRPr lang="pt-PT" sz="2400" dirty="0"/>
          </a:p>
        </p:txBody>
      </p:sp>
      <p:sp>
        <p:nvSpPr>
          <p:cNvPr id="3" name="Subtítulo 2"/>
          <p:cNvSpPr>
            <a:spLocks noGrp="1"/>
          </p:cNvSpPr>
          <p:nvPr>
            <p:ph type="subTitle" idx="1"/>
          </p:nvPr>
        </p:nvSpPr>
        <p:spPr>
          <a:xfrm>
            <a:off x="1371600" y="2721823"/>
            <a:ext cx="6400800" cy="1314450"/>
          </a:xfrm>
        </p:spPr>
        <p:txBody>
          <a:bodyPr>
            <a:noAutofit/>
          </a:bodyPr>
          <a:lstStyle/>
          <a:p>
            <a:r>
              <a:rPr lang="pt-PT" sz="3000" b="1" dirty="0">
                <a:solidFill>
                  <a:schemeClr val="tx1"/>
                </a:solidFill>
              </a:rPr>
              <a:t>A reforma do registo predial em Portugal. Programa SIMPLEX. </a:t>
            </a: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114441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DL n.º116/2008, 4 de julho</a:t>
            </a:r>
            <a:endParaRPr lang="pt-PT" b="1"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203749" y="1055730"/>
            <a:ext cx="8703427" cy="3344772"/>
          </a:xfrm>
        </p:spPr>
        <p:txBody>
          <a:bodyPr>
            <a:noAutofit/>
          </a:bodyPr>
          <a:lstStyle/>
          <a:p>
            <a:pPr algn="just"/>
            <a:r>
              <a:rPr lang="pt-PT" sz="1500" dirty="0" smtClean="0">
                <a:latin typeface="Times New Roman" panose="02020603050405020304" pitchFamily="18" charset="0"/>
                <a:cs typeface="Times New Roman" panose="02020603050405020304" pitchFamily="18" charset="0"/>
              </a:rPr>
              <a:t>Visa concretizar uma parte fundamental do Programa do XVII Governo Constitucional na área da justiça quanto aos serviços do registo e do notariado, colocando-os ao serviço dos cidadãos e da empresas, do desenvolvimento económico e da promoção do investimento em Portugal.</a:t>
            </a:r>
          </a:p>
          <a:p>
            <a:pPr algn="just"/>
            <a:endParaRPr lang="pt-PT" sz="1500" dirty="0" smtClean="0">
              <a:latin typeface="Times New Roman" panose="02020603050405020304" pitchFamily="18" charset="0"/>
              <a:cs typeface="Times New Roman" panose="02020603050405020304" pitchFamily="18" charset="0"/>
            </a:endParaRPr>
          </a:p>
          <a:p>
            <a:pPr algn="just"/>
            <a:r>
              <a:rPr lang="pt-PT" sz="1500" dirty="0">
                <a:latin typeface="Times New Roman" panose="02020603050405020304" pitchFamily="18" charset="0"/>
                <a:cs typeface="Times New Roman" panose="02020603050405020304" pitchFamily="18" charset="0"/>
              </a:rPr>
              <a:t> </a:t>
            </a:r>
            <a:r>
              <a:rPr lang="pt-PT" sz="1500" dirty="0" smtClean="0">
                <a:latin typeface="Times New Roman" panose="02020603050405020304" pitchFamily="18" charset="0"/>
                <a:cs typeface="Times New Roman" panose="02020603050405020304" pitchFamily="18" charset="0"/>
              </a:rPr>
              <a:t>Aprova medidas de simplificação, desmaterialização e </a:t>
            </a:r>
            <a:r>
              <a:rPr lang="pt-PT" sz="1500" dirty="0" err="1" smtClean="0">
                <a:latin typeface="Times New Roman" panose="02020603050405020304" pitchFamily="18" charset="0"/>
                <a:cs typeface="Times New Roman" panose="02020603050405020304" pitchFamily="18" charset="0"/>
              </a:rPr>
              <a:t>desformalização</a:t>
            </a:r>
            <a:r>
              <a:rPr lang="pt-PT" sz="1500" dirty="0" smtClean="0">
                <a:latin typeface="Times New Roman" panose="02020603050405020304" pitchFamily="18" charset="0"/>
                <a:cs typeface="Times New Roman" panose="02020603050405020304" pitchFamily="18" charset="0"/>
              </a:rPr>
              <a:t> de atos e processos na área do registo predial e de atos notariais conexos, assim concretizando uma medida do programa SIMPLEX. </a:t>
            </a:r>
          </a:p>
          <a:p>
            <a:pPr marL="0" indent="0" algn="just">
              <a:buNone/>
            </a:pPr>
            <a:endParaRPr lang="pt-PT" sz="1500" dirty="0" smtClean="0">
              <a:latin typeface="Times New Roman" panose="02020603050405020304" pitchFamily="18" charset="0"/>
              <a:cs typeface="Times New Roman" panose="02020603050405020304" pitchFamily="18" charset="0"/>
            </a:endParaRPr>
          </a:p>
          <a:p>
            <a:pPr algn="just"/>
            <a:r>
              <a:rPr lang="pt-PT" sz="1500" dirty="0">
                <a:latin typeface="Times New Roman" panose="02020603050405020304" pitchFamily="18" charset="0"/>
                <a:cs typeface="Times New Roman" panose="02020603050405020304" pitchFamily="18" charset="0"/>
              </a:rPr>
              <a:t> </a:t>
            </a:r>
            <a:r>
              <a:rPr lang="pt-PT" sz="1500" dirty="0" smtClean="0">
                <a:latin typeface="Times New Roman" panose="02020603050405020304" pitchFamily="18" charset="0"/>
                <a:cs typeface="Times New Roman" panose="02020603050405020304" pitchFamily="18" charset="0"/>
              </a:rPr>
              <a:t>Dispõe o Programa do XVII </a:t>
            </a:r>
            <a:r>
              <a:rPr lang="pt-PT" sz="1500" dirty="0" err="1" smtClean="0">
                <a:latin typeface="Times New Roman" panose="02020603050405020304" pitchFamily="18" charset="0"/>
                <a:cs typeface="Times New Roman" panose="02020603050405020304" pitchFamily="18" charset="0"/>
              </a:rPr>
              <a:t>Gov</a:t>
            </a:r>
            <a:r>
              <a:rPr lang="pt-PT" sz="1500" dirty="0" smtClean="0">
                <a:latin typeface="Times New Roman" panose="02020603050405020304" pitchFamily="18" charset="0"/>
                <a:cs typeface="Times New Roman" panose="02020603050405020304" pitchFamily="18" charset="0"/>
              </a:rPr>
              <a:t>. Constitucional que «os cidadãos e as empresas não podem ser onerados com imposições burocráticas que nada acrescentem à qualidade do serviço» e que «no interesse conjunto dos cidadãos e das empresas, serão simplificados os controlos de natureza administrativa, eliminando-se atos e práticas registrais e notariais que não importem um valor acrescentado e dificultem a vida do cidadão e da empresa». </a:t>
            </a:r>
            <a:endParaRPr lang="pt-PT" sz="15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4183511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DL </a:t>
            </a:r>
            <a:r>
              <a:rPr lang="pt-PT" b="1" dirty="0">
                <a:latin typeface="Times New Roman" panose="02020603050405020304" pitchFamily="18" charset="0"/>
                <a:cs typeface="Times New Roman" panose="02020603050405020304" pitchFamily="18" charset="0"/>
              </a:rPr>
              <a:t>n.º116/2008, 4 de julho</a:t>
            </a:r>
          </a:p>
        </p:txBody>
      </p:sp>
      <p:sp>
        <p:nvSpPr>
          <p:cNvPr id="3" name="Marcador de Posição de Conteúdo 2"/>
          <p:cNvSpPr>
            <a:spLocks noGrp="1"/>
          </p:cNvSpPr>
          <p:nvPr>
            <p:ph idx="1"/>
          </p:nvPr>
        </p:nvSpPr>
        <p:spPr>
          <a:xfrm>
            <a:off x="342078" y="1063229"/>
            <a:ext cx="8273888" cy="2943692"/>
          </a:xfrm>
        </p:spPr>
        <p:txBody>
          <a:bodyPr/>
          <a:lstStyle/>
          <a:p>
            <a:pPr algn="just"/>
            <a:r>
              <a:rPr lang="pt-PT" sz="1600" dirty="0" smtClean="0">
                <a:latin typeface="Times New Roman" panose="02020603050405020304" pitchFamily="18" charset="0"/>
                <a:cs typeface="Times New Roman" panose="02020603050405020304" pitchFamily="18" charset="0"/>
              </a:rPr>
              <a:t>O presente decreto-lei vem completar o ciclo de criação de balcões únicos, eliminação de formalidades e disponibilização de serviços online no sector dos registos, adotando para o registo predial e atos notariais conexos várias medidas de eliminação de atos e formalidades e simplificação. Procede-se igualmente à criação de novos serviços de registo predial </a:t>
            </a:r>
            <a:r>
              <a:rPr lang="pt-PT" sz="1600" dirty="0">
                <a:latin typeface="Times New Roman" panose="02020603050405020304" pitchFamily="18" charset="0"/>
                <a:cs typeface="Times New Roman" panose="02020603050405020304" pitchFamily="18" charset="0"/>
              </a:rPr>
              <a:t>a</a:t>
            </a:r>
            <a:r>
              <a:rPr lang="pt-PT" sz="1600" dirty="0" smtClean="0">
                <a:latin typeface="Times New Roman" panose="02020603050405020304" pitchFamily="18" charset="0"/>
                <a:cs typeface="Times New Roman" panose="02020603050405020304" pitchFamily="18" charset="0"/>
              </a:rPr>
              <a:t> disponibilizar através da Internet e à criação de preços claros e transparentes. </a:t>
            </a:r>
          </a:p>
          <a:p>
            <a:pPr marL="0" indent="0" algn="just">
              <a:buNone/>
            </a:pPr>
            <a:endParaRPr lang="pt-PT" sz="1600" dirty="0" smtClean="0">
              <a:latin typeface="Times New Roman" panose="02020603050405020304" pitchFamily="18" charset="0"/>
              <a:cs typeface="Times New Roman" panose="02020603050405020304" pitchFamily="18" charset="0"/>
            </a:endParaRPr>
          </a:p>
          <a:p>
            <a:pPr algn="just"/>
            <a:r>
              <a:rPr lang="pt-PT" sz="1600" dirty="0" smtClean="0">
                <a:latin typeface="Times New Roman" panose="02020603050405020304" pitchFamily="18" charset="0"/>
                <a:cs typeface="Times New Roman" panose="02020603050405020304" pitchFamily="18" charset="0"/>
              </a:rPr>
              <a:t> Em primeiro lugar, este DL cria condições para que advogados, câmaras de comércio e indústria, notários, serviços de registo e solicitadores prestem serviços relacionados com negócios relativos a bens imóveis em regime de «balcão único», com a inerente redução de custos diretos e indiretos para cidadãos e empresas. Esse objetivo é obtido através da conjugação de três medidas. </a:t>
            </a:r>
            <a:endParaRPr lang="pt-PT" sz="16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756974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DL </a:t>
            </a:r>
            <a:r>
              <a:rPr lang="pt-PT" b="1" dirty="0">
                <a:latin typeface="Times New Roman" panose="02020603050405020304" pitchFamily="18" charset="0"/>
                <a:cs typeface="Times New Roman" panose="02020603050405020304" pitchFamily="18" charset="0"/>
              </a:rPr>
              <a:t>n.º116/2008, 4 de julho</a:t>
            </a:r>
          </a:p>
        </p:txBody>
      </p:sp>
      <p:sp>
        <p:nvSpPr>
          <p:cNvPr id="3" name="Marcador de Posição de Conteúdo 2"/>
          <p:cNvSpPr>
            <a:spLocks noGrp="1"/>
          </p:cNvSpPr>
          <p:nvPr>
            <p:ph idx="1"/>
          </p:nvPr>
        </p:nvSpPr>
        <p:spPr>
          <a:xfrm>
            <a:off x="276294" y="1208930"/>
            <a:ext cx="8499315" cy="2849954"/>
          </a:xfrm>
        </p:spPr>
        <p:txBody>
          <a:bodyPr>
            <a:noAutofit/>
          </a:bodyPr>
          <a:lstStyle/>
          <a:p>
            <a:pPr algn="just"/>
            <a:r>
              <a:rPr lang="pt-PT" sz="1450" dirty="0">
                <a:latin typeface="Times New Roman" panose="02020603050405020304" pitchFamily="18" charset="0"/>
                <a:cs typeface="Times New Roman" panose="02020603050405020304" pitchFamily="18" charset="0"/>
              </a:rPr>
              <a:t> </a:t>
            </a:r>
            <a:r>
              <a:rPr lang="pt-PT" sz="1450" dirty="0" smtClean="0">
                <a:latin typeface="Times New Roman" panose="02020603050405020304" pitchFamily="18" charset="0"/>
                <a:cs typeface="Times New Roman" panose="02020603050405020304" pitchFamily="18" charset="0"/>
              </a:rPr>
              <a:t>Por um lado torna-se facultativa as escrituras relativas a diversos atos da vida dos cidadãos e das empresas. Estes atos passam a ser realizados por documento particular autenticado.</a:t>
            </a:r>
          </a:p>
          <a:p>
            <a:pPr marL="0" indent="0" algn="just">
              <a:buNone/>
            </a:pPr>
            <a:endParaRPr lang="pt-PT" sz="1450" dirty="0" smtClean="0">
              <a:latin typeface="Times New Roman" panose="02020603050405020304" pitchFamily="18" charset="0"/>
              <a:cs typeface="Times New Roman" panose="02020603050405020304" pitchFamily="18" charset="0"/>
            </a:endParaRPr>
          </a:p>
          <a:p>
            <a:pPr algn="just"/>
            <a:r>
              <a:rPr lang="pt-PT" sz="1450" dirty="0">
                <a:latin typeface="Times New Roman" panose="02020603050405020304" pitchFamily="18" charset="0"/>
                <a:cs typeface="Times New Roman" panose="02020603050405020304" pitchFamily="18" charset="0"/>
              </a:rPr>
              <a:t> </a:t>
            </a:r>
            <a:r>
              <a:rPr lang="pt-PT" sz="1450" dirty="0" smtClean="0">
                <a:latin typeface="Times New Roman" panose="02020603050405020304" pitchFamily="18" charset="0"/>
                <a:cs typeface="Times New Roman" panose="02020603050405020304" pitchFamily="18" charset="0"/>
              </a:rPr>
              <a:t>Por outro lado, as entidades com competência para praticar atos relativos a imóveis por escritura pública ou documento particular autenticado passam a estar obrigadas a promover o registo predial do ato em que tenham intervenção, assim desonerando os cidadãos e empresas das deslocações inerentes aos serviços de registo.</a:t>
            </a:r>
          </a:p>
          <a:p>
            <a:pPr marL="0" indent="0" algn="just">
              <a:buNone/>
            </a:pPr>
            <a:endParaRPr lang="pt-PT" sz="1450" dirty="0" smtClean="0">
              <a:latin typeface="Times New Roman" panose="02020603050405020304" pitchFamily="18" charset="0"/>
              <a:cs typeface="Times New Roman" panose="02020603050405020304" pitchFamily="18" charset="0"/>
            </a:endParaRPr>
          </a:p>
          <a:p>
            <a:pPr algn="just"/>
            <a:r>
              <a:rPr lang="pt-PT" sz="1450" dirty="0" smtClean="0">
                <a:latin typeface="Times New Roman" panose="02020603050405020304" pitchFamily="18" charset="0"/>
                <a:cs typeface="Times New Roman" panose="02020603050405020304" pitchFamily="18" charset="0"/>
              </a:rPr>
              <a:t> Finalmente, é criado um elemento de segurança adicional para os serviços disponibilizados nestes «balcões únicos». Prevê-se a realização de um depósito eletrónico dos documentos relativos ao ato praticado por documento particular autenticado, cuja consulta substitui a apresentação perante qualquer entidade pública ou privada do documento em suporte de papel.</a:t>
            </a:r>
            <a:endParaRPr lang="pt-PT" sz="145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931606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DL </a:t>
            </a:r>
            <a:r>
              <a:rPr lang="pt-PT" b="1" dirty="0">
                <a:latin typeface="Times New Roman" panose="02020603050405020304" pitchFamily="18" charset="0"/>
                <a:cs typeface="Times New Roman" panose="02020603050405020304" pitchFamily="18" charset="0"/>
              </a:rPr>
              <a:t>n.º116/2008, 4 de julho</a:t>
            </a:r>
          </a:p>
        </p:txBody>
      </p:sp>
      <p:sp>
        <p:nvSpPr>
          <p:cNvPr id="3" name="Marcador de Posição de Conteúdo 2"/>
          <p:cNvSpPr>
            <a:spLocks noGrp="1"/>
          </p:cNvSpPr>
          <p:nvPr>
            <p:ph idx="1"/>
          </p:nvPr>
        </p:nvSpPr>
        <p:spPr>
          <a:xfrm>
            <a:off x="282691" y="1084713"/>
            <a:ext cx="8565280" cy="2895424"/>
          </a:xfrm>
        </p:spPr>
        <p:txBody>
          <a:bodyPr>
            <a:noAutofit/>
          </a:bodyPr>
          <a:lstStyle/>
          <a:p>
            <a:pPr algn="just"/>
            <a:r>
              <a:rPr lang="pt-PT" sz="1300" dirty="0" smtClean="0">
                <a:latin typeface="Times New Roman" panose="02020603050405020304" pitchFamily="18" charset="0"/>
                <a:cs typeface="Times New Roman" panose="02020603050405020304" pitchFamily="18" charset="0"/>
              </a:rPr>
              <a:t>Em lugar, adotam-se medidas destinadas a simplificar e facilitar a relação dos cidadãos com as conservatórias do registo predial, eliminando-se e alterando-se atos e práticas registrais que tornam a atividade </a:t>
            </a:r>
            <a:r>
              <a:rPr lang="pt-PT" sz="1300" dirty="0" err="1" smtClean="0">
                <a:latin typeface="Times New Roman" panose="02020603050405020304" pitchFamily="18" charset="0"/>
                <a:cs typeface="Times New Roman" panose="02020603050405020304" pitchFamily="18" charset="0"/>
              </a:rPr>
              <a:t>registral</a:t>
            </a:r>
            <a:r>
              <a:rPr lang="pt-PT" sz="1300" dirty="0" smtClean="0">
                <a:latin typeface="Times New Roman" panose="02020603050405020304" pitchFamily="18" charset="0"/>
                <a:cs typeface="Times New Roman" panose="02020603050405020304" pitchFamily="18" charset="0"/>
              </a:rPr>
              <a:t> mais morosa, com prejuízo para os cidadãos. </a:t>
            </a:r>
          </a:p>
          <a:p>
            <a:pPr marL="0" indent="0" algn="just">
              <a:buNone/>
            </a:pPr>
            <a:endParaRPr lang="pt-PT" sz="1300" dirty="0" smtClean="0">
              <a:latin typeface="Times New Roman" panose="02020603050405020304" pitchFamily="18" charset="0"/>
              <a:cs typeface="Times New Roman" panose="02020603050405020304" pitchFamily="18" charset="0"/>
            </a:endParaRPr>
          </a:p>
          <a:p>
            <a:pPr algn="just"/>
            <a:r>
              <a:rPr lang="pt-PT" sz="1300" dirty="0">
                <a:latin typeface="Times New Roman" panose="02020603050405020304" pitchFamily="18" charset="0"/>
                <a:cs typeface="Times New Roman" panose="02020603050405020304" pitchFamily="18" charset="0"/>
              </a:rPr>
              <a:t> </a:t>
            </a:r>
            <a:r>
              <a:rPr lang="pt-PT" sz="1300" dirty="0" smtClean="0">
                <a:latin typeface="Times New Roman" panose="02020603050405020304" pitchFamily="18" charset="0"/>
                <a:cs typeface="Times New Roman" panose="02020603050405020304" pitchFamily="18" charset="0"/>
              </a:rPr>
              <a:t>Assim, é eliminada competência territorial das conservatórias do registo predial.</a:t>
            </a:r>
          </a:p>
          <a:p>
            <a:pPr marL="0" indent="0" algn="just">
              <a:buNone/>
            </a:pPr>
            <a:endParaRPr lang="pt-PT" sz="1300" dirty="0" smtClean="0">
              <a:latin typeface="Times New Roman" panose="02020603050405020304" pitchFamily="18" charset="0"/>
              <a:cs typeface="Times New Roman" panose="02020603050405020304" pitchFamily="18" charset="0"/>
            </a:endParaRPr>
          </a:p>
          <a:p>
            <a:pPr algn="just"/>
            <a:r>
              <a:rPr lang="pt-PT" sz="1300" dirty="0" smtClean="0">
                <a:latin typeface="Times New Roman" panose="02020603050405020304" pitchFamily="18" charset="0"/>
                <a:cs typeface="Times New Roman" panose="02020603050405020304" pitchFamily="18" charset="0"/>
              </a:rPr>
              <a:t>Também no sentido da simplificação, elimina-se a necessidade de apresentação junto dos serviços de registo de certidões e outros documentos que já se encontrem noutras conservatórias ou serviço de registo.</a:t>
            </a:r>
          </a:p>
          <a:p>
            <a:pPr marL="0" indent="0" algn="just">
              <a:buNone/>
            </a:pPr>
            <a:endParaRPr lang="pt-PT" sz="1300" dirty="0" smtClean="0">
              <a:latin typeface="Times New Roman" panose="02020603050405020304" pitchFamily="18" charset="0"/>
              <a:cs typeface="Times New Roman" panose="02020603050405020304" pitchFamily="18" charset="0"/>
            </a:endParaRPr>
          </a:p>
          <a:p>
            <a:pPr algn="just"/>
            <a:r>
              <a:rPr lang="pt-PT" sz="1300" dirty="0" smtClean="0">
                <a:latin typeface="Times New Roman" panose="02020603050405020304" pitchFamily="18" charset="0"/>
                <a:cs typeface="Times New Roman" panose="02020603050405020304" pitchFamily="18" charset="0"/>
              </a:rPr>
              <a:t>O regime da caducidade do registo das ações também é modificado.</a:t>
            </a:r>
          </a:p>
          <a:p>
            <a:pPr marL="0" indent="0" algn="just">
              <a:buNone/>
            </a:pPr>
            <a:endParaRPr lang="pt-PT" sz="1300" dirty="0" smtClean="0">
              <a:latin typeface="Times New Roman" panose="02020603050405020304" pitchFamily="18" charset="0"/>
              <a:cs typeface="Times New Roman" panose="02020603050405020304" pitchFamily="18" charset="0"/>
            </a:endParaRPr>
          </a:p>
          <a:p>
            <a:pPr algn="just"/>
            <a:r>
              <a:rPr lang="pt-PT" sz="1300" dirty="0">
                <a:latin typeface="Times New Roman" panose="02020603050405020304" pitchFamily="18" charset="0"/>
                <a:cs typeface="Times New Roman" panose="02020603050405020304" pitchFamily="18" charset="0"/>
              </a:rPr>
              <a:t> </a:t>
            </a:r>
            <a:r>
              <a:rPr lang="pt-PT" sz="1300" dirty="0" smtClean="0">
                <a:latin typeface="Times New Roman" panose="02020603050405020304" pitchFamily="18" charset="0"/>
                <a:cs typeface="Times New Roman" panose="02020603050405020304" pitchFamily="18" charset="0"/>
              </a:rPr>
              <a:t>Finalmente, prevê-se a anotação à descrição dos prédios da existência de autorização de utilização e da ficha técnica de habitação.</a:t>
            </a:r>
            <a:endParaRPr lang="pt-PT" sz="13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849055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DL </a:t>
            </a:r>
            <a:r>
              <a:rPr lang="pt-PT" b="1" dirty="0">
                <a:latin typeface="Times New Roman" panose="02020603050405020304" pitchFamily="18" charset="0"/>
                <a:cs typeface="Times New Roman" panose="02020603050405020304" pitchFamily="18" charset="0"/>
              </a:rPr>
              <a:t>n.º116/2008, 4 de julho</a:t>
            </a:r>
          </a:p>
        </p:txBody>
      </p:sp>
      <p:sp>
        <p:nvSpPr>
          <p:cNvPr id="3" name="Marcador de Posição de Conteúdo 2"/>
          <p:cNvSpPr>
            <a:spLocks noGrp="1"/>
          </p:cNvSpPr>
          <p:nvPr>
            <p:ph idx="1"/>
          </p:nvPr>
        </p:nvSpPr>
        <p:spPr/>
        <p:txBody>
          <a:bodyPr/>
          <a:lstStyle/>
          <a:p>
            <a:pPr algn="just"/>
            <a:r>
              <a:rPr lang="pt-PT" sz="1800" dirty="0" smtClean="0">
                <a:latin typeface="Times New Roman" panose="02020603050405020304" pitchFamily="18" charset="0"/>
                <a:cs typeface="Times New Roman" panose="02020603050405020304" pitchFamily="18" charset="0"/>
              </a:rPr>
              <a:t>Em terceiro lugar, reformulam-se procedimentos e riam-se condições para a plena utilização e aplicação de sistemas informáticos, tudo com respeito da legalidade e com garantia da segurança do comércio jurídico.</a:t>
            </a:r>
          </a:p>
          <a:p>
            <a:pPr marL="0" indent="0" algn="just">
              <a:buNone/>
            </a:pPr>
            <a:endParaRPr lang="pt-PT" sz="1800" dirty="0" smtClean="0">
              <a:latin typeface="Times New Roman" panose="02020603050405020304" pitchFamily="18" charset="0"/>
              <a:cs typeface="Times New Roman" panose="02020603050405020304" pitchFamily="18" charset="0"/>
            </a:endParaRPr>
          </a:p>
          <a:p>
            <a:pPr algn="just"/>
            <a:r>
              <a:rPr lang="pt-PT" sz="1800" dirty="0" smtClean="0">
                <a:latin typeface="Times New Roman" panose="02020603050405020304" pitchFamily="18" charset="0"/>
                <a:cs typeface="Times New Roman" panose="02020603050405020304" pitchFamily="18" charset="0"/>
              </a:rPr>
              <a:t>Assim, criam-se as condições legais para a promoção de atos de registo predial pela Internet: </a:t>
            </a:r>
          </a:p>
          <a:p>
            <a:pPr marL="0" indent="0" algn="just">
              <a:buNone/>
            </a:pPr>
            <a:r>
              <a:rPr lang="pt-PT" sz="1800" dirty="0">
                <a:latin typeface="Times New Roman" panose="02020603050405020304" pitchFamily="18" charset="0"/>
                <a:cs typeface="Times New Roman" panose="02020603050405020304" pitchFamily="18" charset="0"/>
              </a:rPr>
              <a:t>	</a:t>
            </a:r>
            <a:r>
              <a:rPr lang="pt-PT" sz="1800" b="1" dirty="0" smtClean="0">
                <a:latin typeface="Times New Roman" panose="02020603050405020304" pitchFamily="18" charset="0"/>
                <a:cs typeface="Times New Roman" panose="02020603050405020304" pitchFamily="18" charset="0"/>
              </a:rPr>
              <a:t>-</a:t>
            </a:r>
            <a:r>
              <a:rPr lang="pt-PT" sz="1800" dirty="0" smtClean="0">
                <a:latin typeface="Times New Roman" panose="02020603050405020304" pitchFamily="18" charset="0"/>
                <a:cs typeface="Times New Roman" panose="02020603050405020304" pitchFamily="18" charset="0"/>
              </a:rPr>
              <a:t> cria-se a uma certidão permanente de registo predial pela Internet;</a:t>
            </a:r>
          </a:p>
          <a:p>
            <a:pPr marL="0" indent="0" algn="just">
              <a:buNone/>
            </a:pPr>
            <a:r>
              <a:rPr lang="pt-PT" sz="1800" dirty="0">
                <a:latin typeface="Times New Roman" panose="02020603050405020304" pitchFamily="18" charset="0"/>
                <a:cs typeface="Times New Roman" panose="02020603050405020304" pitchFamily="18" charset="0"/>
              </a:rPr>
              <a:t>	</a:t>
            </a:r>
            <a:r>
              <a:rPr lang="pt-PT" sz="1800" b="1" dirty="0" smtClean="0">
                <a:latin typeface="Times New Roman" panose="02020603050405020304" pitchFamily="18" charset="0"/>
                <a:cs typeface="Times New Roman" panose="02020603050405020304" pitchFamily="18" charset="0"/>
              </a:rPr>
              <a:t>-</a:t>
            </a:r>
            <a:r>
              <a:rPr lang="pt-PT" sz="1800" dirty="0" smtClean="0">
                <a:latin typeface="Times New Roman" panose="02020603050405020304" pitchFamily="18" charset="0"/>
                <a:cs typeface="Times New Roman" panose="02020603050405020304" pitchFamily="18" charset="0"/>
              </a:rPr>
              <a:t> prevê-se a possibilidade de os documentos que serviram de base ao registo serem digitalizados;</a:t>
            </a:r>
            <a:endParaRPr lang="pt-PT" sz="18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709012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DL </a:t>
            </a:r>
            <a:r>
              <a:rPr lang="pt-PT" b="1" dirty="0">
                <a:latin typeface="Times New Roman" panose="02020603050405020304" pitchFamily="18" charset="0"/>
                <a:cs typeface="Times New Roman" panose="02020603050405020304" pitchFamily="18" charset="0"/>
              </a:rPr>
              <a:t>n.º116/2008, 4 de julho</a:t>
            </a:r>
          </a:p>
        </p:txBody>
      </p:sp>
      <p:sp>
        <p:nvSpPr>
          <p:cNvPr id="3" name="Marcador de Posição de Conteúdo 2"/>
          <p:cNvSpPr>
            <a:spLocks noGrp="1"/>
          </p:cNvSpPr>
          <p:nvPr>
            <p:ph idx="1"/>
          </p:nvPr>
        </p:nvSpPr>
        <p:spPr>
          <a:xfrm>
            <a:off x="203932" y="1152846"/>
            <a:ext cx="8373398" cy="2715264"/>
          </a:xfrm>
        </p:spPr>
        <p:txBody>
          <a:bodyPr/>
          <a:lstStyle/>
          <a:p>
            <a:pPr algn="just"/>
            <a:r>
              <a:rPr lang="pt-PT" sz="1600" dirty="0" smtClean="0">
                <a:latin typeface="Times New Roman" panose="02020603050405020304" pitchFamily="18" charset="0"/>
                <a:cs typeface="Times New Roman" panose="02020603050405020304" pitchFamily="18" charset="0"/>
              </a:rPr>
              <a:t>Em quarto lugar, adota-se um sistema de registo predial obrigatório, potenciando a coincidência.</a:t>
            </a:r>
          </a:p>
          <a:p>
            <a:pPr algn="just"/>
            <a:endParaRPr lang="pt-PT" sz="1600" dirty="0" smtClean="0">
              <a:latin typeface="Times New Roman" panose="02020603050405020304" pitchFamily="18" charset="0"/>
              <a:cs typeface="Times New Roman" panose="02020603050405020304" pitchFamily="18" charset="0"/>
            </a:endParaRPr>
          </a:p>
          <a:p>
            <a:pPr algn="just"/>
            <a:r>
              <a:rPr lang="pt-PT" sz="1600" dirty="0" smtClean="0">
                <a:latin typeface="Times New Roman" panose="02020603050405020304" pitchFamily="18" charset="0"/>
                <a:cs typeface="Times New Roman" panose="02020603050405020304" pitchFamily="18" charset="0"/>
              </a:rPr>
              <a:t>Finalmente, os preços dos atos de registo passam a ser únicos e, por isso, mais transparentes.</a:t>
            </a:r>
          </a:p>
          <a:p>
            <a:pPr algn="just"/>
            <a:endParaRPr lang="pt-PT" sz="1600" dirty="0" smtClean="0">
              <a:latin typeface="Times New Roman" panose="02020603050405020304" pitchFamily="18" charset="0"/>
              <a:cs typeface="Times New Roman" panose="02020603050405020304" pitchFamily="18" charset="0"/>
            </a:endParaRPr>
          </a:p>
          <a:p>
            <a:pPr algn="just"/>
            <a:r>
              <a:rPr lang="pt-PT" sz="1600" dirty="0" smtClean="0">
                <a:latin typeface="Times New Roman" panose="02020603050405020304" pitchFamily="18" charset="0"/>
                <a:cs typeface="Times New Roman" panose="02020603050405020304" pitchFamily="18" charset="0"/>
              </a:rPr>
              <a:t>Com todos estes propósitos de eliminação e simplificação de atos e procedimentos registrais, agora na área do registo predial, o presente decreto-lei procura proporcionar, cada vez mais, um clima mais favorável ao investimento em Portugal, sempre com garantia da legalidade das medias adotadas e, consequentemente, da segurança jurídica e salvaguarda dos direitos e interesses legítimos dos cidadãos. </a:t>
            </a:r>
            <a:endParaRPr lang="pt-PT" sz="16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68568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Serviços na internet</a:t>
            </a:r>
            <a:endParaRPr lang="pt-PT" b="1"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p:txBody>
          <a:bodyPr/>
          <a:lstStyle/>
          <a:p>
            <a:r>
              <a:rPr lang="pt-PT" sz="2200" dirty="0" smtClean="0">
                <a:latin typeface="Times New Roman" panose="02020603050405020304" pitchFamily="18" charset="0"/>
                <a:cs typeface="Times New Roman" panose="02020603050405020304" pitchFamily="18" charset="0"/>
              </a:rPr>
              <a:t>Está disponível no site </a:t>
            </a:r>
            <a:r>
              <a:rPr lang="pt-PT" sz="2200" dirty="0" smtClean="0">
                <a:latin typeface="Times New Roman" panose="02020603050405020304" pitchFamily="18" charset="0"/>
                <a:cs typeface="Times New Roman" panose="02020603050405020304" pitchFamily="18" charset="0"/>
                <a:hlinkClick r:id="rId2"/>
              </a:rPr>
              <a:t>www.predialonline.mj.pt</a:t>
            </a:r>
            <a:r>
              <a:rPr lang="pt-PT" sz="2200" dirty="0" smtClean="0">
                <a:latin typeface="Times New Roman" panose="02020603050405020304" pitchFamily="18" charset="0"/>
                <a:cs typeface="Times New Roman" panose="02020603050405020304" pitchFamily="18" charset="0"/>
              </a:rPr>
              <a:t> os seguintes serviços:</a:t>
            </a:r>
          </a:p>
          <a:p>
            <a:pPr marL="0" indent="0">
              <a:buNone/>
            </a:pPr>
            <a:endParaRPr lang="pt-PT" sz="2200" dirty="0">
              <a:latin typeface="Times New Roman" panose="02020603050405020304" pitchFamily="18" charset="0"/>
              <a:cs typeface="Times New Roman" panose="02020603050405020304" pitchFamily="18" charset="0"/>
            </a:endParaRPr>
          </a:p>
          <a:p>
            <a:pPr marL="0" indent="0">
              <a:buNone/>
            </a:pPr>
            <a:r>
              <a:rPr lang="pt-PT" sz="2200" dirty="0" smtClean="0">
                <a:latin typeface="Times New Roman" panose="02020603050405020304" pitchFamily="18" charset="0"/>
                <a:cs typeface="Times New Roman" panose="02020603050405020304" pitchFamily="18" charset="0"/>
              </a:rPr>
              <a:t>	- Depósito eletrónico de documentos particulares autenticados;</a:t>
            </a:r>
          </a:p>
          <a:p>
            <a:pPr marL="0" indent="0">
              <a:buNone/>
            </a:pPr>
            <a:r>
              <a:rPr lang="pt-PT" sz="2200" dirty="0">
                <a:latin typeface="Times New Roman" panose="02020603050405020304" pitchFamily="18" charset="0"/>
                <a:cs typeface="Times New Roman" panose="02020603050405020304" pitchFamily="18" charset="0"/>
              </a:rPr>
              <a:t>	</a:t>
            </a:r>
            <a:r>
              <a:rPr lang="pt-PT" sz="2200" dirty="0" smtClean="0">
                <a:latin typeface="Times New Roman" panose="02020603050405020304" pitchFamily="18" charset="0"/>
                <a:cs typeface="Times New Roman" panose="02020603050405020304" pitchFamily="18" charset="0"/>
              </a:rPr>
              <a:t>- Certidão permanente;</a:t>
            </a:r>
          </a:p>
          <a:p>
            <a:pPr marL="0" indent="0">
              <a:buNone/>
            </a:pPr>
            <a:r>
              <a:rPr lang="pt-PT" sz="2200" dirty="0">
                <a:latin typeface="Times New Roman" panose="02020603050405020304" pitchFamily="18" charset="0"/>
                <a:cs typeface="Times New Roman" panose="02020603050405020304" pitchFamily="18" charset="0"/>
              </a:rPr>
              <a:t>	</a:t>
            </a:r>
            <a:r>
              <a:rPr lang="pt-PT" sz="2200" dirty="0" smtClean="0">
                <a:latin typeface="Times New Roman" panose="02020603050405020304" pitchFamily="18" charset="0"/>
                <a:cs typeface="Times New Roman" panose="02020603050405020304" pitchFamily="18" charset="0"/>
              </a:rPr>
              <a:t>- Anúncio para a manifestação do direito legal de preferência;</a:t>
            </a:r>
          </a:p>
          <a:p>
            <a:pPr marL="0" indent="0">
              <a:buNone/>
            </a:pPr>
            <a:r>
              <a:rPr lang="pt-PT" sz="2200" dirty="0" smtClean="0">
                <a:latin typeface="Times New Roman" panose="02020603050405020304" pitchFamily="18" charset="0"/>
                <a:cs typeface="Times New Roman" panose="02020603050405020304" pitchFamily="18" charset="0"/>
              </a:rPr>
              <a:t>	- Pedido online de atos de registo predial; </a:t>
            </a:r>
            <a:endParaRPr lang="pt-PT" sz="22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669300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Objetivo</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457200" y="1200151"/>
            <a:ext cx="8229600" cy="2190321"/>
          </a:xfrm>
        </p:spPr>
        <p:txBody>
          <a:bodyPr/>
          <a:lstStyle/>
          <a:p>
            <a:pPr algn="just"/>
            <a:endParaRPr lang="pt-BR" sz="2000" dirty="0" smtClean="0">
              <a:latin typeface="Times New Roman" panose="02020603050405020304" pitchFamily="18" charset="0"/>
              <a:cs typeface="Times New Roman" panose="02020603050405020304" pitchFamily="18" charset="0"/>
            </a:endParaRPr>
          </a:p>
          <a:p>
            <a:pPr algn="just"/>
            <a:r>
              <a:rPr lang="pt-BR" sz="2000" dirty="0" smtClean="0">
                <a:latin typeface="Times New Roman" panose="02020603050405020304" pitchFamily="18" charset="0"/>
                <a:cs typeface="Times New Roman" panose="02020603050405020304" pitchFamily="18" charset="0"/>
              </a:rPr>
              <a:t>Tem </a:t>
            </a:r>
            <a:r>
              <a:rPr lang="pt-BR" sz="2000" dirty="0">
                <a:latin typeface="Times New Roman" panose="02020603050405020304" pitchFamily="18" charset="0"/>
                <a:cs typeface="Times New Roman" panose="02020603050405020304" pitchFamily="18" charset="0"/>
              </a:rPr>
              <a:t>esse </a:t>
            </a:r>
            <a:r>
              <a:rPr lang="pt-BR" sz="2000" i="1" dirty="0">
                <a:latin typeface="Times New Roman" panose="02020603050405020304" pitchFamily="18" charset="0"/>
                <a:cs typeface="Times New Roman" panose="02020603050405020304" pitchFamily="18" charset="0"/>
              </a:rPr>
              <a:t>paper</a:t>
            </a:r>
            <a:r>
              <a:rPr lang="pt-BR" sz="2000" dirty="0">
                <a:latin typeface="Times New Roman" panose="02020603050405020304" pitchFamily="18" charset="0"/>
                <a:cs typeface="Times New Roman" panose="02020603050405020304" pitchFamily="18" charset="0"/>
              </a:rPr>
              <a:t> o objetivo de apresentar elementos que demonstram a falibilidade técnico/jurídica dos contratos eletrônicos</a:t>
            </a:r>
            <a:r>
              <a:rPr lang="pt-BR" sz="2000" i="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quando analisados com vistas à vulnerabilidade das normas </a:t>
            </a:r>
            <a:r>
              <a:rPr lang="pt-BR" sz="2000" dirty="0" smtClean="0">
                <a:latin typeface="Times New Roman" panose="02020603050405020304" pitchFamily="18" charset="0"/>
                <a:cs typeface="Times New Roman" panose="02020603050405020304" pitchFamily="18" charset="0"/>
              </a:rPr>
              <a:t>jurídicas </a:t>
            </a:r>
            <a:r>
              <a:rPr lang="pt-BR" sz="2000" dirty="0">
                <a:latin typeface="Times New Roman" panose="02020603050405020304" pitchFamily="18" charset="0"/>
                <a:cs typeface="Times New Roman" panose="02020603050405020304" pitchFamily="18" charset="0"/>
              </a:rPr>
              <a:t>de distintos países, fragilizadas pelo império da lei subjugado pela lei imperial ditada por blocos econômicos</a:t>
            </a:r>
            <a:r>
              <a:rPr lang="pt-BR" sz="2000" dirty="0" smtClean="0">
                <a:latin typeface="Times New Roman" panose="02020603050405020304" pitchFamily="18" charset="0"/>
                <a:cs typeface="Times New Roman" panose="02020603050405020304" pitchFamily="18" charset="0"/>
              </a:rPr>
              <a:t>.</a:t>
            </a:r>
            <a:endParaRPr lang="pt-BR"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811741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b="1" dirty="0">
                <a:latin typeface="Times New Roman" panose="02020603050405020304" pitchFamily="18" charset="0"/>
                <a:cs typeface="Times New Roman" panose="02020603050405020304" pitchFamily="18" charset="0"/>
                <a:hlinkClick r:id="rId2"/>
              </a:rPr>
              <a:t>www.predialonline.mj.pt</a:t>
            </a:r>
            <a:endParaRPr lang="pt-PT" b="1"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225566" y="947811"/>
            <a:ext cx="8037093" cy="3535250"/>
          </a:xfrm>
        </p:spPr>
        <p:txBody>
          <a:bodyPr>
            <a:noAutofit/>
          </a:bodyPr>
          <a:lstStyle/>
          <a:p>
            <a:pPr marL="0" indent="0" algn="just">
              <a:buNone/>
            </a:pPr>
            <a:r>
              <a:rPr lang="pt-PT" sz="1200" b="1" dirty="0" smtClean="0">
                <a:latin typeface="Times New Roman" panose="02020603050405020304" pitchFamily="18" charset="0"/>
                <a:cs typeface="Times New Roman" panose="02020603050405020304" pitchFamily="18" charset="0"/>
              </a:rPr>
              <a:t>Deve permitir, designadamente, as seguintes funções:</a:t>
            </a:r>
          </a:p>
          <a:p>
            <a:pPr lvl="2" algn="just"/>
            <a:r>
              <a:rPr lang="pt-PT" sz="1050" dirty="0" smtClean="0">
                <a:latin typeface="Times New Roman" panose="02020603050405020304" pitchFamily="18" charset="0"/>
                <a:cs typeface="Times New Roman" panose="02020603050405020304" pitchFamily="18" charset="0"/>
              </a:rPr>
              <a:t>A possibilidade de realizar o depósito eletrónico dos documentos particulares autenticados em simultâneo com o pedido online de atos de registo predial;</a:t>
            </a:r>
          </a:p>
          <a:p>
            <a:pPr lvl="2" algn="just"/>
            <a:r>
              <a:rPr lang="pt-PT" sz="1050" dirty="0" smtClean="0">
                <a:latin typeface="Times New Roman" panose="02020603050405020304" pitchFamily="18" charset="0"/>
                <a:cs typeface="Times New Roman" panose="02020603050405020304" pitchFamily="18" charset="0"/>
              </a:rPr>
              <a:t>A autenticação dos utilizadores através de certificados digitais;</a:t>
            </a:r>
          </a:p>
          <a:p>
            <a:pPr lvl="2" algn="just"/>
            <a:r>
              <a:rPr lang="pt-PT" sz="1050" dirty="0" smtClean="0">
                <a:latin typeface="Times New Roman" panose="02020603050405020304" pitchFamily="18" charset="0"/>
                <a:cs typeface="Times New Roman" panose="02020603050405020304" pitchFamily="18" charset="0"/>
              </a:rPr>
              <a:t>A indicação dos dados de identificação dos interessados;</a:t>
            </a:r>
          </a:p>
          <a:p>
            <a:pPr lvl="2" algn="just"/>
            <a:r>
              <a:rPr lang="pt-PT" sz="1050" dirty="0" smtClean="0">
                <a:latin typeface="Times New Roman" panose="02020603050405020304" pitchFamily="18" charset="0"/>
                <a:cs typeface="Times New Roman" panose="02020603050405020304" pitchFamily="18" charset="0"/>
              </a:rPr>
              <a:t>O preenchimento eletrónico dos elementos necessários ao depósito eletrónico de documentos particulares autenticados e o pedido de registo;</a:t>
            </a:r>
          </a:p>
          <a:p>
            <a:pPr lvl="2" algn="just"/>
            <a:r>
              <a:rPr lang="pt-PT" sz="1050" dirty="0" smtClean="0">
                <a:latin typeface="Times New Roman" panose="02020603050405020304" pitchFamily="18" charset="0"/>
                <a:cs typeface="Times New Roman" panose="02020603050405020304" pitchFamily="18" charset="0"/>
              </a:rPr>
              <a:t>O depósito de documentos particulares autenticados que titulem atos sujeitos a registo predial e dos documentos que os instruam;</a:t>
            </a:r>
          </a:p>
          <a:p>
            <a:pPr lvl="2" algn="just"/>
            <a:r>
              <a:rPr lang="pt-PT" sz="1050" dirty="0" smtClean="0">
                <a:latin typeface="Times New Roman" panose="02020603050405020304" pitchFamily="18" charset="0"/>
                <a:cs typeface="Times New Roman" panose="02020603050405020304" pitchFamily="18" charset="0"/>
              </a:rPr>
              <a:t>A entrega por meios eletrónicos dos documentos necessários à apreciação do pedido de registo;</a:t>
            </a:r>
          </a:p>
          <a:p>
            <a:pPr lvl="2" algn="just"/>
            <a:r>
              <a:rPr lang="pt-PT" sz="1050" dirty="0" smtClean="0">
                <a:latin typeface="Times New Roman" panose="02020603050405020304" pitchFamily="18" charset="0"/>
                <a:cs typeface="Times New Roman" panose="02020603050405020304" pitchFamily="18" charset="0"/>
              </a:rPr>
              <a:t>A assinatura eletrónica dos documentos entregues, quando necessária;</a:t>
            </a:r>
          </a:p>
          <a:p>
            <a:pPr lvl="2" algn="just"/>
            <a:r>
              <a:rPr lang="pt-PT" sz="1050" dirty="0" smtClean="0">
                <a:latin typeface="Times New Roman" panose="02020603050405020304" pitchFamily="18" charset="0"/>
                <a:cs typeface="Times New Roman" panose="02020603050405020304" pitchFamily="18" charset="0"/>
              </a:rPr>
              <a:t>O pagamento dos serviços por via eletrónica;</a:t>
            </a:r>
          </a:p>
          <a:p>
            <a:pPr lvl="2" algn="just"/>
            <a:r>
              <a:rPr lang="pt-PT" sz="1050" dirty="0" smtClean="0">
                <a:latin typeface="Times New Roman" panose="02020603050405020304" pitchFamily="18" charset="0"/>
                <a:cs typeface="Times New Roman" panose="02020603050405020304" pitchFamily="18" charset="0"/>
              </a:rPr>
              <a:t>A recolha de informação que permita o contato entre os serviços competentes e os interessados e seus representantes;</a:t>
            </a:r>
          </a:p>
          <a:p>
            <a:pPr lvl="2" algn="just"/>
            <a:r>
              <a:rPr lang="pt-PT" sz="1050" dirty="0" smtClean="0">
                <a:latin typeface="Times New Roman" panose="02020603050405020304" pitchFamily="18" charset="0"/>
                <a:cs typeface="Times New Roman" panose="02020603050405020304" pitchFamily="18" charset="0"/>
              </a:rPr>
              <a:t>A certificação da daa e da hora em que o depósito eletrónico de documentos particulares autenticados ou o pedido de registo foi concluído;</a:t>
            </a:r>
          </a:p>
          <a:p>
            <a:pPr lvl="2" algn="just"/>
            <a:r>
              <a:rPr lang="pt-PT" sz="1050" dirty="0" smtClean="0">
                <a:latin typeface="Times New Roman" panose="02020603050405020304" pitchFamily="18" charset="0"/>
                <a:cs typeface="Times New Roman" panose="02020603050405020304" pitchFamily="18" charset="0"/>
              </a:rPr>
              <a:t>O envio de avisos por correio eletrónico e </a:t>
            </a:r>
            <a:r>
              <a:rPr lang="pt-PT" sz="1050" dirty="0" err="1" smtClean="0">
                <a:latin typeface="Times New Roman" panose="02020603050405020304" pitchFamily="18" charset="0"/>
                <a:cs typeface="Times New Roman" panose="02020603050405020304" pitchFamily="18" charset="0"/>
              </a:rPr>
              <a:t>sms</a:t>
            </a:r>
            <a:r>
              <a:rPr lang="pt-PT" sz="1050" dirty="0" smtClean="0">
                <a:latin typeface="Times New Roman" panose="02020603050405020304" pitchFamily="18" charset="0"/>
                <a:cs typeface="Times New Roman" panose="02020603050405020304" pitchFamily="18" charset="0"/>
              </a:rPr>
              <a:t> aos utilizadores, quando o depósito eletrónico do documento particular autenticado ou o registo tenha sido efetuado.</a:t>
            </a:r>
            <a:endParaRPr lang="pt-PT" sz="105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4184215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Doc. Particular autenticado</a:t>
            </a:r>
            <a:endParaRPr lang="pt-PT" b="1"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67632" y="1063229"/>
            <a:ext cx="8788766" cy="3394472"/>
          </a:xfrm>
        </p:spPr>
        <p:txBody>
          <a:bodyPr/>
          <a:lstStyle/>
          <a:p>
            <a:pPr algn="just"/>
            <a:r>
              <a:rPr lang="pt-PT" sz="1650" dirty="0" smtClean="0">
                <a:latin typeface="Times New Roman" panose="02020603050405020304" pitchFamily="18" charset="0"/>
                <a:cs typeface="Times New Roman" panose="02020603050405020304" pitchFamily="18" charset="0"/>
              </a:rPr>
              <a:t>Estão sujeitos a depósito eletrónico os documentos particulares autenticados que titulem atos sujeitos a registo predial nos termos do artigo 24.º do DL n.º 116/2008, de 4 de Julho, bem como os documentos que os instruam e que devam ficar arquivados por não constarem de arquivo público.</a:t>
            </a:r>
          </a:p>
          <a:p>
            <a:pPr marL="0" indent="0" algn="just">
              <a:buNone/>
            </a:pPr>
            <a:endParaRPr lang="pt-PT" sz="1650" dirty="0" smtClean="0">
              <a:latin typeface="Times New Roman" panose="02020603050405020304" pitchFamily="18" charset="0"/>
              <a:cs typeface="Times New Roman" panose="02020603050405020304" pitchFamily="18" charset="0"/>
            </a:endParaRPr>
          </a:p>
          <a:p>
            <a:pPr algn="just"/>
            <a:r>
              <a:rPr lang="pt-PT" sz="1650" dirty="0" smtClean="0">
                <a:latin typeface="Times New Roman" panose="02020603050405020304" pitchFamily="18" charset="0"/>
                <a:cs typeface="Times New Roman" panose="02020603050405020304" pitchFamily="18" charset="0"/>
              </a:rPr>
              <a:t>A validade da autenticação dos documentos particulares que titulem atos sujeitos a registo predial bem como de todos os documentos que os instruam, está dependente do depósito eletrónico.</a:t>
            </a:r>
          </a:p>
          <a:p>
            <a:pPr marL="0" indent="0" algn="just">
              <a:buNone/>
            </a:pPr>
            <a:endParaRPr lang="pt-PT" sz="1650" dirty="0" smtClean="0">
              <a:latin typeface="Times New Roman" panose="02020603050405020304" pitchFamily="18" charset="0"/>
              <a:cs typeface="Times New Roman" panose="02020603050405020304" pitchFamily="18" charset="0"/>
            </a:endParaRPr>
          </a:p>
          <a:p>
            <a:pPr algn="just"/>
            <a:r>
              <a:rPr lang="pt-PT" sz="1650" dirty="0">
                <a:latin typeface="Times New Roman" panose="02020603050405020304" pitchFamily="18" charset="0"/>
                <a:cs typeface="Times New Roman" panose="02020603050405020304" pitchFamily="18" charset="0"/>
              </a:rPr>
              <a:t> </a:t>
            </a:r>
            <a:r>
              <a:rPr lang="pt-PT" sz="1650" dirty="0" smtClean="0">
                <a:latin typeface="Times New Roman" panose="02020603050405020304" pitchFamily="18" charset="0"/>
                <a:cs typeface="Times New Roman" panose="02020603050405020304" pitchFamily="18" charset="0"/>
              </a:rPr>
              <a:t>A consulta eletrónica dos documentos depositados eletronicamente substitui para todos os efeitos a apresentação perante qualquer entidade pública ou privada do documento em suporte papel.</a:t>
            </a: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996447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latin typeface="Times New Roman" panose="02020603050405020304" pitchFamily="18" charset="0"/>
                <a:cs typeface="Times New Roman" panose="02020603050405020304" pitchFamily="18" charset="0"/>
              </a:rPr>
              <a:t>Doc. Particular autenticado</a:t>
            </a:r>
          </a:p>
        </p:txBody>
      </p:sp>
      <p:sp>
        <p:nvSpPr>
          <p:cNvPr id="3" name="Marcador de Posição de Conteúdo 2"/>
          <p:cNvSpPr>
            <a:spLocks noGrp="1"/>
          </p:cNvSpPr>
          <p:nvPr>
            <p:ph idx="1"/>
          </p:nvPr>
        </p:nvSpPr>
        <p:spPr>
          <a:xfrm>
            <a:off x="-1" y="1014281"/>
            <a:ext cx="9065059" cy="3371045"/>
          </a:xfrm>
        </p:spPr>
        <p:txBody>
          <a:bodyPr>
            <a:normAutofit fontScale="47500" lnSpcReduction="20000"/>
          </a:bodyPr>
          <a:lstStyle/>
          <a:p>
            <a:pPr algn="just"/>
            <a:r>
              <a:rPr lang="pt-PT" dirty="0" smtClean="0">
                <a:latin typeface="Times New Roman" panose="02020603050405020304" pitchFamily="18" charset="0"/>
                <a:cs typeface="Times New Roman" panose="02020603050405020304" pitchFamily="18" charset="0"/>
              </a:rPr>
              <a:t>Compete à entidade que procede à autenticação do documento particular realizar o depósito eletrónico;</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O depósito eletrónico de documentos particulares autenticados deve ser efetuado na data da realização da autenticação do documento particular.</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No depósito eletrónico devem ser designadamente identificados o requente, os sujeitos, os factos, os prédios, a data da autenticação e o demais elementos essenciais dos atos titulados pelo documento particular autenticado a depositar;</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Por cada depósito de documento particular autenticado é disponibilizado um comprovativo com menções de identificação da entidade autenticadora, da data e da hora da submissão, dos documentos depositados e do código de identificação atribuído ao documento, o qual é enviado por correio eletrónico à entidade que procedeu ao depósito, após confirmação do pagamento da quantia devida.</a:t>
            </a:r>
            <a:endParaRPr lang="pt-PT"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576839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latin typeface="Times New Roman" panose="02020603050405020304" pitchFamily="18" charset="0"/>
                <a:cs typeface="Times New Roman" panose="02020603050405020304" pitchFamily="18" charset="0"/>
              </a:rPr>
              <a:t>Doc. Particular autenticado</a:t>
            </a:r>
          </a:p>
        </p:txBody>
      </p:sp>
      <p:sp>
        <p:nvSpPr>
          <p:cNvPr id="3" name="Marcador de Posição de Conteúdo 2"/>
          <p:cNvSpPr>
            <a:spLocks noGrp="1"/>
          </p:cNvSpPr>
          <p:nvPr>
            <p:ph idx="1"/>
          </p:nvPr>
        </p:nvSpPr>
        <p:spPr>
          <a:xfrm>
            <a:off x="473729" y="1237809"/>
            <a:ext cx="8229600" cy="3394472"/>
          </a:xfrm>
        </p:spPr>
        <p:txBody>
          <a:bodyPr/>
          <a:lstStyle/>
          <a:p>
            <a:pPr algn="just"/>
            <a:r>
              <a:rPr lang="pt-PT" sz="1600" dirty="0" smtClean="0">
                <a:latin typeface="Times New Roman" panose="02020603050405020304" pitchFamily="18" charset="0"/>
                <a:cs typeface="Times New Roman" panose="02020603050405020304" pitchFamily="18" charset="0"/>
              </a:rPr>
              <a:t>O código de identificação é disponibilizado pele prazo de seis meses. Qualquer pessoa pode solicitar a renovação do código de acesso a doc. Particular autenticado depositado eletronicamente, mediante indicação do código de identificação atribuído ao documento. A renovação é efetuada pelo prazo de um ano.</a:t>
            </a:r>
          </a:p>
          <a:p>
            <a:pPr algn="just"/>
            <a:endParaRPr lang="pt-PT" sz="1600" dirty="0" smtClean="0">
              <a:latin typeface="Times New Roman" panose="02020603050405020304" pitchFamily="18" charset="0"/>
              <a:cs typeface="Times New Roman" panose="02020603050405020304" pitchFamily="18" charset="0"/>
            </a:endParaRPr>
          </a:p>
          <a:p>
            <a:pPr algn="just"/>
            <a:r>
              <a:rPr lang="pt-PT" sz="1600" dirty="0" smtClean="0">
                <a:latin typeface="Times New Roman" panose="02020603050405020304" pitchFamily="18" charset="0"/>
                <a:cs typeface="Times New Roman" panose="02020603050405020304" pitchFamily="18" charset="0"/>
              </a:rPr>
              <a:t>As entidades que procederem ao depósito devem autenticar-se mediante certificado digital que comprove a qualidade profissional do utilizador. </a:t>
            </a:r>
          </a:p>
          <a:p>
            <a:pPr algn="just"/>
            <a:endParaRPr lang="pt-PT" sz="1600" dirty="0" smtClean="0">
              <a:latin typeface="Times New Roman" panose="02020603050405020304" pitchFamily="18" charset="0"/>
              <a:cs typeface="Times New Roman" panose="02020603050405020304" pitchFamily="18" charset="0"/>
            </a:endParaRPr>
          </a:p>
          <a:p>
            <a:pPr algn="just"/>
            <a:r>
              <a:rPr lang="pt-PT" sz="1600" dirty="0">
                <a:latin typeface="Times New Roman" panose="02020603050405020304" pitchFamily="18" charset="0"/>
                <a:cs typeface="Times New Roman" panose="02020603050405020304" pitchFamily="18" charset="0"/>
              </a:rPr>
              <a:t> </a:t>
            </a:r>
            <a:r>
              <a:rPr lang="pt-PT" sz="1600" dirty="0" smtClean="0">
                <a:latin typeface="Times New Roman" panose="02020603050405020304" pitchFamily="18" charset="0"/>
                <a:cs typeface="Times New Roman" panose="02020603050405020304" pitchFamily="18" charset="0"/>
              </a:rPr>
              <a:t>Os documentos depositados podem ser visualizados pela entidade autenticadora e por qualquer pessoa a quem esta tenha disponibilizado o código de identificação.</a:t>
            </a:r>
            <a:endParaRPr lang="pt-PT" sz="16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332184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Certidão permanente</a:t>
            </a:r>
            <a:endParaRPr lang="pt-PT" b="1" dirty="0"/>
          </a:p>
        </p:txBody>
      </p:sp>
      <p:sp>
        <p:nvSpPr>
          <p:cNvPr id="3" name="Marcador de Posição de Conteúdo 2"/>
          <p:cNvSpPr>
            <a:spLocks noGrp="1"/>
          </p:cNvSpPr>
          <p:nvPr>
            <p:ph idx="1"/>
          </p:nvPr>
        </p:nvSpPr>
        <p:spPr>
          <a:xfrm>
            <a:off x="477275" y="934474"/>
            <a:ext cx="7969479" cy="3390364"/>
          </a:xfrm>
        </p:spPr>
        <p:txBody>
          <a:bodyPr>
            <a:normAutofit fontScale="47500" lnSpcReduction="20000"/>
          </a:bodyPr>
          <a:lstStyle/>
          <a:p>
            <a:r>
              <a:rPr lang="pt-PT" dirty="0" smtClean="0">
                <a:latin typeface="Times New Roman" panose="02020603050405020304" pitchFamily="18" charset="0"/>
                <a:cs typeface="Times New Roman" panose="02020603050405020304" pitchFamily="18" charset="0"/>
              </a:rPr>
              <a:t>Designa-se por certidão permanente de registo predial a disponibilização do acesso à informação, em suporte eletrónico e permanente atualizada, dos registos em vigor e das apresentações pendentes, respeitantes a prédio descrito.</a:t>
            </a:r>
          </a:p>
          <a:p>
            <a:pPr marL="0" indent="0">
              <a:buNone/>
            </a:pPr>
            <a:endParaRPr lang="pt-PT" dirty="0" smtClean="0">
              <a:latin typeface="Times New Roman" panose="02020603050405020304" pitchFamily="18" charset="0"/>
              <a:cs typeface="Times New Roman" panose="02020603050405020304" pitchFamily="18" charset="0"/>
            </a:endParaRPr>
          </a:p>
          <a:p>
            <a:r>
              <a:rPr lang="pt-PT" dirty="0" smtClean="0">
                <a:latin typeface="Times New Roman" panose="02020603050405020304" pitchFamily="18" charset="0"/>
                <a:cs typeface="Times New Roman" panose="02020603050405020304" pitchFamily="18" charset="0"/>
              </a:rPr>
              <a:t>O acesso efetua-se mediante um código de acesso.</a:t>
            </a:r>
          </a:p>
          <a:p>
            <a:pPr marL="0" indent="0">
              <a:buNone/>
            </a:pPr>
            <a:endParaRPr lang="pt-PT" dirty="0" smtClean="0">
              <a:latin typeface="Times New Roman" panose="02020603050405020304" pitchFamily="18" charset="0"/>
              <a:cs typeface="Times New Roman" panose="02020603050405020304" pitchFamily="18" charset="0"/>
            </a:endParaRPr>
          </a:p>
          <a:p>
            <a:r>
              <a:rPr lang="pt-PT" dirty="0" smtClean="0">
                <a:latin typeface="Times New Roman" panose="02020603050405020304" pitchFamily="18" charset="0"/>
                <a:cs typeface="Times New Roman" panose="02020603050405020304" pitchFamily="18" charset="0"/>
              </a:rPr>
              <a:t>O pedido de acesso à certidão: </a:t>
            </a:r>
            <a:r>
              <a:rPr lang="pt-PT" dirty="0" smtClean="0">
                <a:latin typeface="Times New Roman" panose="02020603050405020304" pitchFamily="18" charset="0"/>
                <a:cs typeface="Times New Roman" panose="02020603050405020304" pitchFamily="18" charset="0"/>
                <a:hlinkClick r:id="rId2"/>
              </a:rPr>
              <a:t>www.predialonline.mj.pt</a:t>
            </a:r>
            <a:r>
              <a:rPr lang="pt-PT" dirty="0" smtClean="0">
                <a:latin typeface="Times New Roman" panose="02020603050405020304" pitchFamily="18" charset="0"/>
                <a:cs typeface="Times New Roman" panose="02020603050405020304" pitchFamily="18" charset="0"/>
              </a:rPr>
              <a:t> ou Conservatória do Registo Predial;</a:t>
            </a:r>
          </a:p>
          <a:p>
            <a:pPr marL="0" indent="0">
              <a:buNone/>
            </a:pPr>
            <a:endParaRPr lang="pt-PT" dirty="0" smtClean="0">
              <a:latin typeface="Times New Roman" panose="02020603050405020304" pitchFamily="18" charset="0"/>
              <a:cs typeface="Times New Roman" panose="02020603050405020304" pitchFamily="18" charset="0"/>
            </a:endParaRPr>
          </a:p>
          <a:p>
            <a:r>
              <a:rPr lang="pt-PT" dirty="0" smtClean="0">
                <a:latin typeface="Times New Roman" panose="02020603050405020304" pitchFamily="18" charset="0"/>
                <a:cs typeface="Times New Roman" panose="02020603050405020304" pitchFamily="18" charset="0"/>
              </a:rPr>
              <a:t>O sítio da internet tem as seguintes funções: </a:t>
            </a:r>
          </a:p>
          <a:p>
            <a:pPr lvl="1"/>
            <a:r>
              <a:rPr lang="pt-PT" dirty="0" smtClean="0">
                <a:latin typeface="Times New Roman" panose="02020603050405020304" pitchFamily="18" charset="0"/>
                <a:cs typeface="Times New Roman" panose="02020603050405020304" pitchFamily="18" charset="0"/>
              </a:rPr>
              <a:t>A identificação do requerente da certidão permanente e dos demais elementos necessários ao pedido;</a:t>
            </a:r>
          </a:p>
          <a:p>
            <a:pPr lvl="1"/>
            <a:r>
              <a:rPr lang="pt-PT" dirty="0" smtClean="0">
                <a:latin typeface="Times New Roman" panose="02020603050405020304" pitchFamily="18" charset="0"/>
                <a:cs typeface="Times New Roman" panose="02020603050405020304" pitchFamily="18" charset="0"/>
              </a:rPr>
              <a:t>O pagamento do serviço por via eletrónica;</a:t>
            </a:r>
          </a:p>
          <a:p>
            <a:pPr lvl="1"/>
            <a:r>
              <a:rPr lang="pt-PT" dirty="0" smtClean="0">
                <a:latin typeface="Times New Roman" panose="02020603050405020304" pitchFamily="18" charset="0"/>
                <a:cs typeface="Times New Roman" panose="02020603050405020304" pitchFamily="18" charset="0"/>
              </a:rPr>
              <a:t>O envio de avisos por correio eletrónico e </a:t>
            </a:r>
            <a:r>
              <a:rPr lang="pt-PT" dirty="0" err="1" smtClean="0">
                <a:latin typeface="Times New Roman" panose="02020603050405020304" pitchFamily="18" charset="0"/>
                <a:cs typeface="Times New Roman" panose="02020603050405020304" pitchFamily="18" charset="0"/>
              </a:rPr>
              <a:t>sms</a:t>
            </a:r>
            <a:r>
              <a:rPr lang="pt-PT" dirty="0" smtClean="0">
                <a:latin typeface="Times New Roman" panose="02020603050405020304" pitchFamily="18" charset="0"/>
                <a:cs typeface="Times New Roman" panose="02020603050405020304" pitchFamily="18" charset="0"/>
              </a:rPr>
              <a:t> aos utilizadores do código de acesso à certidão permanente.</a:t>
            </a:r>
          </a:p>
          <a:p>
            <a:pPr marL="205740" lvl="1" indent="0">
              <a:buNone/>
            </a:pPr>
            <a:r>
              <a:rPr lang="pt-PT" dirty="0" smtClean="0">
                <a:latin typeface="Times New Roman" panose="02020603050405020304" pitchFamily="18" charset="0"/>
                <a:cs typeface="Times New Roman" panose="02020603050405020304" pitchFamily="18" charset="0"/>
              </a:rPr>
              <a:t> </a:t>
            </a:r>
          </a:p>
          <a:p>
            <a:r>
              <a:rPr lang="pt-PT" dirty="0" smtClean="0">
                <a:latin typeface="Times New Roman" panose="02020603050405020304" pitchFamily="18" charset="0"/>
                <a:cs typeface="Times New Roman" panose="02020603050405020304" pitchFamily="18" charset="0"/>
              </a:rPr>
              <a:t>Após o pedido é disponibilizado um código que permite a sua visualização no sítio da Internet.</a:t>
            </a:r>
          </a:p>
          <a:p>
            <a:endParaRPr lang="pt-PT"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41789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Código de Registo Predial</a:t>
            </a:r>
            <a:endParaRPr lang="pt-PT" b="1"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457200" y="1070351"/>
            <a:ext cx="8229600" cy="3394472"/>
          </a:xfrm>
        </p:spPr>
        <p:txBody>
          <a:bodyPr/>
          <a:lstStyle/>
          <a:p>
            <a:pPr algn="just"/>
            <a:r>
              <a:rPr lang="pt-PT" sz="1600" dirty="0" smtClean="0">
                <a:latin typeface="Times New Roman" panose="02020603050405020304" pitchFamily="18" charset="0"/>
                <a:cs typeface="Times New Roman" panose="02020603050405020304" pitchFamily="18" charset="0"/>
              </a:rPr>
              <a:t>Artigo 1.º «O registo predial destina-se essencialmente a dar publicidade à situação jurídica dos prédios, tendo em vista a segurança do comércio jurídico imobiliário».</a:t>
            </a:r>
          </a:p>
          <a:p>
            <a:pPr marL="0" indent="0" algn="just">
              <a:buNone/>
            </a:pPr>
            <a:endParaRPr lang="pt-PT" sz="1600" dirty="0" smtClean="0">
              <a:latin typeface="Times New Roman" panose="02020603050405020304" pitchFamily="18" charset="0"/>
              <a:cs typeface="Times New Roman" panose="02020603050405020304" pitchFamily="18" charset="0"/>
            </a:endParaRPr>
          </a:p>
          <a:p>
            <a:pPr algn="just"/>
            <a:r>
              <a:rPr lang="pt-PT" sz="1600" dirty="0" smtClean="0">
                <a:latin typeface="Times New Roman" panose="02020603050405020304" pitchFamily="18" charset="0"/>
                <a:cs typeface="Times New Roman" panose="02020603050405020304" pitchFamily="18" charset="0"/>
              </a:rPr>
              <a:t>Caráter público do registo: Qualquer pessoa pode pedir certidões dos atos de registo e dos documentos arquivados, bem como obter informações verbais ou escritas sobre o conteúdo de uns e de outros.</a:t>
            </a:r>
          </a:p>
          <a:p>
            <a:pPr marL="0" indent="0" algn="just">
              <a:buNone/>
            </a:pPr>
            <a:endParaRPr lang="pt-PT" sz="1600" dirty="0" smtClean="0">
              <a:latin typeface="Times New Roman" panose="02020603050405020304" pitchFamily="18" charset="0"/>
              <a:cs typeface="Times New Roman" panose="02020603050405020304" pitchFamily="18" charset="0"/>
            </a:endParaRPr>
          </a:p>
          <a:p>
            <a:pPr algn="just"/>
            <a:r>
              <a:rPr lang="pt-PT" sz="1600" dirty="0" smtClean="0">
                <a:latin typeface="Times New Roman" panose="02020603050405020304" pitchFamily="18" charset="0"/>
                <a:cs typeface="Times New Roman" panose="02020603050405020304" pitchFamily="18" charset="0"/>
              </a:rPr>
              <a:t>Contudo, apenas os funcionários da repartição poderão consultar os livros, fichas e documentos, de harmonia com as indicações dadas pelos interessados. Podem ser passadas cópias integrais ou parciais não certificadas, com o valor de informação, dos registos e despachos e de quaisquer documentos. </a:t>
            </a:r>
            <a:endParaRPr lang="pt-PT" sz="16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869924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Proteção de dados pessoais</a:t>
            </a:r>
            <a:endParaRPr lang="pt-PT" b="1"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160699" y="1079119"/>
            <a:ext cx="8792527" cy="2966608"/>
          </a:xfrm>
        </p:spPr>
        <p:txBody>
          <a:bodyPr>
            <a:normAutofit fontScale="47500" lnSpcReduction="20000"/>
          </a:bodyPr>
          <a:lstStyle/>
          <a:p>
            <a:pPr algn="just"/>
            <a:r>
              <a:rPr lang="pt-PT" dirty="0" smtClean="0">
                <a:latin typeface="Times New Roman" panose="02020603050405020304" pitchFamily="18" charset="0"/>
                <a:cs typeface="Times New Roman" panose="02020603050405020304" pitchFamily="18" charset="0"/>
              </a:rPr>
              <a:t>A base de dados do registo predial têm por finalidade organizar e manter atualizada a informação respeitante à situação jurídica dos prédios, com vista à segurança do comércio jurídico.</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O presidente do Instituto dos Registos e do Notariado, I.P., é o responsável pelo tratamento das bases de dados, nos termos e para os efeitos definidos na Lei de Proteção de Dados Pessoais, sem prejuízo da responsabilidade que, nos termos da lei, é atribuída aos conservadores.</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São recolhidos para tratamento automatizado os seguintes dados pessoais respeitantes aos sujeitos do registo:</a:t>
            </a:r>
          </a:p>
          <a:p>
            <a:pPr lvl="1" algn="just"/>
            <a:r>
              <a:rPr lang="pt-PT" dirty="0" smtClean="0">
                <a:latin typeface="Times New Roman" panose="02020603050405020304" pitchFamily="18" charset="0"/>
                <a:cs typeface="Times New Roman" panose="02020603050405020304" pitchFamily="18" charset="0"/>
              </a:rPr>
              <a:t>Nome;</a:t>
            </a:r>
          </a:p>
          <a:p>
            <a:pPr lvl="1" algn="just"/>
            <a:r>
              <a:rPr lang="pt-PT" dirty="0" smtClean="0">
                <a:latin typeface="Times New Roman" panose="02020603050405020304" pitchFamily="18" charset="0"/>
                <a:cs typeface="Times New Roman" panose="02020603050405020304" pitchFamily="18" charset="0"/>
              </a:rPr>
              <a:t>Estado civil;</a:t>
            </a:r>
          </a:p>
          <a:p>
            <a:pPr lvl="1" algn="just"/>
            <a:r>
              <a:rPr lang="pt-PT" dirty="0" smtClean="0">
                <a:latin typeface="Times New Roman" panose="02020603050405020304" pitchFamily="18" charset="0"/>
                <a:cs typeface="Times New Roman" panose="02020603050405020304" pitchFamily="18" charset="0"/>
              </a:rPr>
              <a:t>Nome do cônjuge e regime de bens;</a:t>
            </a:r>
          </a:p>
          <a:p>
            <a:pPr lvl="1" algn="just"/>
            <a:r>
              <a:rPr lang="pt-PT" dirty="0" smtClean="0">
                <a:latin typeface="Times New Roman" panose="02020603050405020304" pitchFamily="18" charset="0"/>
                <a:cs typeface="Times New Roman" panose="02020603050405020304" pitchFamily="18" charset="0"/>
              </a:rPr>
              <a:t>Residência habitual ou domicílio profissional;</a:t>
            </a:r>
          </a:p>
          <a:p>
            <a:pPr lvl="1" algn="just"/>
            <a:r>
              <a:rPr lang="pt-PT" dirty="0" smtClean="0">
                <a:latin typeface="Times New Roman" panose="02020603050405020304" pitchFamily="18" charset="0"/>
                <a:cs typeface="Times New Roman" panose="02020603050405020304" pitchFamily="18" charset="0"/>
              </a:rPr>
              <a:t>Número de identificação fiscal.</a:t>
            </a: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442046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latin typeface="Times New Roman" panose="02020603050405020304" pitchFamily="18" charset="0"/>
                <a:cs typeface="Times New Roman" panose="02020603050405020304" pitchFamily="18" charset="0"/>
              </a:rPr>
              <a:t>Proteção de dados pessoais</a:t>
            </a:r>
          </a:p>
        </p:txBody>
      </p:sp>
      <p:sp>
        <p:nvSpPr>
          <p:cNvPr id="3" name="Marcador de Posição de Conteúdo 2"/>
          <p:cNvSpPr>
            <a:spLocks noGrp="1"/>
          </p:cNvSpPr>
          <p:nvPr>
            <p:ph idx="1"/>
          </p:nvPr>
        </p:nvSpPr>
        <p:spPr>
          <a:xfrm>
            <a:off x="144725" y="1163459"/>
            <a:ext cx="8716403" cy="3026993"/>
          </a:xfrm>
        </p:spPr>
        <p:txBody>
          <a:bodyPr>
            <a:normAutofit fontScale="47500" lnSpcReduction="20000"/>
          </a:bodyPr>
          <a:lstStyle/>
          <a:p>
            <a:pPr algn="just"/>
            <a:r>
              <a:rPr lang="pt-PT" dirty="0" smtClean="0">
                <a:latin typeface="Times New Roman" panose="02020603050405020304" pitchFamily="18" charset="0"/>
                <a:cs typeface="Times New Roman" panose="02020603050405020304" pitchFamily="18" charset="0"/>
              </a:rPr>
              <a:t>Os dados referentes à situação jurídica de qualquer prédio constante das bases de dados podem ser comunicados a qualquer pessoa que o solicite. </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A comunicação de dados deve obedecer às disposições gerais de proteção de dados pessoais constantes da Lei n.º67/98, de 26 de Outubro, designadamente respeitar as finalidades para as quais foi autorizada a consulta, limitando o acesso ao estritamente necessário e não utilizando a informação para outros fins.</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O presidente do Instituto dos Registos e do Notariado devem adotar as medidas de segurança referidas no n.º1 do artigo 15.º da Lei n.º67/98, de 26 de Outubro. </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Às bases de dados devem ser conferidas as garantias de segurança necessárias a impedir a consulta, a modificação, a supressão, o acrescentamento ou a comunicação de dados por quem não esteja legalmente habilitado. </a:t>
            </a:r>
            <a:endParaRPr lang="pt-PT"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4154644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latin typeface="Times New Roman" panose="02020603050405020304" pitchFamily="18" charset="0"/>
                <a:cs typeface="Times New Roman" panose="02020603050405020304" pitchFamily="18" charset="0"/>
              </a:rPr>
              <a:t>Proteção de dados pessoais</a:t>
            </a:r>
          </a:p>
        </p:txBody>
      </p:sp>
      <p:sp>
        <p:nvSpPr>
          <p:cNvPr id="3" name="Marcador de Posição de Conteúdo 2"/>
          <p:cNvSpPr>
            <a:spLocks noGrp="1"/>
          </p:cNvSpPr>
          <p:nvPr>
            <p:ph idx="1"/>
          </p:nvPr>
        </p:nvSpPr>
        <p:spPr>
          <a:xfrm>
            <a:off x="157882" y="1200151"/>
            <a:ext cx="8528918" cy="3394472"/>
          </a:xfrm>
        </p:spPr>
        <p:txBody>
          <a:bodyPr/>
          <a:lstStyle/>
          <a:p>
            <a:pPr algn="just"/>
            <a:r>
              <a:rPr lang="pt-PT" sz="2000" dirty="0" smtClean="0">
                <a:latin typeface="Times New Roman" panose="02020603050405020304" pitchFamily="18" charset="0"/>
                <a:cs typeface="Times New Roman" panose="02020603050405020304" pitchFamily="18" charset="0"/>
              </a:rPr>
              <a:t>Para efeitos de controlo de admissibilidade da consulta, 1 em cada 10 pesquisas efetuadas pelas entidades que tenham acesso à base de dados é registada informaticamente. </a:t>
            </a:r>
          </a:p>
          <a:p>
            <a:pPr marL="0" indent="0" algn="just">
              <a:buNone/>
            </a:pPr>
            <a:endParaRPr lang="pt-PT" sz="2000" dirty="0" smtClean="0">
              <a:latin typeface="Times New Roman" panose="02020603050405020304" pitchFamily="18" charset="0"/>
              <a:cs typeface="Times New Roman" panose="02020603050405020304" pitchFamily="18" charset="0"/>
            </a:endParaRPr>
          </a:p>
          <a:p>
            <a:pPr algn="just"/>
            <a:r>
              <a:rPr lang="pt-PT" sz="2000" dirty="0" smtClean="0">
                <a:latin typeface="Times New Roman" panose="02020603050405020304" pitchFamily="18" charset="0"/>
                <a:cs typeface="Times New Roman" panose="02020603050405020304" pitchFamily="18" charset="0"/>
              </a:rPr>
              <a:t>Os funcionários dos registos e do notariado, bem como as pessoas que, no exercício das suas funções tenham conhecimento dos dados pessoais registados nas bases de dados do registo predial, ficam obrigados a sigilo profissional, nos termos do n.º1 do artigo 17.º da Lei n.º67/98, de 26 de Outubro. </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805588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latin typeface="Times New Roman" panose="02020603050405020304" pitchFamily="18" charset="0"/>
                <a:cs typeface="Times New Roman" panose="02020603050405020304" pitchFamily="18" charset="0"/>
              </a:rPr>
              <a:t>Lei n.º 67/98, de 26 de outubro</a:t>
            </a:r>
            <a:endParaRPr lang="pt-PT" b="1" dirty="0">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57033" y="1182356"/>
            <a:ext cx="8817252" cy="2837057"/>
          </a:xfrm>
        </p:spPr>
        <p:txBody>
          <a:bodyPr>
            <a:noAutofit/>
          </a:bodyPr>
          <a:lstStyle/>
          <a:p>
            <a:pPr algn="just"/>
            <a:r>
              <a:rPr lang="pt-PT" sz="1400" dirty="0" smtClean="0">
                <a:latin typeface="Times New Roman" panose="02020603050405020304" pitchFamily="18" charset="0"/>
                <a:cs typeface="Times New Roman" panose="02020603050405020304" pitchFamily="18" charset="0"/>
              </a:rPr>
              <a:t>O tratamento de dados pessoais deve processar-se de forma transparente e no estrito respeito pela vida privada, bem como pelos direito, liberdades e garantias fundamentais. </a:t>
            </a:r>
          </a:p>
          <a:p>
            <a:pPr marL="0" indent="0" algn="just">
              <a:buNone/>
            </a:pPr>
            <a:endParaRPr lang="pt-PT" sz="1400" dirty="0" smtClean="0">
              <a:latin typeface="Times New Roman" panose="02020603050405020304" pitchFamily="18" charset="0"/>
              <a:cs typeface="Times New Roman" panose="02020603050405020304" pitchFamily="18" charset="0"/>
            </a:endParaRPr>
          </a:p>
          <a:p>
            <a:pPr algn="just"/>
            <a:r>
              <a:rPr lang="pt-PT" sz="1400" dirty="0">
                <a:latin typeface="Times New Roman" panose="02020603050405020304" pitchFamily="18" charset="0"/>
                <a:cs typeface="Times New Roman" panose="02020603050405020304" pitchFamily="18" charset="0"/>
              </a:rPr>
              <a:t> </a:t>
            </a:r>
            <a:r>
              <a:rPr lang="pt-PT" sz="1400" dirty="0" smtClean="0">
                <a:latin typeface="Times New Roman" panose="02020603050405020304" pitchFamily="18" charset="0"/>
                <a:cs typeface="Times New Roman" panose="02020603050405020304" pitchFamily="18" charset="0"/>
              </a:rPr>
              <a:t>Aplica-se ao tratamento de dados pessoais por meios total ou parcialmente automatizados, bem como ao tratamento por meios não automatizados de dados pessoais contidos em ficheiros manuais ou a estes destinados.</a:t>
            </a:r>
          </a:p>
          <a:p>
            <a:pPr marL="0" indent="0" algn="just">
              <a:buNone/>
            </a:pPr>
            <a:endParaRPr lang="pt-PT" sz="1400" dirty="0" smtClean="0">
              <a:latin typeface="Times New Roman" panose="02020603050405020304" pitchFamily="18" charset="0"/>
              <a:cs typeface="Times New Roman" panose="02020603050405020304" pitchFamily="18" charset="0"/>
            </a:endParaRPr>
          </a:p>
          <a:p>
            <a:pPr algn="just"/>
            <a:r>
              <a:rPr lang="pt-PT" sz="1400" dirty="0" smtClean="0">
                <a:latin typeface="Times New Roman" panose="02020603050405020304" pitchFamily="18" charset="0"/>
                <a:cs typeface="Times New Roman" panose="02020603050405020304" pitchFamily="18" charset="0"/>
              </a:rPr>
              <a:t>Os dados pessoais devem ser: </a:t>
            </a:r>
          </a:p>
          <a:p>
            <a:pPr lvl="1" algn="just"/>
            <a:r>
              <a:rPr lang="pt-PT" sz="1200" dirty="0" smtClean="0">
                <a:latin typeface="Times New Roman" panose="02020603050405020304" pitchFamily="18" charset="0"/>
                <a:cs typeface="Times New Roman" panose="02020603050405020304" pitchFamily="18" charset="0"/>
              </a:rPr>
              <a:t>Tratados de forma lícita e com respeito pelo princípio da boa-fé;</a:t>
            </a:r>
          </a:p>
          <a:p>
            <a:pPr lvl="1" algn="just"/>
            <a:r>
              <a:rPr lang="pt-PT" sz="1200" dirty="0" smtClean="0">
                <a:latin typeface="Times New Roman" panose="02020603050405020304" pitchFamily="18" charset="0"/>
                <a:cs typeface="Times New Roman" panose="02020603050405020304" pitchFamily="18" charset="0"/>
              </a:rPr>
              <a:t>Recolhidos para finalidades determinadas, explícitas e legítimas;</a:t>
            </a:r>
          </a:p>
          <a:p>
            <a:pPr lvl="1" algn="just"/>
            <a:r>
              <a:rPr lang="pt-PT" sz="1200" dirty="0" smtClean="0">
                <a:latin typeface="Times New Roman" panose="02020603050405020304" pitchFamily="18" charset="0"/>
                <a:cs typeface="Times New Roman" panose="02020603050405020304" pitchFamily="18" charset="0"/>
              </a:rPr>
              <a:t>Adequados, pertinentes e não excessivos relativamente às finalidades para que são recolhidas e posteriormente tratados;</a:t>
            </a:r>
            <a:endParaRPr lang="pt-PT" sz="12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43252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Direito à privacidade</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457200" y="1200151"/>
            <a:ext cx="8229600" cy="2806770"/>
          </a:xfrm>
        </p:spPr>
        <p:txBody>
          <a:bodyPr/>
          <a:lstStyle/>
          <a:p>
            <a:pPr algn="just"/>
            <a:r>
              <a:rPr lang="pt-BR" sz="2800" dirty="0" smtClean="0">
                <a:latin typeface="Times New Roman" panose="02020603050405020304" pitchFamily="18" charset="0"/>
                <a:cs typeface="Times New Roman" panose="02020603050405020304" pitchFamily="18" charset="0"/>
              </a:rPr>
              <a:t>“Queremos estar conectados e ser protegidos ao mesmo tempo”</a:t>
            </a:r>
          </a:p>
          <a:p>
            <a:pPr marL="0" indent="0">
              <a:buNone/>
            </a:pPr>
            <a:endParaRPr lang="pt-BR" sz="2800" dirty="0" smtClean="0">
              <a:latin typeface="Times New Roman" panose="02020603050405020304" pitchFamily="18" charset="0"/>
              <a:cs typeface="Times New Roman" panose="02020603050405020304" pitchFamily="18" charset="0"/>
            </a:endParaRPr>
          </a:p>
          <a:p>
            <a:pPr marL="0" indent="0">
              <a:buNone/>
            </a:pPr>
            <a:r>
              <a:rPr lang="pt-BR" sz="1200" dirty="0" smtClean="0">
                <a:latin typeface="Times New Roman" panose="02020603050405020304" pitchFamily="18" charset="0"/>
                <a:cs typeface="Times New Roman" panose="02020603050405020304" pitchFamily="18" charset="0"/>
              </a:rPr>
              <a:t>Dr</a:t>
            </a:r>
            <a:r>
              <a:rPr lang="pt-BR" sz="1200" dirty="0">
                <a:latin typeface="Times New Roman" panose="02020603050405020304" pitchFamily="18" charset="0"/>
                <a:cs typeface="Times New Roman" panose="02020603050405020304" pitchFamily="18" charset="0"/>
              </a:rPr>
              <a:t>. Peter </a:t>
            </a:r>
            <a:r>
              <a:rPr lang="pt-BR" sz="1200" dirty="0" err="1" smtClean="0">
                <a:latin typeface="Times New Roman" panose="02020603050405020304" pitchFamily="18" charset="0"/>
                <a:cs typeface="Times New Roman" panose="02020603050405020304" pitchFamily="18" charset="0"/>
              </a:rPr>
              <a:t>Häberle</a:t>
            </a:r>
            <a:r>
              <a:rPr lang="pt-BR" sz="1200" dirty="0">
                <a:latin typeface="Times New Roman" panose="02020603050405020304" pitchFamily="18" charset="0"/>
                <a:cs typeface="Times New Roman" panose="02020603050405020304" pitchFamily="18" charset="0"/>
              </a:rPr>
              <a:t> </a:t>
            </a:r>
            <a:r>
              <a:rPr lang="pt-BR" sz="1200" dirty="0" smtClean="0">
                <a:latin typeface="Times New Roman" panose="02020603050405020304" pitchFamily="18" charset="0"/>
                <a:cs typeface="Times New Roman" panose="02020603050405020304" pitchFamily="18" charset="0"/>
              </a:rPr>
              <a:t>- Jurista Alemão - Direitos Humanos e Globalização </a:t>
            </a:r>
            <a:r>
              <a:rPr lang="pt-BR" sz="1200" dirty="0" smtClean="0">
                <a:latin typeface="Times New Roman" panose="02020603050405020304" pitchFamily="18" charset="0"/>
                <a:cs typeface="Times New Roman" panose="02020603050405020304" pitchFamily="18" charset="0"/>
                <a:hlinkClick r:id="rId2"/>
              </a:rPr>
              <a:t>https</a:t>
            </a:r>
            <a:r>
              <a:rPr lang="pt-BR" sz="1200" dirty="0">
                <a:latin typeface="Times New Roman" panose="02020603050405020304" pitchFamily="18" charset="0"/>
                <a:cs typeface="Times New Roman" panose="02020603050405020304" pitchFamily="18" charset="0"/>
                <a:hlinkClick r:id="rId2"/>
              </a:rPr>
              <a:t>://</a:t>
            </a:r>
            <a:r>
              <a:rPr lang="pt-BR" sz="1200" dirty="0" smtClean="0">
                <a:latin typeface="Times New Roman" panose="02020603050405020304" pitchFamily="18" charset="0"/>
                <a:cs typeface="Times New Roman" panose="02020603050405020304" pitchFamily="18" charset="0"/>
                <a:hlinkClick r:id="rId2"/>
              </a:rPr>
              <a:t>www.youtube.com/watch?v=8A8chYrZ-Ic</a:t>
            </a:r>
            <a:endParaRPr lang="pt-BR" sz="1200" dirty="0" smtClean="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894890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latin typeface="Times New Roman" panose="02020603050405020304" pitchFamily="18" charset="0"/>
                <a:cs typeface="Times New Roman" panose="02020603050405020304" pitchFamily="18" charset="0"/>
              </a:rPr>
              <a:t>Lei </a:t>
            </a:r>
            <a:r>
              <a:rPr lang="pt-PT" b="1" dirty="0" smtClean="0">
                <a:latin typeface="Times New Roman" panose="02020603050405020304" pitchFamily="18" charset="0"/>
                <a:cs typeface="Times New Roman" panose="02020603050405020304" pitchFamily="18" charset="0"/>
              </a:rPr>
              <a:t>n.º 67/98</a:t>
            </a:r>
            <a:r>
              <a:rPr lang="pt-PT" b="1" dirty="0">
                <a:latin typeface="Times New Roman" panose="02020603050405020304" pitchFamily="18" charset="0"/>
                <a:cs typeface="Times New Roman" panose="02020603050405020304" pitchFamily="18" charset="0"/>
              </a:rPr>
              <a:t>, de 26 de outubro</a:t>
            </a:r>
          </a:p>
        </p:txBody>
      </p:sp>
      <p:sp>
        <p:nvSpPr>
          <p:cNvPr id="3" name="Marcador de Posição de Conteúdo 2"/>
          <p:cNvSpPr>
            <a:spLocks noGrp="1"/>
          </p:cNvSpPr>
          <p:nvPr>
            <p:ph idx="1"/>
          </p:nvPr>
        </p:nvSpPr>
        <p:spPr>
          <a:xfrm>
            <a:off x="124990" y="1117411"/>
            <a:ext cx="8828236" cy="2987522"/>
          </a:xfrm>
        </p:spPr>
        <p:txBody>
          <a:bodyPr>
            <a:normAutofit fontScale="47500" lnSpcReduction="20000"/>
          </a:bodyPr>
          <a:lstStyle/>
          <a:p>
            <a:pPr algn="just"/>
            <a:r>
              <a:rPr lang="pt-PT" dirty="0" smtClean="0">
                <a:latin typeface="Times New Roman" panose="02020603050405020304" pitchFamily="18" charset="0"/>
                <a:cs typeface="Times New Roman" panose="02020603050405020304" pitchFamily="18" charset="0"/>
              </a:rPr>
              <a:t>O responsável pelo tratamento deve pôr em prática as medidas técnicas e organizativas adequadas para proteger os dados pessoais contra a destruição, acidental ou ilícita, a perda acidental, a alteração, a difusão ou o acesso não autorizados, nomeadamente quando o tratamento implicar a sua transmissão por rede, e contra qualquer outra forma de tratamento ilícito; estas medidas devem assegurar, atendendo aos conhecimentos técnicos disponíveis e aos custos resultantes da sua aplicação, um nível de segurança adequado em relação aos riscos que o tratamento apresenta e à natureza dos dados a proteger.</a:t>
            </a:r>
          </a:p>
          <a:p>
            <a:pPr marL="0" indent="0" algn="just">
              <a:buNone/>
            </a:pPr>
            <a:endParaRPr lang="pt-PT" dirty="0" smtClean="0">
              <a:latin typeface="Times New Roman" panose="02020603050405020304" pitchFamily="18" charset="0"/>
              <a:cs typeface="Times New Roman" panose="02020603050405020304" pitchFamily="18" charset="0"/>
            </a:endParaRPr>
          </a:p>
          <a:p>
            <a:pPr algn="just"/>
            <a:r>
              <a:rPr lang="pt-PT" dirty="0" smtClean="0">
                <a:latin typeface="Times New Roman" panose="02020603050405020304" pitchFamily="18" charset="0"/>
                <a:cs typeface="Times New Roman" panose="02020603050405020304" pitchFamily="18" charset="0"/>
              </a:rPr>
              <a:t>Os responsáveis pelo tratamento dos dados devem tomar as medidas adequadas para:</a:t>
            </a:r>
          </a:p>
          <a:p>
            <a:pPr lvl="1" algn="just"/>
            <a:r>
              <a:rPr lang="pt-PT" dirty="0" smtClean="0">
                <a:latin typeface="Times New Roman" panose="02020603050405020304" pitchFamily="18" charset="0"/>
                <a:cs typeface="Times New Roman" panose="02020603050405020304" pitchFamily="18" charset="0"/>
              </a:rPr>
              <a:t>Impedir que os suportes de dados possam ser lidos, copiados, alterados ou retirados por pessoa não autorizada;</a:t>
            </a:r>
          </a:p>
          <a:p>
            <a:pPr lvl="1" algn="just"/>
            <a:r>
              <a:rPr lang="pt-PT" dirty="0" smtClean="0">
                <a:latin typeface="Times New Roman" panose="02020603050405020304" pitchFamily="18" charset="0"/>
                <a:cs typeface="Times New Roman" panose="02020603050405020304" pitchFamily="18" charset="0"/>
              </a:rPr>
              <a:t>Impedir que sistemas de tratamento automatizados de dados possam ser utilizados por pessoas não autorizadas através de instalações de transmissão de dados;</a:t>
            </a:r>
          </a:p>
          <a:p>
            <a:pPr lvl="1" algn="just"/>
            <a:r>
              <a:rPr lang="pt-PT" dirty="0" smtClean="0">
                <a:latin typeface="Times New Roman" panose="02020603050405020304" pitchFamily="18" charset="0"/>
                <a:cs typeface="Times New Roman" panose="02020603050405020304" pitchFamily="18" charset="0"/>
              </a:rPr>
              <a:t>Controlo de acesso;</a:t>
            </a:r>
          </a:p>
          <a:p>
            <a:pPr lvl="1" algn="just"/>
            <a:r>
              <a:rPr lang="pt-PT" dirty="0" smtClean="0">
                <a:latin typeface="Times New Roman" panose="02020603050405020304" pitchFamily="18" charset="0"/>
                <a:cs typeface="Times New Roman" panose="02020603050405020304" pitchFamily="18" charset="0"/>
              </a:rPr>
              <a:t>Controlo de transmissão;</a:t>
            </a:r>
          </a:p>
          <a:p>
            <a:pPr lvl="1" algn="just"/>
            <a:endParaRPr lang="pt-PT"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056894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latin typeface="Times New Roman" panose="02020603050405020304" pitchFamily="18" charset="0"/>
                <a:cs typeface="Times New Roman" panose="02020603050405020304" pitchFamily="18" charset="0"/>
              </a:rPr>
              <a:t>Lei </a:t>
            </a:r>
            <a:r>
              <a:rPr lang="pt-PT" b="1" dirty="0" smtClean="0">
                <a:latin typeface="Times New Roman" panose="02020603050405020304" pitchFamily="18" charset="0"/>
                <a:cs typeface="Times New Roman" panose="02020603050405020304" pitchFamily="18" charset="0"/>
              </a:rPr>
              <a:t>n.º 67/98</a:t>
            </a:r>
            <a:r>
              <a:rPr lang="pt-PT" b="1" dirty="0">
                <a:latin typeface="Times New Roman" panose="02020603050405020304" pitchFamily="18" charset="0"/>
                <a:cs typeface="Times New Roman" panose="02020603050405020304" pitchFamily="18" charset="0"/>
              </a:rPr>
              <a:t>, de 26 de outubro</a:t>
            </a:r>
          </a:p>
        </p:txBody>
      </p:sp>
      <p:sp>
        <p:nvSpPr>
          <p:cNvPr id="3" name="Marcador de Posição de Conteúdo 2"/>
          <p:cNvSpPr>
            <a:spLocks noGrp="1"/>
          </p:cNvSpPr>
          <p:nvPr>
            <p:ph idx="1"/>
          </p:nvPr>
        </p:nvSpPr>
        <p:spPr/>
        <p:txBody>
          <a:bodyPr/>
          <a:lstStyle/>
          <a:p>
            <a:pPr algn="just"/>
            <a:r>
              <a:rPr lang="pt-PT" sz="2000" dirty="0" smtClean="0">
                <a:latin typeface="Times New Roman" panose="02020603050405020304" pitchFamily="18" charset="0"/>
                <a:cs typeface="Times New Roman" panose="02020603050405020304" pitchFamily="18" charset="0"/>
              </a:rPr>
              <a:t>Os responsáveis do tratamento de dados pessoais, bem como as pessoas que, no exercício das suas funções, tenham conhecimento dos dados pessoais tratados, ficam obrigados a sigilo profissional, mesmo após o termos das suas funções. </a:t>
            </a:r>
          </a:p>
          <a:p>
            <a:pPr algn="just"/>
            <a:endParaRPr lang="pt-PT" sz="2000" dirty="0"/>
          </a:p>
          <a:p>
            <a:pPr marL="0" indent="0" algn="just">
              <a:buNone/>
            </a:pPr>
            <a:endParaRPr lang="pt-PT" sz="2000" dirty="0" smtClean="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972846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Times New Roman" panose="02020603050405020304" pitchFamily="18" charset="0"/>
                <a:cs typeface="Times New Roman" panose="02020603050405020304" pitchFamily="18" charset="0"/>
              </a:rPr>
              <a:t>P</a:t>
            </a:r>
            <a:r>
              <a:rPr lang="pt-BR" b="1" dirty="0" smtClean="0">
                <a:latin typeface="Times New Roman" panose="02020603050405020304" pitchFamily="18" charset="0"/>
                <a:cs typeface="Times New Roman" panose="02020603050405020304" pitchFamily="18" charset="0"/>
              </a:rPr>
              <a:t>rincípios </a:t>
            </a:r>
            <a:r>
              <a:rPr lang="pt-BR" b="1" dirty="0">
                <a:latin typeface="Times New Roman" panose="02020603050405020304" pitchFamily="18" charset="0"/>
                <a:cs typeface="Times New Roman" panose="02020603050405020304" pitchFamily="18" charset="0"/>
              </a:rPr>
              <a:t>G</a:t>
            </a:r>
            <a:r>
              <a:rPr lang="pt-BR" b="1" dirty="0" smtClean="0">
                <a:latin typeface="Times New Roman" panose="02020603050405020304" pitchFamily="18" charset="0"/>
                <a:cs typeface="Times New Roman" panose="02020603050405020304" pitchFamily="18" charset="0"/>
              </a:rPr>
              <a:t>erais do Direito</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2000" dirty="0" smtClean="0">
                <a:latin typeface="Times New Roman" panose="02020603050405020304" pitchFamily="18" charset="0"/>
                <a:cs typeface="Times New Roman" panose="02020603050405020304" pitchFamily="18" charset="0"/>
              </a:rPr>
              <a:t>Necessitamos </a:t>
            </a:r>
            <a:r>
              <a:rPr lang="pt-BR" sz="2000" dirty="0">
                <a:latin typeface="Times New Roman" panose="02020603050405020304" pitchFamily="18" charset="0"/>
                <a:cs typeface="Times New Roman" panose="02020603050405020304" pitchFamily="18" charset="0"/>
              </a:rPr>
              <a:t>voltar às origens do próprio direito, ou seja, aos seus princípios gerais. Se estes forem respeitados em todas as searas da vida em sociedade, em todos os ramos , o império da lei prevalecerá com </a:t>
            </a:r>
            <a:r>
              <a:rPr lang="pt-BR" sz="2000" dirty="0" smtClean="0">
                <a:latin typeface="Times New Roman" panose="02020603050405020304" pitchFamily="18" charset="0"/>
                <a:cs typeface="Times New Roman" panose="02020603050405020304" pitchFamily="18" charset="0"/>
              </a:rPr>
              <a:t>naturalidade.</a:t>
            </a:r>
          </a:p>
          <a:p>
            <a:pPr algn="just"/>
            <a:endParaRPr lang="pt-BR" sz="2000" dirty="0">
              <a:latin typeface="Times New Roman" panose="02020603050405020304" pitchFamily="18" charset="0"/>
              <a:cs typeface="Times New Roman" panose="02020603050405020304" pitchFamily="18" charset="0"/>
            </a:endParaRPr>
          </a:p>
          <a:p>
            <a:pPr algn="just"/>
            <a:r>
              <a:rPr lang="pt-BR" sz="2000" dirty="0" smtClean="0">
                <a:latin typeface="Times New Roman" panose="02020603050405020304" pitchFamily="18" charset="0"/>
                <a:cs typeface="Times New Roman" panose="02020603050405020304" pitchFamily="18" charset="0"/>
              </a:rPr>
              <a:t>Em assim procedendo, não haverá </a:t>
            </a:r>
            <a:r>
              <a:rPr lang="pt-BR" sz="2000" dirty="0">
                <a:latin typeface="Times New Roman" panose="02020603050405020304" pitchFamily="18" charset="0"/>
                <a:cs typeface="Times New Roman" panose="02020603050405020304" pitchFamily="18" charset="0"/>
              </a:rPr>
              <a:t>campo para que a lei imperial, assim entendida a que visa instrumentalizar o estado de exceção e as restrições à liberdade individual, possa prosperar. </a:t>
            </a:r>
          </a:p>
          <a:p>
            <a:endParaRPr lang="pt-BR" sz="1600"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326249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Institutos jurídicos x princípios gerais do Direito</a:t>
            </a:r>
            <a:endParaRPr lang="pt-BR" sz="3200" b="1" dirty="0"/>
          </a:p>
        </p:txBody>
      </p:sp>
      <p:sp>
        <p:nvSpPr>
          <p:cNvPr id="3" name="Espaço Reservado para Conteúdo 2"/>
          <p:cNvSpPr>
            <a:spLocks noGrp="1"/>
          </p:cNvSpPr>
          <p:nvPr>
            <p:ph idx="1"/>
          </p:nvPr>
        </p:nvSpPr>
        <p:spPr>
          <a:xfrm>
            <a:off x="457200" y="1487828"/>
            <a:ext cx="8229600" cy="3394472"/>
          </a:xfrm>
        </p:spPr>
        <p:txBody>
          <a:bodyPr/>
          <a:lstStyle/>
          <a:p>
            <a:pPr algn="just"/>
            <a:r>
              <a:rPr lang="pt-BR" sz="2400" dirty="0" smtClean="0">
                <a:latin typeface="Times New Roman" panose="02020603050405020304" pitchFamily="18" charset="0"/>
                <a:cs typeface="Times New Roman" panose="02020603050405020304" pitchFamily="18" charset="0"/>
              </a:rPr>
              <a:t>Os </a:t>
            </a:r>
            <a:r>
              <a:rPr lang="pt-BR" sz="2400" dirty="0">
                <a:latin typeface="Times New Roman" panose="02020603050405020304" pitchFamily="18" charset="0"/>
                <a:cs typeface="Times New Roman" panose="02020603050405020304" pitchFamily="18" charset="0"/>
              </a:rPr>
              <a:t>princípios gerais de direito traduzem a própria razão de ser dos institutos jurídicos, seus elementos vitais e fundamentais, revelando um conjunto de regras e preceitos que são muito mais importantes que os veiculados pela própria norma jurídica.</a:t>
            </a:r>
          </a:p>
          <a:p>
            <a:endParaRPr lang="pt-BR"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994526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b="1" dirty="0">
                <a:latin typeface="Times New Roman" panose="02020603050405020304" pitchFamily="18" charset="0"/>
                <a:cs typeface="Times New Roman" panose="02020603050405020304" pitchFamily="18" charset="0"/>
              </a:rPr>
              <a:t>A</a:t>
            </a:r>
            <a:r>
              <a:rPr lang="pt-BR" sz="3600" b="1" dirty="0" smtClean="0">
                <a:latin typeface="Times New Roman" panose="02020603050405020304" pitchFamily="18" charset="0"/>
                <a:cs typeface="Times New Roman" panose="02020603050405020304" pitchFamily="18" charset="0"/>
              </a:rPr>
              <a:t>ngustia da Humanidade - Sistema </a:t>
            </a:r>
            <a:r>
              <a:rPr lang="pt-BR" sz="3600" b="1" dirty="0">
                <a:latin typeface="Times New Roman" panose="02020603050405020304" pitchFamily="18" charset="0"/>
                <a:cs typeface="Times New Roman" panose="02020603050405020304" pitchFamily="18" charset="0"/>
              </a:rPr>
              <a:t>S</a:t>
            </a:r>
            <a:r>
              <a:rPr lang="pt-BR" sz="3600" b="1" dirty="0" smtClean="0">
                <a:latin typeface="Times New Roman" panose="02020603050405020304" pitchFamily="18" charset="0"/>
                <a:cs typeface="Times New Roman" panose="02020603050405020304" pitchFamily="18" charset="0"/>
              </a:rPr>
              <a:t>ocial</a:t>
            </a:r>
            <a:endParaRPr lang="pt-BR" sz="3600"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473729" y="1364538"/>
            <a:ext cx="8229600" cy="3394472"/>
          </a:xfrm>
        </p:spPr>
        <p:txBody>
          <a:bodyPr/>
          <a:lstStyle/>
          <a:p>
            <a:pPr algn="just"/>
            <a:r>
              <a:rPr lang="es-ES_tradnl" sz="1600" dirty="0" smtClean="0">
                <a:latin typeface="Times New Roman" panose="02020603050405020304" pitchFamily="18" charset="0"/>
                <a:cs typeface="Times New Roman" panose="02020603050405020304" pitchFamily="18" charset="0"/>
              </a:rPr>
              <a:t>La </a:t>
            </a:r>
            <a:r>
              <a:rPr lang="es-ES_tradnl" sz="1600" dirty="0">
                <a:latin typeface="Times New Roman" panose="02020603050405020304" pitchFamily="18" charset="0"/>
                <a:cs typeface="Times New Roman" panose="02020603050405020304" pitchFamily="18" charset="0"/>
              </a:rPr>
              <a:t>ficción creada por la burguesía acerca de la estabilidad del sistema y de su capacidad para contener los cambios –por medio de las codificaciones, la inmutabilidad de las relaciones contractuales, y el juez como mero aplicador de la norma, entre otros símbolos, cedió frente: </a:t>
            </a:r>
            <a:r>
              <a:rPr lang="es-ES_tradnl" sz="1600" i="1" dirty="0">
                <a:latin typeface="Times New Roman" panose="02020603050405020304" pitchFamily="18" charset="0"/>
                <a:cs typeface="Times New Roman" panose="02020603050405020304" pitchFamily="18" charset="0"/>
              </a:rPr>
              <a:t>a)</a:t>
            </a:r>
            <a:r>
              <a:rPr lang="es-ES_tradnl" sz="1600" dirty="0">
                <a:latin typeface="Times New Roman" panose="02020603050405020304" pitchFamily="18" charset="0"/>
                <a:cs typeface="Times New Roman" panose="02020603050405020304" pitchFamily="18" charset="0"/>
              </a:rPr>
              <a:t> al empuje de los movimientos sociales, por ejemplo, el ecologismo, los de liberación sexual y los nativistas; </a:t>
            </a:r>
            <a:r>
              <a:rPr lang="es-ES_tradnl" sz="1600" i="1" dirty="0">
                <a:latin typeface="Times New Roman" panose="02020603050405020304" pitchFamily="18" charset="0"/>
                <a:cs typeface="Times New Roman" panose="02020603050405020304" pitchFamily="18" charset="0"/>
              </a:rPr>
              <a:t>b)</a:t>
            </a:r>
            <a:r>
              <a:rPr lang="es-ES_tradnl" sz="1600" dirty="0">
                <a:latin typeface="Times New Roman" panose="02020603050405020304" pitchFamily="18" charset="0"/>
                <a:cs typeface="Times New Roman" panose="02020603050405020304" pitchFamily="18" charset="0"/>
              </a:rPr>
              <a:t> al desarrollo del capitalismo tardío, que consolida su estructura de dominación; </a:t>
            </a:r>
            <a:r>
              <a:rPr lang="es-ES_tradnl" sz="1600" i="1" dirty="0">
                <a:latin typeface="Times New Roman" panose="02020603050405020304" pitchFamily="18" charset="0"/>
                <a:cs typeface="Times New Roman" panose="02020603050405020304" pitchFamily="18" charset="0"/>
              </a:rPr>
              <a:t>c)</a:t>
            </a:r>
            <a:r>
              <a:rPr lang="es-ES_tradnl" sz="1600" dirty="0">
                <a:latin typeface="Times New Roman" panose="02020603050405020304" pitchFamily="18" charset="0"/>
                <a:cs typeface="Times New Roman" panose="02020603050405020304" pitchFamily="18" charset="0"/>
              </a:rPr>
              <a:t> a las nuevas tecnologías, que </a:t>
            </a:r>
            <a:r>
              <a:rPr lang="es-ES_tradnl" sz="1600" dirty="0" smtClean="0">
                <a:latin typeface="Times New Roman" panose="02020603050405020304" pitchFamily="18" charset="0"/>
                <a:cs typeface="Times New Roman" panose="02020603050405020304" pitchFamily="18" charset="0"/>
              </a:rPr>
              <a:t>conducen </a:t>
            </a:r>
            <a:r>
              <a:rPr lang="es-ES_tradnl" sz="1600" dirty="0">
                <a:latin typeface="Times New Roman" panose="02020603050405020304" pitchFamily="18" charset="0"/>
                <a:cs typeface="Times New Roman" panose="02020603050405020304" pitchFamily="18" charset="0"/>
              </a:rPr>
              <a:t>a una dominación de la mayor parte de la vida humana, y </a:t>
            </a:r>
            <a:r>
              <a:rPr lang="es-ES_tradnl" sz="1600" i="1" dirty="0">
                <a:latin typeface="Times New Roman" panose="02020603050405020304" pitchFamily="18" charset="0"/>
                <a:cs typeface="Times New Roman" panose="02020603050405020304" pitchFamily="18" charset="0"/>
              </a:rPr>
              <a:t>d)</a:t>
            </a:r>
            <a:r>
              <a:rPr lang="es-ES_tradnl" sz="1600" dirty="0">
                <a:latin typeface="Times New Roman" panose="02020603050405020304" pitchFamily="18" charset="0"/>
                <a:cs typeface="Times New Roman" panose="02020603050405020304" pitchFamily="18" charset="0"/>
              </a:rPr>
              <a:t> al desarrollo del Estado contemporáneo, cuya tendencia es a la concentración del poder. </a:t>
            </a:r>
            <a:endParaRPr lang="es-ES_tradnl" sz="1600" dirty="0" smtClean="0">
              <a:latin typeface="Times New Roman" panose="02020603050405020304" pitchFamily="18" charset="0"/>
              <a:cs typeface="Times New Roman" panose="02020603050405020304" pitchFamily="18" charset="0"/>
            </a:endParaRPr>
          </a:p>
          <a:p>
            <a:endParaRPr lang="es-ES_tradnl" sz="1400" dirty="0" smtClean="0"/>
          </a:p>
          <a:p>
            <a:pPr marL="0" indent="0">
              <a:buNone/>
            </a:pPr>
            <a:endParaRPr lang="es-ES_tradnl" sz="1400" dirty="0" smtClean="0"/>
          </a:p>
          <a:p>
            <a:pPr marL="0" indent="0">
              <a:buNone/>
            </a:pPr>
            <a:r>
              <a:rPr lang="es-ES_tradnl" sz="800" dirty="0" err="1" smtClean="0">
                <a:latin typeface="Times New Roman" panose="02020603050405020304" pitchFamily="18" charset="0"/>
                <a:cs typeface="Times New Roman" panose="02020603050405020304" pitchFamily="18" charset="0"/>
              </a:rPr>
              <a:t>Fonte</a:t>
            </a:r>
            <a:r>
              <a:rPr lang="es-ES_tradnl" sz="800" dirty="0" smtClean="0">
                <a:latin typeface="Times New Roman" panose="02020603050405020304" pitchFamily="18" charset="0"/>
                <a:cs typeface="Times New Roman" panose="02020603050405020304" pitchFamily="18" charset="0"/>
              </a:rPr>
              <a:t>: </a:t>
            </a:r>
            <a:r>
              <a:rPr lang="pt-BR" sz="800" dirty="0" err="1">
                <a:latin typeface="Times New Roman" panose="02020603050405020304" pitchFamily="18" charset="0"/>
                <a:cs typeface="Times New Roman" panose="02020603050405020304" pitchFamily="18" charset="0"/>
              </a:rPr>
              <a:t>Mozón</a:t>
            </a:r>
            <a:r>
              <a:rPr lang="pt-BR" sz="800" dirty="0">
                <a:latin typeface="Times New Roman" panose="02020603050405020304" pitchFamily="18" charset="0"/>
                <a:cs typeface="Times New Roman" panose="02020603050405020304" pitchFamily="18" charset="0"/>
              </a:rPr>
              <a:t>, José Maria( 2005.p. 133 )</a:t>
            </a:r>
            <a:endParaRPr lang="es-ES_tradnl" sz="800" dirty="0" smtClean="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2549846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b="1" dirty="0" smtClean="0">
                <a:latin typeface="Times New Roman" panose="02020603050405020304" pitchFamily="18" charset="0"/>
                <a:cs typeface="Times New Roman" panose="02020603050405020304" pitchFamily="18" charset="0"/>
              </a:rPr>
              <a:t>Princípio </a:t>
            </a:r>
            <a:r>
              <a:rPr lang="pt-BR" sz="2400" b="1" dirty="0">
                <a:latin typeface="Times New Roman" panose="02020603050405020304" pitchFamily="18" charset="0"/>
                <a:cs typeface="Times New Roman" panose="02020603050405020304" pitchFamily="18" charset="0"/>
              </a:rPr>
              <a:t>da autonomia da vontade nos </a:t>
            </a:r>
            <a:r>
              <a:rPr lang="pt-BR" sz="2400" b="1" dirty="0" smtClean="0">
                <a:latin typeface="Times New Roman" panose="02020603050405020304" pitchFamily="18" charset="0"/>
                <a:cs typeface="Times New Roman" panose="02020603050405020304" pitchFamily="18" charset="0"/>
              </a:rPr>
              <a:t>contratos realizados </a:t>
            </a:r>
            <a:r>
              <a:rPr lang="pt-BR" sz="2400" b="1" dirty="0">
                <a:latin typeface="Times New Roman" panose="02020603050405020304" pitchFamily="18" charset="0"/>
                <a:cs typeface="Times New Roman" panose="02020603050405020304" pitchFamily="18" charset="0"/>
              </a:rPr>
              <a:t>através de comércio eletrônico</a:t>
            </a:r>
          </a:p>
        </p:txBody>
      </p:sp>
      <p:sp>
        <p:nvSpPr>
          <p:cNvPr id="3" name="Espaço Reservado para Conteúdo 2"/>
          <p:cNvSpPr>
            <a:spLocks noGrp="1"/>
          </p:cNvSpPr>
          <p:nvPr>
            <p:ph idx="1"/>
          </p:nvPr>
        </p:nvSpPr>
        <p:spPr>
          <a:xfrm>
            <a:off x="187568" y="1230101"/>
            <a:ext cx="8515761" cy="3394472"/>
          </a:xfrm>
        </p:spPr>
        <p:txBody>
          <a:bodyPr/>
          <a:lstStyle/>
          <a:p>
            <a:pPr marL="0" indent="0" algn="just">
              <a:buNone/>
            </a:pPr>
            <a:r>
              <a:rPr lang="pt-BR" sz="1400" dirty="0" smtClean="0">
                <a:latin typeface="Times New Roman" panose="02020603050405020304" pitchFamily="18" charset="0"/>
                <a:cs typeface="Times New Roman" panose="02020603050405020304" pitchFamily="18" charset="0"/>
              </a:rPr>
              <a:t>Se </a:t>
            </a:r>
            <a:r>
              <a:rPr lang="pt-BR" sz="1400" dirty="0">
                <a:latin typeface="Times New Roman" panose="02020603050405020304" pitchFamily="18" charset="0"/>
                <a:cs typeface="Times New Roman" panose="02020603050405020304" pitchFamily="18" charset="0"/>
              </a:rPr>
              <a:t>difícil é ensinar direito positivo, mais difícil ainda são seus princípios, notadamente quando se vê o ser humano preterido pela modernidade </a:t>
            </a:r>
            <a:r>
              <a:rPr lang="pt-BR" sz="1400" dirty="0" smtClean="0">
                <a:latin typeface="Times New Roman" panose="02020603050405020304" pitchFamily="18" charset="0"/>
                <a:cs typeface="Times New Roman" panose="02020603050405020304" pitchFamily="18" charset="0"/>
              </a:rPr>
              <a:t>(apontamentos </a:t>
            </a:r>
            <a:r>
              <a:rPr lang="pt-BR" sz="1400" dirty="0">
                <a:latin typeface="Times New Roman" panose="02020603050405020304" pitchFamily="18" charset="0"/>
                <a:cs typeface="Times New Roman" panose="02020603050405020304" pitchFamily="18" charset="0"/>
              </a:rPr>
              <a:t>em classe </a:t>
            </a:r>
            <a:r>
              <a:rPr lang="pt-BR" sz="1400" dirty="0" smtClean="0">
                <a:latin typeface="Times New Roman" panose="02020603050405020304" pitchFamily="18" charset="0"/>
                <a:cs typeface="Times New Roman" panose="02020603050405020304" pitchFamily="18" charset="0"/>
              </a:rPr>
              <a:t>- 01/11 - </a:t>
            </a:r>
            <a:r>
              <a:rPr lang="pt-BR" sz="1400" dirty="0">
                <a:latin typeface="Times New Roman" panose="02020603050405020304" pitchFamily="18" charset="0"/>
                <a:cs typeface="Times New Roman" panose="02020603050405020304" pitchFamily="18" charset="0"/>
              </a:rPr>
              <a:t>Lição da  Professora Sara </a:t>
            </a:r>
            <a:r>
              <a:rPr lang="pt-BR" sz="1400" dirty="0" smtClean="0">
                <a:latin typeface="Times New Roman" panose="02020603050405020304" pitchFamily="18" charset="0"/>
                <a:cs typeface="Times New Roman" panose="02020603050405020304" pitchFamily="18" charset="0"/>
              </a:rPr>
              <a:t>Feldstein, </a:t>
            </a:r>
            <a:r>
              <a:rPr lang="pt-BR" sz="1400" dirty="0">
                <a:latin typeface="Times New Roman" panose="02020603050405020304" pitchFamily="18" charset="0"/>
                <a:cs typeface="Times New Roman" panose="02020603050405020304" pitchFamily="18" charset="0"/>
              </a:rPr>
              <a:t>da Universidad de Buenos Aires, ao tratar do </a:t>
            </a:r>
            <a:r>
              <a:rPr lang="pt-BR" sz="1400" dirty="0" smtClean="0">
                <a:latin typeface="Times New Roman" panose="02020603050405020304" pitchFamily="18" charset="0"/>
                <a:cs typeface="Times New Roman" panose="02020603050405020304" pitchFamily="18" charset="0"/>
              </a:rPr>
              <a:t>princípio </a:t>
            </a:r>
            <a:r>
              <a:rPr lang="pt-BR" sz="1400" dirty="0">
                <a:latin typeface="Times New Roman" panose="02020603050405020304" pitchFamily="18" charset="0"/>
                <a:cs typeface="Times New Roman" panose="02020603050405020304" pitchFamily="18" charset="0"/>
              </a:rPr>
              <a:t>da autonomia da vontade nos </a:t>
            </a:r>
            <a:r>
              <a:rPr lang="pt-BR" sz="1400" dirty="0" smtClean="0">
                <a:latin typeface="Times New Roman" panose="02020603050405020304" pitchFamily="18" charset="0"/>
                <a:cs typeface="Times New Roman" panose="02020603050405020304" pitchFamily="18" charset="0"/>
              </a:rPr>
              <a:t>contratos</a:t>
            </a:r>
            <a:r>
              <a:rPr lang="pt-BR" sz="1400" dirty="0">
                <a:latin typeface="Times New Roman" panose="02020603050405020304" pitchFamily="18" charset="0"/>
                <a:cs typeface="Times New Roman" panose="02020603050405020304" pitchFamily="18" charset="0"/>
              </a:rPr>
              <a:t>, realizados através de comércio </a:t>
            </a:r>
            <a:r>
              <a:rPr lang="pt-BR" sz="1400" dirty="0" smtClean="0">
                <a:latin typeface="Times New Roman" panose="02020603050405020304" pitchFamily="18" charset="0"/>
                <a:cs typeface="Times New Roman" panose="02020603050405020304" pitchFamily="18" charset="0"/>
              </a:rPr>
              <a:t>eletrônico).</a:t>
            </a:r>
            <a:endParaRPr lang="pt-BR" sz="1400" dirty="0">
              <a:latin typeface="Times New Roman" panose="02020603050405020304" pitchFamily="18" charset="0"/>
              <a:cs typeface="Times New Roman" panose="02020603050405020304" pitchFamily="18" charset="0"/>
            </a:endParaRPr>
          </a:p>
          <a:p>
            <a:pPr algn="just"/>
            <a:r>
              <a:rPr lang="pt-BR" sz="1400" dirty="0">
                <a:latin typeface="Times New Roman" panose="02020603050405020304" pitchFamily="18" charset="0"/>
                <a:cs typeface="Times New Roman" panose="02020603050405020304" pitchFamily="18" charset="0"/>
              </a:rPr>
              <a:t>Fazendo um paralelo entre União </a:t>
            </a:r>
            <a:r>
              <a:rPr lang="pt-BR" sz="1400" dirty="0" err="1">
                <a:latin typeface="Times New Roman" panose="02020603050405020304" pitchFamily="18" charset="0"/>
                <a:cs typeface="Times New Roman" panose="02020603050405020304" pitchFamily="18" charset="0"/>
              </a:rPr>
              <a:t>Européia</a:t>
            </a:r>
            <a:r>
              <a:rPr lang="pt-BR" sz="1400" dirty="0">
                <a:latin typeface="Times New Roman" panose="02020603050405020304" pitchFamily="18" charset="0"/>
                <a:cs typeface="Times New Roman" panose="02020603050405020304" pitchFamily="18" charset="0"/>
              </a:rPr>
              <a:t> e Mercosul, a Professora Sara assinala que na Europa fala-se em Lei, emanada pelo Poder Legislativo, interpretada pelos Tribunais;</a:t>
            </a:r>
          </a:p>
          <a:p>
            <a:pPr algn="just"/>
            <a:r>
              <a:rPr lang="pt-BR" sz="1400" dirty="0">
                <a:latin typeface="Times New Roman" panose="02020603050405020304" pitchFamily="18" charset="0"/>
                <a:cs typeface="Times New Roman" panose="02020603050405020304" pitchFamily="18" charset="0"/>
              </a:rPr>
              <a:t>Na </a:t>
            </a:r>
            <a:r>
              <a:rPr lang="pt-BR" sz="1400" dirty="0" smtClean="0">
                <a:latin typeface="Times New Roman" panose="02020603050405020304" pitchFamily="18" charset="0"/>
                <a:cs typeface="Times New Roman" panose="02020603050405020304" pitchFamily="18" charset="0"/>
              </a:rPr>
              <a:t>América </a:t>
            </a:r>
            <a:r>
              <a:rPr lang="pt-BR" sz="1400" dirty="0">
                <a:latin typeface="Times New Roman" panose="02020603050405020304" pitchFamily="18" charset="0"/>
                <a:cs typeface="Times New Roman" panose="02020603050405020304" pitchFamily="18" charset="0"/>
              </a:rPr>
              <a:t>do sul fala-se em Direito. Somos amplos em sua interpretação aliando-nos à interpretação do Direito, valemo-nos mais da autonomia da vontade. Exemplo Lei mercatória. </a:t>
            </a:r>
          </a:p>
          <a:p>
            <a:pPr algn="just"/>
            <a:r>
              <a:rPr lang="pt-BR" sz="1400" dirty="0">
                <a:latin typeface="Times New Roman" panose="02020603050405020304" pitchFamily="18" charset="0"/>
                <a:cs typeface="Times New Roman" panose="02020603050405020304" pitchFamily="18" charset="0"/>
              </a:rPr>
              <a:t>As leis </a:t>
            </a:r>
            <a:r>
              <a:rPr lang="pt-BR" sz="1400" dirty="0" smtClean="0">
                <a:latin typeface="Times New Roman" panose="02020603050405020304" pitchFamily="18" charset="0"/>
                <a:cs typeface="Times New Roman" panose="02020603050405020304" pitchFamily="18" charset="0"/>
              </a:rPr>
              <a:t>mercatórias </a:t>
            </a:r>
            <a:r>
              <a:rPr lang="pt-BR" sz="1400" dirty="0">
                <a:latin typeface="Times New Roman" panose="02020603050405020304" pitchFamily="18" charset="0"/>
                <a:cs typeface="Times New Roman" panose="02020603050405020304" pitchFamily="18" charset="0"/>
              </a:rPr>
              <a:t>não necessitam de uma convenção para dizer que essa lei é lei. Assim também se pode afirmar que, se um Direito é Direito, não necessita de outra lei para dizer que isso é Direito</a:t>
            </a:r>
            <a:r>
              <a:rPr lang="pt-BR" sz="1400" dirty="0" smtClean="0">
                <a:latin typeface="Times New Roman" panose="02020603050405020304" pitchFamily="18" charset="0"/>
                <a:cs typeface="Times New Roman" panose="02020603050405020304" pitchFamily="18" charset="0"/>
              </a:rPr>
              <a:t>.</a:t>
            </a:r>
          </a:p>
          <a:p>
            <a:pPr marL="0" indent="0" algn="just">
              <a:buNone/>
            </a:pPr>
            <a:endParaRPr lang="pt-BR" sz="1400" dirty="0" smtClean="0">
              <a:latin typeface="Times New Roman" panose="02020603050405020304" pitchFamily="18" charset="0"/>
              <a:cs typeface="Times New Roman" panose="02020603050405020304" pitchFamily="18" charset="0"/>
            </a:endParaRPr>
          </a:p>
          <a:p>
            <a:pPr marL="0" indent="0" algn="just">
              <a:buNone/>
            </a:pPr>
            <a:r>
              <a:rPr lang="pt-BR" sz="1400" dirty="0" smtClean="0">
                <a:latin typeface="Times New Roman" panose="02020603050405020304" pitchFamily="18" charset="0"/>
                <a:cs typeface="Times New Roman" panose="02020603050405020304" pitchFamily="18" charset="0"/>
                <a:hlinkClick r:id="rId2"/>
              </a:rPr>
              <a:t>http</a:t>
            </a:r>
            <a:r>
              <a:rPr lang="pt-BR" sz="1400" dirty="0">
                <a:latin typeface="Times New Roman" panose="02020603050405020304" pitchFamily="18" charset="0"/>
                <a:cs typeface="Times New Roman" panose="02020603050405020304" pitchFamily="18" charset="0"/>
                <a:hlinkClick r:id="rId2"/>
              </a:rPr>
              <a:t>://</a:t>
            </a:r>
            <a:r>
              <a:rPr lang="pt-BR" sz="1400" dirty="0" smtClean="0">
                <a:latin typeface="Times New Roman" panose="02020603050405020304" pitchFamily="18" charset="0"/>
                <a:cs typeface="Times New Roman" panose="02020603050405020304" pitchFamily="18" charset="0"/>
                <a:hlinkClick r:id="rId2"/>
              </a:rPr>
              <a:t>lukeiner.jusbrasil.com.br/artigos/148870579/a-nova-lex-mercatoria</a:t>
            </a:r>
            <a:r>
              <a:rPr lang="pt-BR" sz="1400" dirty="0" smtClean="0">
                <a:latin typeface="Times New Roman" panose="02020603050405020304" pitchFamily="18" charset="0"/>
                <a:cs typeface="Times New Roman" panose="02020603050405020304" pitchFamily="18" charset="0"/>
              </a:rPr>
              <a:t> </a:t>
            </a:r>
            <a:endParaRPr lang="pt-BR" sz="1400" dirty="0">
              <a:latin typeface="Times New Roman" panose="02020603050405020304" pitchFamily="18" charset="0"/>
              <a:cs typeface="Times New Roman" panose="02020603050405020304" pitchFamily="18" charset="0"/>
            </a:endParaRPr>
          </a:p>
          <a:p>
            <a:pPr marL="0" indent="0">
              <a:buNone/>
            </a:pPr>
            <a:endParaRPr lang="pt-BR" sz="1400" dirty="0"/>
          </a:p>
          <a:p>
            <a:endParaRPr lang="pt-BR" sz="1400" dirty="0"/>
          </a:p>
          <a:p>
            <a:endParaRPr lang="pt-BR" sz="1400" dirty="0"/>
          </a:p>
          <a:p>
            <a:endParaRPr lang="pt-BR" sz="1400"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821906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Sem dinheiro, sem liberdade</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2400" dirty="0" smtClean="0">
                <a:latin typeface="Times New Roman" panose="02020603050405020304" pitchFamily="18" charset="0"/>
                <a:cs typeface="Times New Roman" panose="02020603050405020304" pitchFamily="18" charset="0"/>
              </a:rPr>
              <a:t>Não é a constituição ou o Supremo que garantem os direitos. Nossos direitos são assegurados pelo dinheiro (Parafraseando George Orwell”</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1400" dirty="0" smtClean="0">
                <a:latin typeface="Times New Roman" panose="02020603050405020304" pitchFamily="18" charset="0"/>
                <a:cs typeface="Times New Roman" panose="02020603050405020304" pitchFamily="18" charset="0"/>
              </a:rPr>
              <a:t>Fonte : </a:t>
            </a:r>
            <a:r>
              <a:rPr lang="pt-BR" sz="1400" dirty="0" smtClean="0">
                <a:latin typeface="Times New Roman" panose="02020603050405020304" pitchFamily="18" charset="0"/>
                <a:cs typeface="Times New Roman" panose="02020603050405020304" pitchFamily="18" charset="0"/>
                <a:hlinkClick r:id="rId2"/>
              </a:rPr>
              <a:t>www.conjur.com.br</a:t>
            </a:r>
            <a:r>
              <a:rPr lang="pt-BR" sz="1400" dirty="0" smtClean="0">
                <a:latin typeface="Times New Roman" panose="02020603050405020304" pitchFamily="18" charset="0"/>
                <a:cs typeface="Times New Roman" panose="02020603050405020304" pitchFamily="18" charset="0"/>
              </a:rPr>
              <a:t> 12/11/2015</a:t>
            </a:r>
            <a:endParaRPr lang="pt-BR" sz="14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4281012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latin typeface="Times New Roman" panose="02020603050405020304" pitchFamily="18" charset="0"/>
                <a:cs typeface="Times New Roman" panose="02020603050405020304" pitchFamily="18" charset="0"/>
              </a:rPr>
              <a:t>Crise </a:t>
            </a:r>
            <a:r>
              <a:rPr lang="pt-BR" sz="4000" b="1" dirty="0">
                <a:latin typeface="Times New Roman" panose="02020603050405020304" pitchFamily="18" charset="0"/>
                <a:cs typeface="Times New Roman" panose="02020603050405020304" pitchFamily="18" charset="0"/>
              </a:rPr>
              <a:t>de frustração das expectativas</a:t>
            </a:r>
            <a:r>
              <a:rPr lang="pt-BR" sz="2400" dirty="0"/>
              <a:t/>
            </a:r>
            <a:br>
              <a:rPr lang="pt-BR" sz="2400" dirty="0"/>
            </a:br>
            <a:endParaRPr lang="pt-BR" sz="2400" dirty="0"/>
          </a:p>
        </p:txBody>
      </p:sp>
      <p:sp>
        <p:nvSpPr>
          <p:cNvPr id="3" name="Espaço Reservado para Conteúdo 2"/>
          <p:cNvSpPr>
            <a:spLocks noGrp="1"/>
          </p:cNvSpPr>
          <p:nvPr>
            <p:ph idx="1"/>
          </p:nvPr>
        </p:nvSpPr>
        <p:spPr/>
        <p:txBody>
          <a:bodyPr/>
          <a:lstStyle/>
          <a:p>
            <a:r>
              <a:rPr lang="pt-BR" sz="2000" dirty="0">
                <a:latin typeface="Times New Roman" panose="02020603050405020304" pitchFamily="18" charset="0"/>
                <a:cs typeface="Times New Roman" panose="02020603050405020304" pitchFamily="18" charset="0"/>
              </a:rPr>
              <a:t>O dinheiro manda no mundo. Se a economia vai bem, os direitos são </a:t>
            </a:r>
            <a:r>
              <a:rPr lang="pt-BR" sz="2000" dirty="0" smtClean="0">
                <a:latin typeface="Times New Roman" panose="02020603050405020304" pitchFamily="18" charset="0"/>
                <a:cs typeface="Times New Roman" panose="02020603050405020304" pitchFamily="18" charset="0"/>
              </a:rPr>
              <a:t>garantidos.</a:t>
            </a:r>
          </a:p>
          <a:p>
            <a:pPr marL="0" indent="0">
              <a:buNone/>
            </a:pPr>
            <a:endParaRPr lang="pt-BR" sz="2000" dirty="0" smtClean="0">
              <a:latin typeface="Times New Roman" panose="02020603050405020304" pitchFamily="18" charset="0"/>
              <a:cs typeface="Times New Roman" panose="02020603050405020304" pitchFamily="18" charset="0"/>
            </a:endParaRPr>
          </a:p>
          <a:p>
            <a:r>
              <a:rPr lang="pt-BR" sz="2000" dirty="0" smtClean="0">
                <a:latin typeface="Times New Roman" panose="02020603050405020304" pitchFamily="18" charset="0"/>
                <a:cs typeface="Times New Roman" panose="02020603050405020304" pitchFamily="18" charset="0"/>
              </a:rPr>
              <a:t>Se </a:t>
            </a:r>
            <a:r>
              <a:rPr lang="pt-BR" sz="2000" dirty="0">
                <a:latin typeface="Times New Roman" panose="02020603050405020304" pitchFamily="18" charset="0"/>
                <a:cs typeface="Times New Roman" panose="02020603050405020304" pitchFamily="18" charset="0"/>
              </a:rPr>
              <a:t>a economia vai para o “buraco”. Os “entraves constitucionais são rapidamente </a:t>
            </a:r>
            <a:r>
              <a:rPr lang="pt-BR" sz="2000" dirty="0" smtClean="0">
                <a:latin typeface="Times New Roman" panose="02020603050405020304" pitchFamily="18" charset="0"/>
                <a:cs typeface="Times New Roman" panose="02020603050405020304" pitchFamily="18" charset="0"/>
              </a:rPr>
              <a:t>eliminados”.</a:t>
            </a:r>
            <a:endParaRPr lang="pt-BR" sz="2000" dirty="0">
              <a:latin typeface="Times New Roman" panose="02020603050405020304" pitchFamily="18" charset="0"/>
              <a:cs typeface="Times New Roman" panose="02020603050405020304" pitchFamily="18" charset="0"/>
            </a:endParaRPr>
          </a:p>
          <a:p>
            <a:endParaRPr lang="pt-BR" sz="1100" dirty="0">
              <a:latin typeface="Times New Roman" panose="02020603050405020304" pitchFamily="18" charset="0"/>
              <a:cs typeface="Times New Roman" panose="02020603050405020304" pitchFamily="18" charset="0"/>
            </a:endParaRPr>
          </a:p>
          <a:p>
            <a:endParaRPr lang="pt-BR" sz="1100" dirty="0">
              <a:latin typeface="Times New Roman" panose="02020603050405020304" pitchFamily="18" charset="0"/>
              <a:cs typeface="Times New Roman" panose="02020603050405020304" pitchFamily="18" charset="0"/>
            </a:endParaRPr>
          </a:p>
          <a:p>
            <a:pPr marL="0" indent="0">
              <a:buNone/>
            </a:pPr>
            <a:r>
              <a:rPr lang="pt-BR" sz="1100" dirty="0" smtClean="0">
                <a:latin typeface="Times New Roman" panose="02020603050405020304" pitchFamily="18" charset="0"/>
                <a:cs typeface="Times New Roman" panose="02020603050405020304" pitchFamily="18" charset="0"/>
              </a:rPr>
              <a:t>Fonte</a:t>
            </a:r>
            <a:r>
              <a:rPr lang="pt-BR" sz="1100" dirty="0">
                <a:latin typeface="Times New Roman" panose="02020603050405020304" pitchFamily="18" charset="0"/>
                <a:cs typeface="Times New Roman" panose="02020603050405020304" pitchFamily="18" charset="0"/>
              </a:rPr>
              <a:t>: Gomes Canotilho - Professor </a:t>
            </a:r>
            <a:r>
              <a:rPr lang="pt-BR" sz="1100" dirty="0" smtClean="0">
                <a:latin typeface="Times New Roman" panose="02020603050405020304" pitchFamily="18" charset="0"/>
                <a:cs typeface="Times New Roman" panose="02020603050405020304" pitchFamily="18" charset="0"/>
              </a:rPr>
              <a:t>a Universidade de Coimbra - Pt – congresso Internacional de Direito constitucional- Brasília- </a:t>
            </a:r>
            <a:r>
              <a:rPr lang="pt-BR" sz="1100" dirty="0">
                <a:latin typeface="Times New Roman" panose="02020603050405020304" pitchFamily="18" charset="0"/>
                <a:cs typeface="Times New Roman" panose="02020603050405020304" pitchFamily="18" charset="0"/>
              </a:rPr>
              <a:t>9 a </a:t>
            </a:r>
            <a:r>
              <a:rPr lang="pt-BR" sz="1100" dirty="0" smtClean="0">
                <a:latin typeface="Times New Roman" panose="02020603050405020304" pitchFamily="18" charset="0"/>
                <a:cs typeface="Times New Roman" panose="02020603050405020304" pitchFamily="18" charset="0"/>
              </a:rPr>
              <a:t>11-11-2015- programação-Site </a:t>
            </a:r>
            <a:r>
              <a:rPr lang="pt-BR" sz="1100" dirty="0" smtClean="0">
                <a:latin typeface="Times New Roman" panose="02020603050405020304" pitchFamily="18" charset="0"/>
                <a:cs typeface="Times New Roman" panose="02020603050405020304" pitchFamily="18" charset="0"/>
                <a:hlinkClick r:id="rId2"/>
              </a:rPr>
              <a:t>http</a:t>
            </a:r>
            <a:r>
              <a:rPr lang="pt-BR" sz="1100" dirty="0">
                <a:latin typeface="Times New Roman" panose="02020603050405020304" pitchFamily="18" charset="0"/>
                <a:cs typeface="Times New Roman" panose="02020603050405020304" pitchFamily="18" charset="0"/>
                <a:hlinkClick r:id="rId2"/>
              </a:rPr>
              <a:t>://</a:t>
            </a:r>
            <a:r>
              <a:rPr lang="pt-BR" sz="1100" dirty="0" smtClean="0">
                <a:latin typeface="Times New Roman" panose="02020603050405020304" pitchFamily="18" charset="0"/>
                <a:cs typeface="Times New Roman" panose="02020603050405020304" pitchFamily="18" charset="0"/>
                <a:hlinkClick r:id="rId2"/>
              </a:rPr>
              <a:t>eventos.idp.edu.br/xviiicongresso/index.php/programacao.html</a:t>
            </a:r>
            <a:r>
              <a:rPr lang="pt-BR" sz="1100" dirty="0" smtClean="0">
                <a:latin typeface="Times New Roman" panose="02020603050405020304" pitchFamily="18" charset="0"/>
                <a:cs typeface="Times New Roman" panose="02020603050405020304" pitchFamily="18" charset="0"/>
              </a:rPr>
              <a:t>. </a:t>
            </a:r>
            <a:r>
              <a:rPr lang="pt-BR" sz="1600" dirty="0"/>
              <a:t/>
            </a:r>
            <a:br>
              <a:rPr lang="pt-BR" sz="1600" dirty="0"/>
            </a:br>
            <a:endParaRPr lang="pt-BR" sz="1600"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4174205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latin typeface="Times New Roman" panose="02020603050405020304" pitchFamily="18" charset="0"/>
                <a:cs typeface="Times New Roman" panose="02020603050405020304" pitchFamily="18" charset="0"/>
              </a:rPr>
              <a:t>Crise </a:t>
            </a:r>
            <a:r>
              <a:rPr lang="pt-BR" sz="4000" b="1" dirty="0">
                <a:latin typeface="Times New Roman" panose="02020603050405020304" pitchFamily="18" charset="0"/>
                <a:cs typeface="Times New Roman" panose="02020603050405020304" pitchFamily="18" charset="0"/>
              </a:rPr>
              <a:t>de frustração das expectativas</a:t>
            </a:r>
            <a:r>
              <a:rPr lang="pt-BR" sz="4800" b="1" dirty="0">
                <a:latin typeface="Times New Roman" panose="02020603050405020304" pitchFamily="18" charset="0"/>
                <a:cs typeface="Times New Roman" panose="02020603050405020304" pitchFamily="18" charset="0"/>
              </a:rPr>
              <a:t/>
            </a:r>
            <a:br>
              <a:rPr lang="pt-BR" sz="4800" b="1" dirty="0">
                <a:latin typeface="Times New Roman" panose="02020603050405020304" pitchFamily="18" charset="0"/>
                <a:cs typeface="Times New Roman" panose="02020603050405020304" pitchFamily="18" charset="0"/>
              </a:rPr>
            </a:br>
            <a:endParaRPr lang="pt-BR" sz="4800"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473729" y="1256432"/>
            <a:ext cx="8229600" cy="3394472"/>
          </a:xfrm>
        </p:spPr>
        <p:txBody>
          <a:bodyPr/>
          <a:lstStyle/>
          <a:p>
            <a:pPr algn="just"/>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A esperança de Ingo Salet é que a consciência da crise possa nos levar a um choque de realidade para darmos uma resposta mais humilde aos nossos problemas.</a:t>
            </a:r>
            <a:endParaRPr lang="pt-BR" sz="24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94776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Conclusão</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457200" y="1200151"/>
            <a:ext cx="8229600" cy="2930060"/>
          </a:xfrm>
        </p:spPr>
        <p:txBody>
          <a:bodyPr/>
          <a:lstStyle/>
          <a:p>
            <a:pPr algn="just"/>
            <a:r>
              <a:rPr lang="pt-BR" sz="1600" dirty="0">
                <a:latin typeface="Times New Roman" panose="02020603050405020304" pitchFamily="18" charset="0"/>
                <a:cs typeface="Times New Roman" panose="02020603050405020304" pitchFamily="18" charset="0"/>
              </a:rPr>
              <a:t>Parafraseando DAVID LIVINGSTONE MOREIRA DE </a:t>
            </a:r>
            <a:r>
              <a:rPr lang="pt-BR" sz="1600" dirty="0" smtClean="0">
                <a:latin typeface="Times New Roman" panose="02020603050405020304" pitchFamily="18" charset="0"/>
                <a:cs typeface="Times New Roman" panose="02020603050405020304" pitchFamily="18" charset="0"/>
              </a:rPr>
              <a:t>MELO, devido </a:t>
            </a:r>
            <a:r>
              <a:rPr lang="pt-BR" sz="1600" dirty="0">
                <a:latin typeface="Times New Roman" panose="02020603050405020304" pitchFamily="18" charset="0"/>
                <a:cs typeface="Times New Roman" panose="02020603050405020304" pitchFamily="18" charset="0"/>
              </a:rPr>
              <a:t>à ausência de normas específicas à regulamentação das transações eletrônicas, que proporcionem segurança jurídica, as relações comerciais geram, cada vez mais, discussões, dúvidas, incertezas, e diversos outros questionamentos jurídicos a respeito das transações </a:t>
            </a:r>
            <a:r>
              <a:rPr lang="pt-BR" sz="1600" dirty="0" smtClean="0">
                <a:latin typeface="Times New Roman" panose="02020603050405020304" pitchFamily="18" charset="0"/>
                <a:cs typeface="Times New Roman" panose="02020603050405020304" pitchFamily="18" charset="0"/>
              </a:rPr>
              <a:t>virtuais.</a:t>
            </a:r>
          </a:p>
          <a:p>
            <a:pPr marL="0" indent="0" algn="just">
              <a:buNone/>
            </a:pPr>
            <a:endParaRPr lang="pt-BR" sz="1600" dirty="0">
              <a:latin typeface="Times New Roman" panose="02020603050405020304" pitchFamily="18" charset="0"/>
              <a:cs typeface="Times New Roman" panose="02020603050405020304" pitchFamily="18" charset="0"/>
            </a:endParaRPr>
          </a:p>
          <a:p>
            <a:pPr algn="just"/>
            <a:r>
              <a:rPr lang="pt-BR" sz="1600" dirty="0">
                <a:latin typeface="Times New Roman" panose="02020603050405020304" pitchFamily="18" charset="0"/>
                <a:cs typeface="Times New Roman" panose="02020603050405020304" pitchFamily="18" charset="0"/>
              </a:rPr>
              <a:t>A despeito do progresso que representa para a humanidade, tal comércio vem acompanhado de insegurança e instabilidade social. Falta-lhe um tratamento jurídico específico. </a:t>
            </a:r>
            <a:endParaRPr lang="pt-BR" sz="1600" dirty="0" smtClean="0">
              <a:latin typeface="Times New Roman" panose="02020603050405020304" pitchFamily="18" charset="0"/>
              <a:cs typeface="Times New Roman" panose="02020603050405020304" pitchFamily="18" charset="0"/>
            </a:endParaRPr>
          </a:p>
          <a:p>
            <a:pPr algn="just"/>
            <a:endParaRPr lang="pt-BR" sz="1400" dirty="0"/>
          </a:p>
          <a:p>
            <a:pPr marL="0" indent="0" algn="just">
              <a:buNone/>
            </a:pPr>
            <a:endParaRPr lang="pt-BR" sz="1100" dirty="0" smtClean="0">
              <a:solidFill>
                <a:srgbClr val="FF0000"/>
              </a:solidFill>
            </a:endParaRPr>
          </a:p>
          <a:p>
            <a:pPr marL="0" indent="0">
              <a:buNone/>
            </a:pPr>
            <a:r>
              <a:rPr lang="pt-BR" sz="800" dirty="0" smtClean="0"/>
              <a:t>Fonte</a:t>
            </a:r>
            <a:r>
              <a:rPr lang="pt-BR" sz="800" b="1" dirty="0"/>
              <a:t>: DAVID LIVINGSTONE MOREIRA DE MELO em sua tese LA NECESIDAD DE REGLAMENTO ESPECÍFICO DE LOS CONTRATOS CELEBRADOS POR MEDIOS ELECTRÓNICOS EN EL ÂMBITO DEL MERCOSUL, sobre o comércio eletrônico</a:t>
            </a:r>
          </a:p>
          <a:p>
            <a:endParaRPr lang="pt-BR" sz="800" b="1" dirty="0"/>
          </a:p>
          <a:p>
            <a:endParaRPr lang="pt-BR" sz="800" b="1"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92560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Proposta</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1800" dirty="0" smtClean="0">
                <a:latin typeface="Times New Roman" panose="02020603050405020304" pitchFamily="18" charset="0"/>
                <a:cs typeface="Times New Roman" panose="02020603050405020304" pitchFamily="18" charset="0"/>
              </a:rPr>
              <a:t>Necessário se faz criar </a:t>
            </a:r>
            <a:r>
              <a:rPr lang="pt-BR" sz="1800" dirty="0">
                <a:latin typeface="Times New Roman" panose="02020603050405020304" pitchFamily="18" charset="0"/>
                <a:cs typeface="Times New Roman" panose="02020603050405020304" pitchFamily="18" charset="0"/>
              </a:rPr>
              <a:t>normas transparentes e específicas para os contratos eletrônicos, </a:t>
            </a:r>
            <a:r>
              <a:rPr lang="pt-BR" sz="1800" dirty="0" smtClean="0">
                <a:latin typeface="Times New Roman" panose="02020603050405020304" pitchFamily="18" charset="0"/>
                <a:cs typeface="Times New Roman" panose="02020603050405020304" pitchFamily="18" charset="0"/>
              </a:rPr>
              <a:t>bem como tratados </a:t>
            </a:r>
            <a:r>
              <a:rPr lang="pt-BR" sz="1800" dirty="0">
                <a:latin typeface="Times New Roman" panose="02020603050405020304" pitchFamily="18" charset="0"/>
                <a:cs typeface="Times New Roman" panose="02020603050405020304" pitchFamily="18" charset="0"/>
              </a:rPr>
              <a:t>internacionais que melhor regulem as relações transfronteiriças das atividades comerciais, relativas aos </a:t>
            </a:r>
            <a:r>
              <a:rPr lang="pt-BR" sz="1800" dirty="0" smtClean="0">
                <a:latin typeface="Times New Roman" panose="02020603050405020304" pitchFamily="18" charset="0"/>
                <a:cs typeface="Times New Roman" panose="02020603050405020304" pitchFamily="18" charset="0"/>
              </a:rPr>
              <a:t>documentos </a:t>
            </a:r>
            <a:r>
              <a:rPr lang="pt-BR" sz="1800" dirty="0">
                <a:latin typeface="Times New Roman" panose="02020603050405020304" pitchFamily="18" charset="0"/>
                <a:cs typeface="Times New Roman" panose="02020603050405020304" pitchFamily="18" charset="0"/>
              </a:rPr>
              <a:t>criados na </a:t>
            </a:r>
            <a:r>
              <a:rPr lang="pt-BR" sz="1800" i="1" dirty="0" smtClean="0">
                <a:latin typeface="Times New Roman" panose="02020603050405020304" pitchFamily="18" charset="0"/>
                <a:cs typeface="Times New Roman" panose="02020603050405020304" pitchFamily="18" charset="0"/>
              </a:rPr>
              <a:t>Internet e governança desta.</a:t>
            </a:r>
          </a:p>
          <a:p>
            <a:pPr marL="0" indent="0" algn="just">
              <a:buNone/>
            </a:pPr>
            <a:endParaRPr lang="pt-BR" sz="1800" i="1" dirty="0" smtClean="0">
              <a:latin typeface="Times New Roman" panose="02020603050405020304" pitchFamily="18" charset="0"/>
              <a:cs typeface="Times New Roman" panose="02020603050405020304" pitchFamily="18" charset="0"/>
            </a:endParaRPr>
          </a:p>
          <a:p>
            <a:pPr algn="just"/>
            <a:r>
              <a:rPr lang="pt-BR" sz="1800" dirty="0" smtClean="0">
                <a:latin typeface="Times New Roman" panose="02020603050405020304" pitchFamily="18" charset="0"/>
                <a:cs typeface="Times New Roman" panose="02020603050405020304" pitchFamily="18" charset="0"/>
              </a:rPr>
              <a:t>Se não houver um </a:t>
            </a:r>
            <a:r>
              <a:rPr lang="pt-BR" sz="1800" dirty="0">
                <a:latin typeface="Times New Roman" panose="02020603050405020304" pitchFamily="18" charset="0"/>
                <a:cs typeface="Times New Roman" panose="02020603050405020304" pitchFamily="18" charset="0"/>
              </a:rPr>
              <a:t>mínimo de racionalidade no uso do poder, mesmo o seu titular não terá como exercê-lo, daí a necessidade de regras claras, estáveis e previamente conhecidas por todos, com delimitação explícita dos seus limites e respectivos mecanismos de controle. </a:t>
            </a:r>
          </a:p>
          <a:p>
            <a:endParaRPr lang="pt-BR" sz="1800" dirty="0"/>
          </a:p>
          <a:p>
            <a:pPr algn="just"/>
            <a:endParaRPr lang="pt-BR" sz="1800"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225368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9112" y="320472"/>
            <a:ext cx="6707688" cy="789140"/>
          </a:xfrm>
        </p:spPr>
        <p:txBody>
          <a:bodyPr/>
          <a:lstStyle/>
          <a:p>
            <a:pPr lvl="0" fontAlgn="base"/>
            <a:r>
              <a:rPr lang="pt-BR" sz="3200" b="1" dirty="0">
                <a:effectLst>
                  <a:outerShdw blurRad="50800" dist="38100" dir="2700000" algn="tl" rotWithShape="0">
                    <a:prstClr val="black">
                      <a:alpha val="40000"/>
                    </a:prstClr>
                  </a:outerShdw>
                </a:effectLst>
              </a:rPr>
              <a:t>José de </a:t>
            </a:r>
            <a:r>
              <a:rPr lang="pt-BR" sz="3200" b="1" dirty="0" smtClean="0">
                <a:effectLst>
                  <a:outerShdw blurRad="50800" dist="38100" dir="2700000" algn="tl" rotWithShape="0">
                    <a:prstClr val="black">
                      <a:alpha val="40000"/>
                    </a:prstClr>
                  </a:outerShdw>
                </a:effectLst>
              </a:rPr>
              <a:t>Arimatéia Barbosa</a:t>
            </a:r>
            <a:r>
              <a:rPr lang="pt-BR" sz="1800" b="1" dirty="0" smtClean="0"/>
              <a:t/>
            </a:r>
            <a:br>
              <a:rPr lang="pt-BR" sz="1800" b="1" dirty="0" smtClean="0"/>
            </a:br>
            <a:r>
              <a:rPr lang="pt-BR" sz="800" dirty="0" smtClean="0"/>
              <a:t>CV</a:t>
            </a:r>
            <a:r>
              <a:rPr lang="pt-BR" sz="800" dirty="0"/>
              <a:t>: http://lattes.cnpq.br/8904984415239183</a:t>
            </a:r>
            <a:r>
              <a:rPr lang="pt-BR" sz="1800" b="1" dirty="0" smtClean="0"/>
              <a:t/>
            </a:r>
            <a:br>
              <a:rPr lang="pt-BR" sz="1800" b="1" dirty="0" smtClean="0"/>
            </a:br>
            <a:endParaRPr lang="pt-BR" dirty="0"/>
          </a:p>
        </p:txBody>
      </p:sp>
      <p:sp>
        <p:nvSpPr>
          <p:cNvPr id="3" name="Espaço Reservado para Conteúdo 2"/>
          <p:cNvSpPr>
            <a:spLocks noGrp="1"/>
          </p:cNvSpPr>
          <p:nvPr>
            <p:ph idx="1"/>
          </p:nvPr>
        </p:nvSpPr>
        <p:spPr>
          <a:xfrm>
            <a:off x="1810011" y="984609"/>
            <a:ext cx="7274950" cy="2929212"/>
          </a:xfrm>
        </p:spPr>
        <p:txBody>
          <a:bodyPr/>
          <a:lstStyle/>
          <a:p>
            <a:pPr algn="just" fontAlgn="base"/>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Oficial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de Registro de Imóveis e Títulos e Documentos da Comarca de Campo Novo do Parecis - MT. </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Vice Presidente do IRIB pelo Estado de Mato Grosso e seu representante na Comissão de Assuntos Fundiários da CGJ/MT. Conselheiro da ANOREG/MT. Membro do Observatório de Direitos Humanos, Bioética e Meio Ambiente Junto a </a:t>
            </a:r>
            <a:r>
              <a:rPr lang="pt-BR" sz="1100" dirty="0" err="1"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Università</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pt-BR" sz="1100" dirty="0" err="1"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Degli</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Studi </a:t>
            </a:r>
            <a:r>
              <a:rPr lang="pt-BR" sz="1100" dirty="0" err="1"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di</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Salerno- Itália e </a:t>
            </a:r>
            <a:r>
              <a:rPr lang="pt-BR" sz="1100" dirty="0" err="1"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Universid</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pt-BR" sz="1100" dirty="0" err="1"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del</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Museo Social Argentino-Buenos Aires- Ar.</a:t>
            </a:r>
          </a:p>
          <a:p>
            <a:pPr algn="just" fontAlgn="base"/>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Anteriormente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exerceu atividade de Tabelião de Notas, Protestos, Oficial do Registro Civil das Pessoas Naturais e Jurídicas nas Comarcas de Conselheiro Pena - MG, Alvorada e Colorado do Oeste - RO</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a:t>
            </a:r>
          </a:p>
          <a:p>
            <a:pPr algn="just" fontAlgn="base"/>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Advogado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e Procurador Geral Adjunto do município de Governador Valadares, onde também exerceu a presidência da Junta de Recursos Fiscais</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a:t>
            </a:r>
          </a:p>
          <a:p>
            <a:pPr algn="just" fontAlgn="base"/>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Professor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de Direito Constitucional na </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FADIVALE- Faculdade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de Direito do Vale do Rio Doce - Governador Valadares - MG e de Direito Notarial e Registral na UNITAS - União das Faculdades de Tangará da Serra - MT. </a:t>
            </a:r>
            <a:endPar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a:p>
            <a:pPr algn="just" fontAlgn="base"/>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Graduado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em Ciências Jurídicas e Sociais. Pós-Graduado em Direito Público, Civil, Processual Civil e Notarial e Registral. </a:t>
            </a:r>
            <a:endPar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a:p>
            <a:pPr algn="just" fontAlgn="base"/>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Doutor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em Ciências Jurídicas e Sociais pela Universidad </a:t>
            </a:r>
            <a:r>
              <a:rPr lang="pt-BR" sz="1100" dirty="0" err="1">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del</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Museo Social Argentino </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Buenos Aires., com estágio de pós  Doutoramento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em Direito de Propriedade </a:t>
            </a:r>
            <a:r>
              <a:rPr lang="pt-BR" sz="1100" dirty="0" err="1">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Latinoamericana</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e </a:t>
            </a:r>
            <a:r>
              <a:rPr lang="pt-BR" sz="1100" dirty="0" err="1">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Européia</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pela </a:t>
            </a:r>
            <a:r>
              <a:rPr lang="pt-BR" sz="1100" dirty="0" err="1">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Università</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a:t>
            </a:r>
            <a:r>
              <a:rPr lang="pt-BR" sz="1100" dirty="0" err="1">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Degli</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Studi </a:t>
            </a:r>
            <a:r>
              <a:rPr lang="pt-BR" sz="1100" dirty="0" err="1">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di</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 Messina- </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Itália e </a:t>
            </a:r>
            <a:r>
              <a:rPr lang="pt-BR" sz="1100"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em </a:t>
            </a:r>
            <a:r>
              <a:rPr lang="pt-BR" sz="1100"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Direito das Coisas; Direito Notarial e Registral pela Universidade de Coimbra - Portugal</a:t>
            </a:r>
            <a:r>
              <a:rPr lang="pt-BR" sz="1100" b="1" dirty="0" smtClean="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rPr>
              <a:t>.</a:t>
            </a:r>
            <a:endParaRPr lang="pt-BR" sz="1100" b="1" dirty="0">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64696"/>
            <a:ext cx="9144000" cy="107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0" y="4098524"/>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8" name="Imagem 7"/>
          <p:cNvPicPr>
            <a:picLocks noChangeAspect="1"/>
          </p:cNvPicPr>
          <p:nvPr/>
        </p:nvPicPr>
        <p:blipFill rotWithShape="1">
          <a:blip r:embed="rId4">
            <a:extLst>
              <a:ext uri="{28A0092B-C50C-407E-A947-70E740481C1C}">
                <a14:useLocalDpi xmlns:a14="http://schemas.microsoft.com/office/drawing/2010/main" val="0"/>
              </a:ext>
            </a:extLst>
          </a:blip>
          <a:srcRect l="31719" t="58508" r="51984" b="32192"/>
          <a:stretch/>
        </p:blipFill>
        <p:spPr>
          <a:xfrm>
            <a:off x="4111846" y="4121062"/>
            <a:ext cx="1234559" cy="977360"/>
          </a:xfrm>
          <a:prstGeom prst="rect">
            <a:avLst/>
          </a:prstGeom>
        </p:spPr>
      </p:pic>
      <p:pic>
        <p:nvPicPr>
          <p:cNvPr id="9" name="Imagem 8"/>
          <p:cNvPicPr>
            <a:picLocks noChangeAspect="1"/>
          </p:cNvPicPr>
          <p:nvPr/>
        </p:nvPicPr>
        <p:blipFill rotWithShape="1">
          <a:blip r:embed="rId4">
            <a:extLst>
              <a:ext uri="{28A0092B-C50C-407E-A947-70E740481C1C}">
                <a14:useLocalDpi xmlns:a14="http://schemas.microsoft.com/office/drawing/2010/main" val="0"/>
              </a:ext>
            </a:extLst>
          </a:blip>
          <a:srcRect l="3937" t="59396" r="72255" b="29329"/>
          <a:stretch/>
        </p:blipFill>
        <p:spPr>
          <a:xfrm>
            <a:off x="0" y="4120008"/>
            <a:ext cx="1486722" cy="976669"/>
          </a:xfrm>
          <a:prstGeom prst="rect">
            <a:avLst/>
          </a:prstGeom>
        </p:spPr>
      </p:pic>
      <p:pic>
        <p:nvPicPr>
          <p:cNvPr id="10" name="Imagem 9"/>
          <p:cNvPicPr>
            <a:picLocks noChangeAspect="1"/>
          </p:cNvPicPr>
          <p:nvPr/>
        </p:nvPicPr>
        <p:blipFill rotWithShape="1">
          <a:blip r:embed="rId4">
            <a:extLst>
              <a:ext uri="{28A0092B-C50C-407E-A947-70E740481C1C}">
                <a14:useLocalDpi xmlns:a14="http://schemas.microsoft.com/office/drawing/2010/main" val="0"/>
              </a:ext>
            </a:extLst>
          </a:blip>
          <a:srcRect l="53155" t="59013" r="37135" b="31882"/>
          <a:stretch/>
        </p:blipFill>
        <p:spPr>
          <a:xfrm>
            <a:off x="8321698" y="4105646"/>
            <a:ext cx="763263" cy="992776"/>
          </a:xfrm>
          <a:prstGeom prst="rect">
            <a:avLst/>
          </a:prstGeom>
        </p:spPr>
      </p:pic>
      <p:pic>
        <p:nvPicPr>
          <p:cNvPr id="13" name="Image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01" y="119729"/>
            <a:ext cx="1694093" cy="1794590"/>
          </a:xfrm>
          <a:prstGeom prst="rect">
            <a:avLst/>
          </a:prstGeom>
        </p:spPr>
      </p:pic>
    </p:spTree>
    <p:extLst>
      <p:ext uri="{BB962C8B-B14F-4D97-AF65-F5344CB8AC3E}">
        <p14:creationId xmlns:p14="http://schemas.microsoft.com/office/powerpoint/2010/main" val="566564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4567" y="-103932"/>
            <a:ext cx="6764413" cy="857250"/>
          </a:xfrm>
        </p:spPr>
        <p:txBody>
          <a:bodyPr/>
          <a:lstStyle/>
          <a:p>
            <a:r>
              <a:rPr lang="pt-PT"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Cândida Carvalho Gonçalves</a:t>
            </a:r>
            <a:endParaRPr lang="pt-PT"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1623316" y="822548"/>
            <a:ext cx="6540665" cy="3394472"/>
          </a:xfrm>
        </p:spPr>
        <p:txBody>
          <a:bodyPr>
            <a:normAutofit fontScale="62500" lnSpcReduction="20000"/>
          </a:bodyPr>
          <a:lstStyle/>
          <a:p>
            <a:pPr algn="just"/>
            <a:r>
              <a:rPr lang="pt-PT" sz="2200" dirty="0" smtClean="0">
                <a:latin typeface="Times New Roman" panose="02020603050405020304" pitchFamily="18" charset="0"/>
                <a:cs typeface="Times New Roman" panose="02020603050405020304" pitchFamily="18" charset="0"/>
              </a:rPr>
              <a:t>Doutoranda em Direito, com especialidade em ciências jurídico-civis, na Faculdade de Direito da Universidade de Lisboa.</a:t>
            </a:r>
          </a:p>
          <a:p>
            <a:pPr algn="just"/>
            <a:r>
              <a:rPr lang="pt-PT" sz="2200" dirty="0" smtClean="0">
                <a:latin typeface="Times New Roman" panose="02020603050405020304" pitchFamily="18" charset="0"/>
                <a:cs typeface="Times New Roman" panose="02020603050405020304" pitchFamily="18" charset="0"/>
              </a:rPr>
              <a:t>Investigadora no Observatório de Direitos Humanos, Bioética, Saúde e Meio Ambiente.</a:t>
            </a:r>
          </a:p>
          <a:p>
            <a:pPr algn="just"/>
            <a:r>
              <a:rPr lang="pt-PT" sz="2200" dirty="0" err="1" smtClean="0">
                <a:latin typeface="Times New Roman" panose="02020603050405020304" pitchFamily="18" charset="0"/>
                <a:cs typeface="Times New Roman" panose="02020603050405020304" pitchFamily="18" charset="0"/>
              </a:rPr>
              <a:t>Sócia-gerente</a:t>
            </a:r>
            <a:r>
              <a:rPr lang="pt-PT" sz="2200" dirty="0" smtClean="0">
                <a:latin typeface="Times New Roman" panose="02020603050405020304" pitchFamily="18" charset="0"/>
                <a:cs typeface="Times New Roman" panose="02020603050405020304" pitchFamily="18" charset="0"/>
              </a:rPr>
              <a:t> da Dinis &amp; Carvalho Lda.</a:t>
            </a:r>
          </a:p>
          <a:p>
            <a:pPr algn="just"/>
            <a:r>
              <a:rPr lang="pt-PT" sz="2200" dirty="0" smtClean="0">
                <a:latin typeface="Times New Roman" panose="02020603050405020304" pitchFamily="18" charset="0"/>
                <a:cs typeface="Times New Roman" panose="02020603050405020304" pitchFamily="18" charset="0"/>
              </a:rPr>
              <a:t>Pós-graduada em Direito da Medicina, pelo Centro de Direito Biomédico da Faculdade de Direito da Universidade de Coimbra.</a:t>
            </a:r>
          </a:p>
          <a:p>
            <a:pPr algn="just"/>
            <a:r>
              <a:rPr lang="pt-PT" sz="2200" dirty="0" smtClean="0">
                <a:latin typeface="Times New Roman" panose="02020603050405020304" pitchFamily="18" charset="0"/>
                <a:cs typeface="Times New Roman" panose="02020603050405020304" pitchFamily="18" charset="0"/>
              </a:rPr>
              <a:t>Pós-graduada em Direito das Energias Renováveis, pelo Departamento de Altos Estudos em Direito das Energias, Faculdade de Direito da Universidade de Coimbra.</a:t>
            </a:r>
          </a:p>
          <a:p>
            <a:pPr algn="just"/>
            <a:r>
              <a:rPr lang="pt-PT" sz="2200" dirty="0" smtClean="0">
                <a:latin typeface="Times New Roman" panose="02020603050405020304" pitchFamily="18" charset="0"/>
                <a:cs typeface="Times New Roman" panose="02020603050405020304" pitchFamily="18" charset="0"/>
              </a:rPr>
              <a:t>Mestranda em Bioética na </a:t>
            </a:r>
            <a:r>
              <a:rPr lang="pt-PT" sz="2200" i="1" dirty="0" err="1" smtClean="0">
                <a:latin typeface="Times New Roman" panose="02020603050405020304" pitchFamily="18" charset="0"/>
                <a:cs typeface="Times New Roman" panose="02020603050405020304" pitchFamily="18" charset="0"/>
              </a:rPr>
              <a:t>Universidad</a:t>
            </a:r>
            <a:r>
              <a:rPr lang="pt-PT" sz="2200" i="1" dirty="0" smtClean="0">
                <a:latin typeface="Times New Roman" panose="02020603050405020304" pitchFamily="18" charset="0"/>
                <a:cs typeface="Times New Roman" panose="02020603050405020304" pitchFamily="18" charset="0"/>
              </a:rPr>
              <a:t> </a:t>
            </a:r>
            <a:r>
              <a:rPr lang="pt-PT" sz="2200" i="1" dirty="0" err="1" smtClean="0">
                <a:latin typeface="Times New Roman" panose="02020603050405020304" pitchFamily="18" charset="0"/>
                <a:cs typeface="Times New Roman" panose="02020603050405020304" pitchFamily="18" charset="0"/>
              </a:rPr>
              <a:t>del</a:t>
            </a:r>
            <a:r>
              <a:rPr lang="pt-PT" sz="2200" i="1" dirty="0" smtClean="0">
                <a:latin typeface="Times New Roman" panose="02020603050405020304" pitchFamily="18" charset="0"/>
                <a:cs typeface="Times New Roman" panose="02020603050405020304" pitchFamily="18" charset="0"/>
              </a:rPr>
              <a:t> </a:t>
            </a:r>
            <a:r>
              <a:rPr lang="pt-PT" sz="2200" i="1" dirty="0" err="1" smtClean="0">
                <a:latin typeface="Times New Roman" panose="02020603050405020304" pitchFamily="18" charset="0"/>
                <a:cs typeface="Times New Roman" panose="02020603050405020304" pitchFamily="18" charset="0"/>
              </a:rPr>
              <a:t>Museo</a:t>
            </a:r>
            <a:r>
              <a:rPr lang="pt-PT" sz="2200" i="1" dirty="0" smtClean="0">
                <a:latin typeface="Times New Roman" panose="02020603050405020304" pitchFamily="18" charset="0"/>
                <a:cs typeface="Times New Roman" panose="02020603050405020304" pitchFamily="18" charset="0"/>
              </a:rPr>
              <a:t> Social Argentino, </a:t>
            </a:r>
            <a:r>
              <a:rPr lang="pt-PT" sz="2200" dirty="0" smtClean="0">
                <a:latin typeface="Times New Roman" panose="02020603050405020304" pitchFamily="18" charset="0"/>
                <a:cs typeface="Times New Roman" panose="02020603050405020304" pitchFamily="18" charset="0"/>
              </a:rPr>
              <a:t>Buenos Aires.</a:t>
            </a:r>
          </a:p>
          <a:p>
            <a:pPr algn="just"/>
            <a:r>
              <a:rPr lang="pt-PT" sz="2200" dirty="0" smtClean="0">
                <a:latin typeface="Times New Roman" panose="02020603050405020304" pitchFamily="18" charset="0"/>
                <a:cs typeface="Times New Roman" panose="02020603050405020304" pitchFamily="18" charset="0"/>
              </a:rPr>
              <a:t>Mestranda em Direito, com especialidade em ciências jurídico-processuais, na Universidade Autónoma de Lisboa.</a:t>
            </a:r>
          </a:p>
          <a:p>
            <a:pPr algn="just"/>
            <a:r>
              <a:rPr lang="pt-PT" sz="2200" dirty="0" smtClean="0">
                <a:latin typeface="Times New Roman" panose="02020603050405020304" pitchFamily="18" charset="0"/>
                <a:cs typeface="Times New Roman" panose="02020603050405020304" pitchFamily="18" charset="0"/>
              </a:rPr>
              <a:t>Licenciada em Direito.</a:t>
            </a:r>
            <a:endParaRPr lang="pt-PT" dirty="0" smtClean="0">
              <a:latin typeface="Times New Roman" panose="02020603050405020304" pitchFamily="18" charset="0"/>
              <a:cs typeface="Times New Roman" panose="02020603050405020304" pitchFamily="18" charset="0"/>
            </a:endParaRPr>
          </a:p>
          <a:p>
            <a:pPr algn="just"/>
            <a:r>
              <a:rPr lang="pt-PT" sz="2000" b="1" dirty="0" smtClean="0">
                <a:latin typeface="Times New Roman" panose="02020603050405020304" pitchFamily="18" charset="0"/>
                <a:cs typeface="Times New Roman" panose="02020603050405020304" pitchFamily="18" charset="0"/>
              </a:rPr>
              <a:t>E-mail: </a:t>
            </a:r>
            <a:r>
              <a:rPr lang="pt-PT" sz="2000" b="1" dirty="0" smtClean="0">
                <a:latin typeface="Times New Roman" panose="02020603050405020304" pitchFamily="18" charset="0"/>
                <a:cs typeface="Times New Roman" panose="02020603050405020304" pitchFamily="18" charset="0"/>
                <a:hlinkClick r:id="rId2"/>
              </a:rPr>
              <a:t>candida_carvalhoo@hotmail.com</a:t>
            </a:r>
            <a:r>
              <a:rPr lang="pt-PT" sz="2000" b="1" dirty="0" smtClean="0">
                <a:latin typeface="Times New Roman" panose="02020603050405020304" pitchFamily="18" charset="0"/>
                <a:cs typeface="Times New Roman" panose="02020603050405020304" pitchFamily="18" charset="0"/>
              </a:rPr>
              <a:t> </a:t>
            </a:r>
          </a:p>
          <a:p>
            <a:pPr algn="just"/>
            <a:r>
              <a:rPr lang="pt-PT" sz="2000" b="1" i="1" dirty="0" err="1" smtClean="0">
                <a:latin typeface="Times New Roman" panose="02020603050405020304" pitchFamily="18" charset="0"/>
                <a:cs typeface="Times New Roman" panose="02020603050405020304" pitchFamily="18" charset="0"/>
              </a:rPr>
              <a:t>Facebook</a:t>
            </a:r>
            <a:r>
              <a:rPr lang="pt-PT" sz="2000" b="1" i="1" dirty="0" smtClean="0">
                <a:latin typeface="Times New Roman" panose="02020603050405020304" pitchFamily="18" charset="0"/>
                <a:cs typeface="Times New Roman" panose="02020603050405020304" pitchFamily="18" charset="0"/>
              </a:rPr>
              <a:t>:</a:t>
            </a:r>
            <a:r>
              <a:rPr lang="pt-PT" sz="2000" b="1" dirty="0" smtClean="0">
                <a:latin typeface="Times New Roman" panose="02020603050405020304" pitchFamily="18" charset="0"/>
                <a:cs typeface="Times New Roman" panose="02020603050405020304" pitchFamily="18" charset="0"/>
              </a:rPr>
              <a:t> Cândida Carvalho</a:t>
            </a:r>
            <a:endParaRPr lang="pt-PT" sz="2000" b="1" dirty="0">
              <a:latin typeface="Times New Roman" panose="02020603050405020304" pitchFamily="18" charset="0"/>
              <a:cs typeface="Times New Roman" panose="02020603050405020304" pitchFamily="18"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37"/>
            <a:ext cx="1623316" cy="1958683"/>
          </a:xfrm>
          <a:prstGeom prst="rect">
            <a:avLst/>
          </a:prstGeom>
        </p:spPr>
      </p:pic>
      <p:sp>
        <p:nvSpPr>
          <p:cNvPr id="5" name="Retângulo 4"/>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4">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7" name="Imagem 6"/>
          <p:cNvPicPr>
            <a:picLocks noChangeAspect="1"/>
          </p:cNvPicPr>
          <p:nvPr/>
        </p:nvPicPr>
        <p:blipFill rotWithShape="1">
          <a:blip r:embed="rId4">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8" name="Imagem 7"/>
          <p:cNvPicPr>
            <a:picLocks noChangeAspect="1"/>
          </p:cNvPicPr>
          <p:nvPr/>
        </p:nvPicPr>
        <p:blipFill rotWithShape="1">
          <a:blip r:embed="rId4">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8683836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Referências bibliográficas</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1000" b="1" dirty="0">
                <a:latin typeface="Times New Roman" panose="02020603050405020304" pitchFamily="18" charset="0"/>
                <a:cs typeface="Times New Roman" panose="02020603050405020304" pitchFamily="18" charset="0"/>
              </a:rPr>
              <a:t>ACCIOLY</a:t>
            </a:r>
            <a:r>
              <a:rPr lang="pt-BR" sz="1000" dirty="0">
                <a:latin typeface="Times New Roman" panose="02020603050405020304" pitchFamily="18" charset="0"/>
                <a:cs typeface="Times New Roman" panose="02020603050405020304" pitchFamily="18" charset="0"/>
              </a:rPr>
              <a:t>, Elizabeth Pinto de Almeida. Mercosul e União </a:t>
            </a:r>
            <a:r>
              <a:rPr lang="pt-BR" sz="1000" dirty="0" err="1">
                <a:latin typeface="Times New Roman" panose="02020603050405020304" pitchFamily="18" charset="0"/>
                <a:cs typeface="Times New Roman" panose="02020603050405020304" pitchFamily="18" charset="0"/>
              </a:rPr>
              <a:t>Européia</a:t>
            </a:r>
            <a:r>
              <a:rPr lang="pt-BR" sz="1000" dirty="0">
                <a:latin typeface="Times New Roman" panose="02020603050405020304" pitchFamily="18" charset="0"/>
                <a:cs typeface="Times New Roman" panose="02020603050405020304" pitchFamily="18" charset="0"/>
              </a:rPr>
              <a:t>: estrutura jurídico-institucional. Curitiba : Juruá, 2006.-</a:t>
            </a:r>
          </a:p>
          <a:p>
            <a:pPr algn="just"/>
            <a:r>
              <a:rPr lang="pt-BR" sz="1000" b="1" dirty="0">
                <a:latin typeface="Times New Roman" panose="02020603050405020304" pitchFamily="18" charset="0"/>
                <a:cs typeface="Times New Roman" panose="02020603050405020304" pitchFamily="18" charset="0"/>
              </a:rPr>
              <a:t>AGAMBEN, </a:t>
            </a:r>
            <a:r>
              <a:rPr lang="pt-BR" sz="1000" dirty="0">
                <a:latin typeface="Times New Roman" panose="02020603050405020304" pitchFamily="18" charset="0"/>
                <a:cs typeface="Times New Roman" panose="02020603050405020304" pitchFamily="18" charset="0"/>
              </a:rPr>
              <a:t>Giorgio. </a:t>
            </a:r>
            <a:r>
              <a:rPr lang="pt-BR" sz="1000" i="1" dirty="0">
                <a:latin typeface="Times New Roman" panose="02020603050405020304" pitchFamily="18" charset="0"/>
                <a:cs typeface="Times New Roman" panose="02020603050405020304" pitchFamily="18" charset="0"/>
              </a:rPr>
              <a:t>Estado de </a:t>
            </a:r>
            <a:r>
              <a:rPr lang="pt-BR" sz="1000" i="1" dirty="0" err="1">
                <a:latin typeface="Times New Roman" panose="02020603050405020304" pitchFamily="18" charset="0"/>
                <a:cs typeface="Times New Roman" panose="02020603050405020304" pitchFamily="18" charset="0"/>
              </a:rPr>
              <a:t>excepción</a:t>
            </a:r>
            <a:r>
              <a:rPr lang="pt-BR" sz="1000" dirty="0">
                <a:latin typeface="Times New Roman" panose="02020603050405020304" pitchFamily="18" charset="0"/>
                <a:cs typeface="Times New Roman" panose="02020603050405020304" pitchFamily="18" charset="0"/>
              </a:rPr>
              <a:t>. Buenos Aires: Adriana Hidalgo,2007.-</a:t>
            </a:r>
          </a:p>
          <a:p>
            <a:pPr algn="just"/>
            <a:r>
              <a:rPr lang="pt-BR" sz="1000" b="1" dirty="0">
                <a:latin typeface="Times New Roman" panose="02020603050405020304" pitchFamily="18" charset="0"/>
                <a:cs typeface="Times New Roman" panose="02020603050405020304" pitchFamily="18" charset="0"/>
              </a:rPr>
              <a:t>ALMEIDA</a:t>
            </a:r>
            <a:r>
              <a:rPr lang="pt-BR" sz="1000" dirty="0">
                <a:latin typeface="Times New Roman" panose="02020603050405020304" pitchFamily="18" charset="0"/>
                <a:cs typeface="Times New Roman" panose="02020603050405020304" pitchFamily="18" charset="0"/>
              </a:rPr>
              <a:t>, Paulo Roberto de. </a:t>
            </a:r>
            <a:r>
              <a:rPr lang="pt-BR" sz="1000" i="1" dirty="0" err="1">
                <a:latin typeface="Times New Roman" panose="02020603050405020304" pitchFamily="18" charset="0"/>
                <a:cs typeface="Times New Roman" panose="02020603050405020304" pitchFamily="18" charset="0"/>
              </a:rPr>
              <a:t>In:Fundamentos</a:t>
            </a:r>
            <a:r>
              <a:rPr lang="pt-BR" sz="1000" i="1" dirty="0">
                <a:latin typeface="Times New Roman" panose="02020603050405020304" pitchFamily="18" charset="0"/>
                <a:cs typeface="Times New Roman" panose="02020603050405020304" pitchFamily="18" charset="0"/>
              </a:rPr>
              <a:t> e perspectivas</a:t>
            </a:r>
            <a:r>
              <a:rPr lang="pt-BR" sz="1000" dirty="0">
                <a:latin typeface="Times New Roman" panose="02020603050405020304" pitchFamily="18" charset="0"/>
                <a:cs typeface="Times New Roman" panose="02020603050405020304" pitchFamily="18" charset="0"/>
              </a:rPr>
              <a:t>. Brasília: Grande Oriente do Brasil, 1988</a:t>
            </a:r>
          </a:p>
          <a:p>
            <a:pPr algn="just"/>
            <a:r>
              <a:rPr lang="es-ES" sz="1000" b="1" dirty="0" smtClean="0">
                <a:latin typeface="Times New Roman" panose="02020603050405020304" pitchFamily="18" charset="0"/>
                <a:cs typeface="Times New Roman" panose="02020603050405020304" pitchFamily="18" charset="0"/>
              </a:rPr>
              <a:t>ARTUS</a:t>
            </a:r>
            <a:r>
              <a:rPr lang="es-ES" sz="1000" dirty="0">
                <a:latin typeface="Times New Roman" panose="02020603050405020304" pitchFamily="18" charset="0"/>
                <a:cs typeface="Times New Roman" panose="02020603050405020304" pitchFamily="18" charset="0"/>
              </a:rPr>
              <a:t>, Patrick. </a:t>
            </a:r>
            <a:r>
              <a:rPr lang="es-ES" sz="1000" b="1" dirty="0">
                <a:latin typeface="Times New Roman" panose="02020603050405020304" pitchFamily="18" charset="0"/>
                <a:cs typeface="Times New Roman" panose="02020603050405020304" pitchFamily="18" charset="0"/>
              </a:rPr>
              <a:t>Globalización: aún falta lo peor</a:t>
            </a:r>
            <a:r>
              <a:rPr lang="es-ES" sz="1000" dirty="0">
                <a:latin typeface="Times New Roman" panose="02020603050405020304" pitchFamily="18" charset="0"/>
                <a:cs typeface="Times New Roman" panose="02020603050405020304" pitchFamily="18" charset="0"/>
              </a:rPr>
              <a:t>. </a:t>
            </a:r>
            <a:r>
              <a:rPr lang="pt-BR" sz="1000" dirty="0">
                <a:latin typeface="Times New Roman" panose="02020603050405020304" pitchFamily="18" charset="0"/>
                <a:cs typeface="Times New Roman" panose="02020603050405020304" pitchFamily="18" charset="0"/>
              </a:rPr>
              <a:t>Buenos Aires, Capital intelectual, 2009.</a:t>
            </a:r>
          </a:p>
          <a:p>
            <a:pPr algn="just"/>
            <a:r>
              <a:rPr lang="pt-BR" sz="1000" b="1" dirty="0">
                <a:latin typeface="Times New Roman" panose="02020603050405020304" pitchFamily="18" charset="0"/>
                <a:cs typeface="Times New Roman" panose="02020603050405020304" pitchFamily="18" charset="0"/>
              </a:rPr>
              <a:t>BALDI </a:t>
            </a:r>
            <a:r>
              <a:rPr lang="pt-BR" sz="1000" dirty="0">
                <a:latin typeface="Times New Roman" panose="02020603050405020304" pitchFamily="18" charset="0"/>
                <a:cs typeface="Times New Roman" panose="02020603050405020304" pitchFamily="18" charset="0"/>
              </a:rPr>
              <a:t>, Vania e Lídia </a:t>
            </a:r>
            <a:r>
              <a:rPr lang="pt-BR" sz="1000" dirty="0" err="1">
                <a:latin typeface="Times New Roman" panose="02020603050405020304" pitchFamily="18" charset="0"/>
                <a:cs typeface="Times New Roman" panose="02020603050405020304" pitchFamily="18" charset="0"/>
              </a:rPr>
              <a:t>Oliveira.Europeus</a:t>
            </a:r>
            <a:r>
              <a:rPr lang="pt-BR" sz="1000" dirty="0">
                <a:latin typeface="Times New Roman" panose="02020603050405020304" pitchFamily="18" charset="0"/>
                <a:cs typeface="Times New Roman" panose="02020603050405020304" pitchFamily="18" charset="0"/>
              </a:rPr>
              <a:t> em Busca da Europa- os desafios da consciência europeia nas novas gerações. Edições Afrontamentos.Porto.2014.</a:t>
            </a:r>
          </a:p>
          <a:p>
            <a:pPr algn="just"/>
            <a:r>
              <a:rPr lang="pt-BR" sz="1000" b="1" dirty="0">
                <a:latin typeface="Times New Roman" panose="02020603050405020304" pitchFamily="18" charset="0"/>
                <a:cs typeface="Times New Roman" panose="02020603050405020304" pitchFamily="18" charset="0"/>
              </a:rPr>
              <a:t>BAPTISTA</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Luis</a:t>
            </a:r>
            <a:r>
              <a:rPr lang="pt-BR" sz="1000" dirty="0">
                <a:latin typeface="Times New Roman" panose="02020603050405020304" pitchFamily="18" charset="0"/>
                <a:cs typeface="Times New Roman" panose="02020603050405020304" pitchFamily="18" charset="0"/>
              </a:rPr>
              <a:t> Olavo; Mercadante, </a:t>
            </a:r>
            <a:r>
              <a:rPr lang="pt-BR" sz="1000" dirty="0" err="1">
                <a:latin typeface="Times New Roman" panose="02020603050405020304" pitchFamily="18" charset="0"/>
                <a:cs typeface="Times New Roman" panose="02020603050405020304" pitchFamily="18" charset="0"/>
              </a:rPr>
              <a:t>Aramita</a:t>
            </a:r>
            <a:r>
              <a:rPr lang="pt-BR" sz="1000" dirty="0">
                <a:latin typeface="Times New Roman" panose="02020603050405020304" pitchFamily="18" charset="0"/>
                <a:cs typeface="Times New Roman" panose="02020603050405020304" pitchFamily="18" charset="0"/>
              </a:rPr>
              <a:t> de Azevedo e </a:t>
            </a:r>
            <a:r>
              <a:rPr lang="pt-BR" sz="1000" dirty="0" err="1">
                <a:latin typeface="Times New Roman" panose="02020603050405020304" pitchFamily="18" charset="0"/>
                <a:cs typeface="Times New Roman" panose="02020603050405020304" pitchFamily="18" charset="0"/>
              </a:rPr>
              <a:t>Casella</a:t>
            </a:r>
            <a:r>
              <a:rPr lang="pt-BR" sz="1000" dirty="0">
                <a:latin typeface="Times New Roman" panose="02020603050405020304" pitchFamily="18" charset="0"/>
                <a:cs typeface="Times New Roman" panose="02020603050405020304" pitchFamily="18" charset="0"/>
              </a:rPr>
              <a:t>, Paulo Borba. Mercosul - das negociações à implantação. São Paulo: LTr, 1994</a:t>
            </a:r>
            <a:r>
              <a:rPr lang="pt-BR" sz="1000" dirty="0" smtClean="0">
                <a:latin typeface="Times New Roman" panose="02020603050405020304" pitchFamily="18" charset="0"/>
                <a:cs typeface="Times New Roman" panose="02020603050405020304" pitchFamily="18" charset="0"/>
              </a:rPr>
              <a:t>.</a:t>
            </a:r>
          </a:p>
          <a:p>
            <a:pPr algn="just"/>
            <a:r>
              <a:rPr lang="pt-BR" sz="1000" b="1" dirty="0">
                <a:latin typeface="Times New Roman" panose="02020603050405020304" pitchFamily="18" charset="0"/>
                <a:cs typeface="Times New Roman" panose="02020603050405020304" pitchFamily="18" charset="0"/>
              </a:rPr>
              <a:t>CARRAZZA</a:t>
            </a:r>
            <a:r>
              <a:rPr lang="pt-BR" sz="1000" dirty="0">
                <a:latin typeface="Times New Roman" panose="02020603050405020304" pitchFamily="18" charset="0"/>
                <a:cs typeface="Times New Roman" panose="02020603050405020304" pitchFamily="18" charset="0"/>
              </a:rPr>
              <a:t>, Roque Antônio. 1984 Curso de direito constitucional tributário, São Paulo: Malheiros 2006.</a:t>
            </a:r>
          </a:p>
          <a:p>
            <a:pPr algn="just"/>
            <a:r>
              <a:rPr lang="pt-BR" sz="1000" b="1" dirty="0">
                <a:latin typeface="Times New Roman" panose="02020603050405020304" pitchFamily="18" charset="0"/>
                <a:cs typeface="Times New Roman" panose="02020603050405020304" pitchFamily="18" charset="0"/>
              </a:rPr>
              <a:t>HARDT</a:t>
            </a:r>
            <a:r>
              <a:rPr lang="pt-BR" sz="1000" dirty="0">
                <a:latin typeface="Times New Roman" panose="02020603050405020304" pitchFamily="18" charset="0"/>
                <a:cs typeface="Times New Roman" panose="02020603050405020304" pitchFamily="18" charset="0"/>
              </a:rPr>
              <a:t>, Michae, y NEGRI, Antonio. 2000 – Emperor, Boston: Harvard University Press (trad. Esp.: Imperio, Buenos Aires: Paidós, 2006)</a:t>
            </a:r>
          </a:p>
          <a:p>
            <a:pPr algn="just"/>
            <a:r>
              <a:rPr lang="pt-BR" sz="1000" b="1" dirty="0">
                <a:latin typeface="Times New Roman" panose="02020603050405020304" pitchFamily="18" charset="0"/>
                <a:cs typeface="Times New Roman" panose="02020603050405020304" pitchFamily="18" charset="0"/>
              </a:rPr>
              <a:t>JACQUES</a:t>
            </a:r>
            <a:r>
              <a:rPr lang="pt-BR" sz="1000" dirty="0">
                <a:latin typeface="Times New Roman" panose="02020603050405020304" pitchFamily="18" charset="0"/>
                <a:cs typeface="Times New Roman" panose="02020603050405020304" pitchFamily="18" charset="0"/>
              </a:rPr>
              <a:t>, Paulino. 1968 – Curso de Direito Constitucional, Rio de Janeiro: 1977</a:t>
            </a:r>
            <a:r>
              <a:rPr lang="pt-BR" sz="1000" dirty="0" smtClean="0">
                <a:latin typeface="Times New Roman" panose="02020603050405020304" pitchFamily="18" charset="0"/>
                <a:cs typeface="Times New Roman" panose="02020603050405020304" pitchFamily="18" charset="0"/>
              </a:rPr>
              <a:t>.</a:t>
            </a:r>
          </a:p>
          <a:p>
            <a:pPr algn="just"/>
            <a:r>
              <a:rPr lang="pt-BR" sz="1000" b="1" dirty="0">
                <a:latin typeface="Times New Roman" panose="02020603050405020304" pitchFamily="18" charset="0"/>
                <a:cs typeface="Times New Roman" panose="02020603050405020304" pitchFamily="18" charset="0"/>
              </a:rPr>
              <a:t>DUARTE</a:t>
            </a:r>
            <a:r>
              <a:rPr lang="pt-BR" sz="1000" dirty="0">
                <a:latin typeface="Times New Roman" panose="02020603050405020304" pitchFamily="18" charset="0"/>
                <a:cs typeface="Times New Roman" panose="02020603050405020304" pitchFamily="18" charset="0"/>
              </a:rPr>
              <a:t>, Maria Luísa. A liberdade de circulação de pessoas e a ordem pública no direito comunitário". Lisboa : Coimbra, 1992.-</a:t>
            </a:r>
          </a:p>
          <a:p>
            <a:pPr algn="just"/>
            <a:r>
              <a:rPr lang="pt-BR" sz="1000" b="1" dirty="0">
                <a:latin typeface="Times New Roman" panose="02020603050405020304" pitchFamily="18" charset="0"/>
                <a:cs typeface="Times New Roman" panose="02020603050405020304" pitchFamily="18" charset="0"/>
              </a:rPr>
              <a:t>FELDSTEIN DE CÁRDENAS</a:t>
            </a:r>
            <a:r>
              <a:rPr lang="pt-BR" sz="1000" dirty="0">
                <a:latin typeface="Times New Roman" panose="02020603050405020304" pitchFamily="18" charset="0"/>
                <a:cs typeface="Times New Roman" panose="02020603050405020304" pitchFamily="18" charset="0"/>
              </a:rPr>
              <a:t>, Sara Lidia, </a:t>
            </a:r>
            <a:r>
              <a:rPr lang="pt-BR" sz="1000" i="1" dirty="0">
                <a:latin typeface="Times New Roman" panose="02020603050405020304" pitchFamily="18" charset="0"/>
                <a:cs typeface="Times New Roman" panose="02020603050405020304" pitchFamily="18" charset="0"/>
              </a:rPr>
              <a:t>Derecho Internacional Privado y de la Integración.</a:t>
            </a:r>
            <a:r>
              <a:rPr lang="pt-BR" sz="1000" dirty="0">
                <a:latin typeface="Times New Roman" panose="02020603050405020304" pitchFamily="18" charset="0"/>
                <a:cs typeface="Times New Roman" panose="02020603050405020304" pitchFamily="18" charset="0"/>
              </a:rPr>
              <a:t> 1ª.ed. 2ª reimp. Buenos Aires: La Ley, 2009</a:t>
            </a:r>
            <a:r>
              <a:rPr lang="pt-BR" sz="1000" dirty="0" smtClean="0">
                <a:latin typeface="Times New Roman" panose="02020603050405020304" pitchFamily="18" charset="0"/>
                <a:cs typeface="Times New Roman" panose="02020603050405020304" pitchFamily="18" charset="0"/>
              </a:rPr>
              <a:t>.</a:t>
            </a:r>
            <a:endParaRPr lang="pt-BR" sz="1000" dirty="0">
              <a:latin typeface="Times New Roman" panose="02020603050405020304" pitchFamily="18" charset="0"/>
              <a:cs typeface="Times New Roman" panose="02020603050405020304" pitchFamily="18" charset="0"/>
            </a:endParaRPr>
          </a:p>
          <a:p>
            <a:pPr algn="just"/>
            <a:r>
              <a:rPr lang="pt-BR" sz="1000" b="1" dirty="0">
                <a:latin typeface="Times New Roman" panose="02020603050405020304" pitchFamily="18" charset="0"/>
                <a:cs typeface="Times New Roman" panose="02020603050405020304" pitchFamily="18" charset="0"/>
              </a:rPr>
              <a:t>FREITAS</a:t>
            </a:r>
            <a:r>
              <a:rPr lang="pt-BR" sz="1000" dirty="0">
                <a:latin typeface="Times New Roman" panose="02020603050405020304" pitchFamily="18" charset="0"/>
                <a:cs typeface="Times New Roman" panose="02020603050405020304" pitchFamily="18" charset="0"/>
              </a:rPr>
              <a:t>, Vitor Sousa,</a:t>
            </a:r>
            <a:r>
              <a:rPr lang="pt-BR" sz="1000" b="1" dirty="0">
                <a:latin typeface="Times New Roman" panose="02020603050405020304" pitchFamily="18" charset="0"/>
                <a:cs typeface="Times New Roman" panose="02020603050405020304" pitchFamily="18" charset="0"/>
              </a:rPr>
              <a:t> MARQUES</a:t>
            </a:r>
            <a:r>
              <a:rPr lang="pt-BR" sz="1000" dirty="0">
                <a:latin typeface="Times New Roman" panose="02020603050405020304" pitchFamily="18" charset="0"/>
                <a:cs typeface="Times New Roman" panose="02020603050405020304" pitchFamily="18" charset="0"/>
              </a:rPr>
              <a:t>, Benedito Ferreira.Crise do estado e a práxis constitucional brasileira. Disponível em: http://www.nepe.ufsc.br/controle/artigos/artigo50.pdf&gt;&gt;. Acesso em 15.novembro.2015.-</a:t>
            </a:r>
          </a:p>
          <a:p>
            <a:pPr algn="just"/>
            <a:r>
              <a:rPr lang="pt-BR" sz="1000" b="1" dirty="0">
                <a:latin typeface="Times New Roman" panose="02020603050405020304" pitchFamily="18" charset="0"/>
                <a:cs typeface="Times New Roman" panose="02020603050405020304" pitchFamily="18" charset="0"/>
              </a:rPr>
              <a:t>GIDDENS</a:t>
            </a:r>
            <a:r>
              <a:rPr lang="pt-BR" sz="1000" dirty="0">
                <a:latin typeface="Times New Roman" panose="02020603050405020304" pitchFamily="18" charset="0"/>
                <a:cs typeface="Times New Roman" panose="02020603050405020304" pitchFamily="18" charset="0"/>
              </a:rPr>
              <a:t>, A. Modernidade e Identidade. Rio de Janeiro:Jorge Zahar Editor .2002. </a:t>
            </a:r>
          </a:p>
          <a:p>
            <a:pPr algn="just"/>
            <a:r>
              <a:rPr lang="pt-BR" sz="1000" b="1" dirty="0">
                <a:latin typeface="Times New Roman" panose="02020603050405020304" pitchFamily="18" charset="0"/>
                <a:cs typeface="Times New Roman" panose="02020603050405020304" pitchFamily="18" charset="0"/>
              </a:rPr>
              <a:t>HARDT, </a:t>
            </a:r>
            <a:r>
              <a:rPr lang="pt-BR" sz="1000" dirty="0">
                <a:latin typeface="Times New Roman" panose="02020603050405020304" pitchFamily="18" charset="0"/>
                <a:cs typeface="Times New Roman" panose="02020603050405020304" pitchFamily="18" charset="0"/>
              </a:rPr>
              <a:t>Michael y NEGRI, Antonio. </a:t>
            </a:r>
            <a:r>
              <a:rPr lang="pt-BR" sz="1000" i="1" dirty="0">
                <a:latin typeface="Times New Roman" panose="02020603050405020304" pitchFamily="18" charset="0"/>
                <a:cs typeface="Times New Roman" panose="02020603050405020304" pitchFamily="18" charset="0"/>
              </a:rPr>
              <a:t>Emperor</a:t>
            </a:r>
            <a:r>
              <a:rPr lang="pt-BR" sz="1000" dirty="0">
                <a:latin typeface="Times New Roman" panose="02020603050405020304" pitchFamily="18" charset="0"/>
                <a:cs typeface="Times New Roman" panose="02020603050405020304" pitchFamily="18" charset="0"/>
              </a:rPr>
              <a:t>. Boston: Harvard University Press (trad. esp.: Imperio, Buenos Aires: Paidós, 2006)</a:t>
            </a:r>
          </a:p>
          <a:p>
            <a:pPr algn="just"/>
            <a:r>
              <a:rPr lang="pt-BR" sz="1000" b="1" dirty="0">
                <a:latin typeface="Times New Roman" panose="02020603050405020304" pitchFamily="18" charset="0"/>
                <a:cs typeface="Times New Roman" panose="02020603050405020304" pitchFamily="18" charset="0"/>
              </a:rPr>
              <a:t>HARDT, </a:t>
            </a:r>
            <a:r>
              <a:rPr lang="pt-BR" sz="1000" dirty="0">
                <a:latin typeface="Times New Roman" panose="02020603050405020304" pitchFamily="18" charset="0"/>
                <a:cs typeface="Times New Roman" panose="02020603050405020304" pitchFamily="18" charset="0"/>
              </a:rPr>
              <a:t>Michael y NEGRI, Antonio </a:t>
            </a:r>
            <a:r>
              <a:rPr lang="pt-BR" sz="1000" i="1" dirty="0">
                <a:latin typeface="Times New Roman" panose="02020603050405020304" pitchFamily="18" charset="0"/>
                <a:cs typeface="Times New Roman" panose="02020603050405020304" pitchFamily="18" charset="0"/>
              </a:rPr>
              <a:t>Multidão guerra e democracia na era do império</a:t>
            </a:r>
            <a:r>
              <a:rPr lang="pt-BR" sz="1000" dirty="0">
                <a:latin typeface="Times New Roman" panose="02020603050405020304" pitchFamily="18" charset="0"/>
                <a:cs typeface="Times New Roman" panose="02020603050405020304" pitchFamily="18" charset="0"/>
              </a:rPr>
              <a:t>, São Paulo: Record, 2007</a:t>
            </a:r>
          </a:p>
          <a:p>
            <a:endParaRPr lang="pt-BR" sz="900" dirty="0"/>
          </a:p>
          <a:p>
            <a:endParaRPr lang="pt-BR" sz="900" dirty="0"/>
          </a:p>
          <a:p>
            <a:endParaRPr lang="pt-BR" sz="900" dirty="0"/>
          </a:p>
        </p:txBody>
      </p:sp>
      <p:sp>
        <p:nvSpPr>
          <p:cNvPr id="4" name="Retângulo 3"/>
          <p:cNvSpPr/>
          <p:nvPr/>
        </p:nvSpPr>
        <p:spPr>
          <a:xfrm>
            <a:off x="0" y="4127641"/>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50179"/>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9125"/>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34763"/>
            <a:ext cx="763263" cy="992776"/>
          </a:xfrm>
          <a:prstGeom prst="rect">
            <a:avLst/>
          </a:prstGeom>
        </p:spPr>
      </p:pic>
    </p:spTree>
    <p:extLst>
      <p:ext uri="{BB962C8B-B14F-4D97-AF65-F5344CB8AC3E}">
        <p14:creationId xmlns:p14="http://schemas.microsoft.com/office/powerpoint/2010/main" val="618298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Referências bibliográficas</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1000" b="1" dirty="0" smtClean="0">
                <a:latin typeface="Times New Roman" panose="02020603050405020304" pitchFamily="18" charset="0"/>
                <a:cs typeface="Times New Roman" panose="02020603050405020304" pitchFamily="18" charset="0"/>
              </a:rPr>
              <a:t>JARDIM, </a:t>
            </a:r>
            <a:r>
              <a:rPr lang="pt-BR" sz="1000" dirty="0" smtClean="0">
                <a:latin typeface="Times New Roman" panose="02020603050405020304" pitchFamily="18" charset="0"/>
                <a:cs typeface="Times New Roman" panose="02020603050405020304" pitchFamily="18" charset="0"/>
              </a:rPr>
              <a:t>Mônica </a:t>
            </a:r>
            <a:r>
              <a:rPr lang="pt-BR" sz="1000" dirty="0" err="1" smtClean="0">
                <a:latin typeface="Times New Roman" panose="02020603050405020304" pitchFamily="18" charset="0"/>
                <a:cs typeface="Times New Roman" panose="02020603050405020304" pitchFamily="18" charset="0"/>
              </a:rPr>
              <a:t>Vanderleia</a:t>
            </a:r>
            <a:r>
              <a:rPr lang="pt-BR" sz="1000" dirty="0" smtClean="0">
                <a:latin typeface="Times New Roman" panose="02020603050405020304" pitchFamily="18" charset="0"/>
                <a:cs typeface="Times New Roman" panose="02020603050405020304" pitchFamily="18" charset="0"/>
              </a:rPr>
              <a:t> Alves de Souza. Efeitos substantivos do Registro Predial-Terceiros para </a:t>
            </a:r>
            <a:r>
              <a:rPr lang="pt-BR" sz="1000" dirty="0" err="1" smtClean="0">
                <a:latin typeface="Times New Roman" panose="02020603050405020304" pitchFamily="18" charset="0"/>
                <a:cs typeface="Times New Roman" panose="02020603050405020304" pitchFamily="18" charset="0"/>
              </a:rPr>
              <a:t>efetios</a:t>
            </a:r>
            <a:r>
              <a:rPr lang="pt-BR" sz="1000" dirty="0" smtClean="0">
                <a:latin typeface="Times New Roman" panose="02020603050405020304" pitchFamily="18" charset="0"/>
                <a:cs typeface="Times New Roman" panose="02020603050405020304" pitchFamily="18" charset="0"/>
              </a:rPr>
              <a:t> de </a:t>
            </a:r>
            <a:r>
              <a:rPr lang="pt-BR" sz="1000" dirty="0" err="1" smtClean="0">
                <a:latin typeface="Times New Roman" panose="02020603050405020304" pitchFamily="18" charset="0"/>
                <a:cs typeface="Times New Roman" panose="02020603050405020304" pitchFamily="18" charset="0"/>
              </a:rPr>
              <a:t>registro.Coimbra.Edições</a:t>
            </a:r>
            <a:r>
              <a:rPr lang="pt-BR" sz="1000" dirty="0" smtClean="0">
                <a:latin typeface="Times New Roman" panose="02020603050405020304" pitchFamily="18" charset="0"/>
                <a:cs typeface="Times New Roman" panose="02020603050405020304" pitchFamily="18" charset="0"/>
              </a:rPr>
              <a:t> Almedina-AS.2015</a:t>
            </a:r>
          </a:p>
          <a:p>
            <a:pPr algn="just"/>
            <a:r>
              <a:rPr lang="pt-BR" sz="1000" b="1" dirty="0" smtClean="0">
                <a:latin typeface="Times New Roman" panose="02020603050405020304" pitchFamily="18" charset="0"/>
                <a:cs typeface="Times New Roman" panose="02020603050405020304" pitchFamily="18" charset="0"/>
              </a:rPr>
              <a:t>LAPORTA</a:t>
            </a:r>
            <a:r>
              <a:rPr lang="pt-BR" sz="1000" b="1" dirty="0">
                <a:latin typeface="Times New Roman" panose="02020603050405020304" pitchFamily="18" charset="0"/>
                <a:cs typeface="Times New Roman" panose="02020603050405020304" pitchFamily="18" charset="0"/>
              </a:rPr>
              <a:t>, </a:t>
            </a:r>
            <a:r>
              <a:rPr lang="pt-BR" sz="1000" dirty="0">
                <a:latin typeface="Times New Roman" panose="02020603050405020304" pitchFamily="18" charset="0"/>
                <a:cs typeface="Times New Roman" panose="02020603050405020304" pitchFamily="18" charset="0"/>
              </a:rPr>
              <a:t>Francisco J. </a:t>
            </a:r>
            <a:r>
              <a:rPr lang="pt-BR" sz="1000" i="1" dirty="0">
                <a:latin typeface="Times New Roman" panose="02020603050405020304" pitchFamily="18" charset="0"/>
                <a:cs typeface="Times New Roman" panose="02020603050405020304" pitchFamily="18" charset="0"/>
              </a:rPr>
              <a:t>El </a:t>
            </a:r>
            <a:r>
              <a:rPr lang="pt-BR" sz="1000" i="1" dirty="0" err="1">
                <a:latin typeface="Times New Roman" panose="02020603050405020304" pitchFamily="18" charset="0"/>
                <a:cs typeface="Times New Roman" panose="02020603050405020304" pitchFamily="18" charset="0"/>
              </a:rPr>
              <a:t>imperio</a:t>
            </a:r>
            <a:r>
              <a:rPr lang="pt-BR" sz="1000" i="1" dirty="0">
                <a:latin typeface="Times New Roman" panose="02020603050405020304" pitchFamily="18" charset="0"/>
                <a:cs typeface="Times New Roman" panose="02020603050405020304" pitchFamily="18" charset="0"/>
              </a:rPr>
              <a:t> de </a:t>
            </a:r>
            <a:r>
              <a:rPr lang="pt-BR" sz="1000" i="1" dirty="0" err="1">
                <a:latin typeface="Times New Roman" panose="02020603050405020304" pitchFamily="18" charset="0"/>
                <a:cs typeface="Times New Roman" panose="02020603050405020304" pitchFamily="18" charset="0"/>
              </a:rPr>
              <a:t>la</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ley</a:t>
            </a:r>
            <a:r>
              <a:rPr lang="pt-BR" sz="1000" i="1" dirty="0">
                <a:latin typeface="Times New Roman" panose="02020603050405020304" pitchFamily="18" charset="0"/>
                <a:cs typeface="Times New Roman" panose="02020603050405020304" pitchFamily="18" charset="0"/>
              </a:rPr>
              <a:t>: una </a:t>
            </a:r>
            <a:r>
              <a:rPr lang="pt-BR" sz="1000" i="1" dirty="0" err="1">
                <a:latin typeface="Times New Roman" panose="02020603050405020304" pitchFamily="18" charset="0"/>
                <a:cs typeface="Times New Roman" panose="02020603050405020304" pitchFamily="18" charset="0"/>
              </a:rPr>
              <a:t>visión</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actual</a:t>
            </a:r>
            <a:r>
              <a:rPr lang="pt-BR" sz="1000" dirty="0">
                <a:latin typeface="Times New Roman" panose="02020603050405020304" pitchFamily="18" charset="0"/>
                <a:cs typeface="Times New Roman" panose="02020603050405020304" pitchFamily="18" charset="0"/>
              </a:rPr>
              <a:t>. Madrid: Trotta, 2007</a:t>
            </a:r>
            <a:r>
              <a:rPr lang="pt-BR" sz="1000" dirty="0" smtClean="0">
                <a:latin typeface="Times New Roman" panose="02020603050405020304" pitchFamily="18" charset="0"/>
                <a:cs typeface="Times New Roman" panose="02020603050405020304" pitchFamily="18" charset="0"/>
              </a:rPr>
              <a:t>.</a:t>
            </a:r>
            <a:endParaRPr lang="pt-BR" sz="1000" dirty="0">
              <a:latin typeface="Times New Roman" panose="02020603050405020304" pitchFamily="18" charset="0"/>
              <a:cs typeface="Times New Roman" panose="02020603050405020304" pitchFamily="18" charset="0"/>
            </a:endParaRPr>
          </a:p>
          <a:p>
            <a:pPr algn="just"/>
            <a:r>
              <a:rPr lang="pt-BR" sz="1000" b="1" dirty="0" smtClean="0">
                <a:latin typeface="Times New Roman" panose="02020603050405020304" pitchFamily="18" charset="0"/>
                <a:cs typeface="Times New Roman" panose="02020603050405020304" pitchFamily="18" charset="0"/>
              </a:rPr>
              <a:t>MAZZUOLI</a:t>
            </a:r>
            <a:r>
              <a:rPr lang="pt-BR" sz="1000" dirty="0">
                <a:latin typeface="Times New Roman" panose="02020603050405020304" pitchFamily="18" charset="0"/>
                <a:cs typeface="Times New Roman" panose="02020603050405020304" pitchFamily="18" charset="0"/>
              </a:rPr>
              <a:t>, Valério de Oliveira, </a:t>
            </a:r>
            <a:r>
              <a:rPr lang="pt-BR" sz="1000" i="1" dirty="0">
                <a:latin typeface="Times New Roman" panose="02020603050405020304" pitchFamily="18" charset="0"/>
                <a:cs typeface="Times New Roman" panose="02020603050405020304" pitchFamily="18" charset="0"/>
              </a:rPr>
              <a:t>Curso de Direito Internacional Público</a:t>
            </a:r>
            <a:r>
              <a:rPr lang="pt-BR" sz="1000" dirty="0">
                <a:latin typeface="Times New Roman" panose="02020603050405020304" pitchFamily="18" charset="0"/>
                <a:cs typeface="Times New Roman" panose="02020603050405020304" pitchFamily="18" charset="0"/>
              </a:rPr>
              <a:t>. 2ª. Ed. São Paulo: </a:t>
            </a:r>
            <a:r>
              <a:rPr lang="pt-BR" sz="1000" dirty="0" err="1">
                <a:latin typeface="Times New Roman" panose="02020603050405020304" pitchFamily="18" charset="0"/>
                <a:cs typeface="Times New Roman" panose="02020603050405020304" pitchFamily="18" charset="0"/>
              </a:rPr>
              <a:t>Ed.Revista</a:t>
            </a:r>
            <a:r>
              <a:rPr lang="pt-BR" sz="1000" dirty="0">
                <a:latin typeface="Times New Roman" panose="02020603050405020304" pitchFamily="18" charset="0"/>
                <a:cs typeface="Times New Roman" panose="02020603050405020304" pitchFamily="18" charset="0"/>
              </a:rPr>
              <a:t> dos Tribunais, </a:t>
            </a:r>
            <a:r>
              <a:rPr lang="pt-BR" sz="1000" dirty="0" smtClean="0">
                <a:latin typeface="Times New Roman" panose="02020603050405020304" pitchFamily="18" charset="0"/>
                <a:cs typeface="Times New Roman" panose="02020603050405020304" pitchFamily="18" charset="0"/>
              </a:rPr>
              <a:t>2007</a:t>
            </a:r>
          </a:p>
          <a:p>
            <a:pPr algn="just"/>
            <a:r>
              <a:rPr lang="pt-BR" sz="1000" b="1" dirty="0" smtClean="0">
                <a:latin typeface="Times New Roman" panose="02020603050405020304" pitchFamily="18" charset="0"/>
                <a:cs typeface="Times New Roman" panose="02020603050405020304" pitchFamily="18" charset="0"/>
              </a:rPr>
              <a:t>MENDEZ</a:t>
            </a:r>
            <a:r>
              <a:rPr lang="pt-BR" sz="1000" dirty="0" smtClean="0">
                <a:latin typeface="Times New Roman" panose="02020603050405020304" pitchFamily="18" charset="0"/>
                <a:cs typeface="Times New Roman" panose="02020603050405020304" pitchFamily="18" charset="0"/>
              </a:rPr>
              <a:t> , GONZALES FERNANDO. Registro público de imóveis </a:t>
            </a:r>
            <a:r>
              <a:rPr lang="pt-BR" sz="1000" dirty="0" err="1" smtClean="0">
                <a:latin typeface="Times New Roman" panose="02020603050405020304" pitchFamily="18" charset="0"/>
                <a:cs typeface="Times New Roman" panose="02020603050405020304" pitchFamily="18" charset="0"/>
              </a:rPr>
              <a:t>eletrônico.São</a:t>
            </a:r>
            <a:r>
              <a:rPr lang="pt-BR" sz="1000" dirty="0" smtClean="0">
                <a:latin typeface="Times New Roman" panose="02020603050405020304" pitchFamily="18" charset="0"/>
                <a:cs typeface="Times New Roman" panose="02020603050405020304" pitchFamily="18" charset="0"/>
              </a:rPr>
              <a:t> Paulo. Quinta 	Editorial.202</a:t>
            </a:r>
            <a:endParaRPr lang="pt-BR" sz="1000" dirty="0">
              <a:latin typeface="Times New Roman" panose="02020603050405020304" pitchFamily="18" charset="0"/>
              <a:cs typeface="Times New Roman" panose="02020603050405020304" pitchFamily="18" charset="0"/>
            </a:endParaRPr>
          </a:p>
          <a:p>
            <a:pPr algn="just"/>
            <a:r>
              <a:rPr lang="pt-BR" sz="1000" b="1" dirty="0">
                <a:latin typeface="Times New Roman" panose="02020603050405020304" pitchFamily="18" charset="0"/>
                <a:cs typeface="Times New Roman" panose="02020603050405020304" pitchFamily="18" charset="0"/>
              </a:rPr>
              <a:t>MONZÓN</a:t>
            </a:r>
            <a:r>
              <a:rPr lang="pt-BR" sz="1000" dirty="0">
                <a:latin typeface="Times New Roman" panose="02020603050405020304" pitchFamily="18" charset="0"/>
                <a:cs typeface="Times New Roman" panose="02020603050405020304" pitchFamily="18" charset="0"/>
              </a:rPr>
              <a:t>, José </a:t>
            </a:r>
            <a:r>
              <a:rPr lang="pt-BR" sz="1000" dirty="0" err="1">
                <a:latin typeface="Times New Roman" panose="02020603050405020304" pitchFamily="18" charset="0"/>
                <a:cs typeface="Times New Roman" panose="02020603050405020304" pitchFamily="18" charset="0"/>
              </a:rPr>
              <a:t>María</a:t>
            </a:r>
            <a:r>
              <a:rPr lang="pt-BR" sz="1000" dirty="0">
                <a:latin typeface="Times New Roman" panose="02020603050405020304" pitchFamily="18" charset="0"/>
                <a:cs typeface="Times New Roman" panose="02020603050405020304" pitchFamily="18" charset="0"/>
              </a:rPr>
              <a:t>. </a:t>
            </a:r>
            <a:r>
              <a:rPr lang="pt-BR" sz="1000" i="1" dirty="0">
                <a:latin typeface="Times New Roman" panose="02020603050405020304" pitchFamily="18" charset="0"/>
                <a:cs typeface="Times New Roman" panose="02020603050405020304" pitchFamily="18" charset="0"/>
              </a:rPr>
              <a:t>La </a:t>
            </a:r>
            <a:r>
              <a:rPr lang="pt-BR" sz="1000" i="1" dirty="0" err="1">
                <a:latin typeface="Times New Roman" panose="02020603050405020304" pitchFamily="18" charset="0"/>
                <a:cs typeface="Times New Roman" panose="02020603050405020304" pitchFamily="18" charset="0"/>
              </a:rPr>
              <a:t>violencia</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los</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medios</a:t>
            </a:r>
            <a:r>
              <a:rPr lang="pt-BR" sz="1000" i="1" dirty="0">
                <a:latin typeface="Times New Roman" panose="02020603050405020304" pitchFamily="18" charset="0"/>
                <a:cs typeface="Times New Roman" panose="02020603050405020304" pitchFamily="18" charset="0"/>
              </a:rPr>
              <a:t> y </a:t>
            </a:r>
            <a:r>
              <a:rPr lang="pt-BR" sz="1000" i="1" dirty="0" err="1">
                <a:latin typeface="Times New Roman" panose="02020603050405020304" pitchFamily="18" charset="0"/>
                <a:cs typeface="Times New Roman" panose="02020603050405020304" pitchFamily="18" charset="0"/>
              </a:rPr>
              <a:t>la</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valoración</a:t>
            </a:r>
            <a:r>
              <a:rPr lang="pt-BR" sz="1000" i="1" dirty="0">
                <a:latin typeface="Times New Roman" panose="02020603050405020304" pitchFamily="18" charset="0"/>
                <a:cs typeface="Times New Roman" panose="02020603050405020304" pitchFamily="18" charset="0"/>
              </a:rPr>
              <a:t> jurídica.</a:t>
            </a:r>
            <a:r>
              <a:rPr lang="pt-BR" sz="1000" dirty="0">
                <a:latin typeface="Times New Roman" panose="02020603050405020304" pitchFamily="18" charset="0"/>
                <a:cs typeface="Times New Roman" panose="02020603050405020304" pitchFamily="18" charset="0"/>
              </a:rPr>
              <a:t> Buenos Aires: Ábaco de Rodolfo </a:t>
            </a:r>
            <a:r>
              <a:rPr lang="pt-BR" sz="1000" dirty="0" err="1">
                <a:latin typeface="Times New Roman" panose="02020603050405020304" pitchFamily="18" charset="0"/>
                <a:cs typeface="Times New Roman" panose="02020603050405020304" pitchFamily="18" charset="0"/>
              </a:rPr>
              <a:t>Depalma</a:t>
            </a:r>
            <a:r>
              <a:rPr lang="pt-BR" sz="1000" dirty="0">
                <a:latin typeface="Times New Roman" panose="02020603050405020304" pitchFamily="18" charset="0"/>
                <a:cs typeface="Times New Roman" panose="02020603050405020304" pitchFamily="18" charset="0"/>
              </a:rPr>
              <a:t>. 2005</a:t>
            </a:r>
          </a:p>
          <a:p>
            <a:pPr algn="just"/>
            <a:r>
              <a:rPr lang="pt-BR" sz="1000" b="1" dirty="0">
                <a:latin typeface="Times New Roman" panose="02020603050405020304" pitchFamily="18" charset="0"/>
                <a:cs typeface="Times New Roman" panose="02020603050405020304" pitchFamily="18" charset="0"/>
              </a:rPr>
              <a:t>MUNARETTO</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Eduardo.Novos</a:t>
            </a:r>
            <a:r>
              <a:rPr lang="pt-BR" sz="1000" dirty="0">
                <a:latin typeface="Times New Roman" panose="02020603050405020304" pitchFamily="18" charset="0"/>
                <a:cs typeface="Times New Roman" panose="02020603050405020304" pitchFamily="18" charset="0"/>
              </a:rPr>
              <a:t> Temas de </a:t>
            </a:r>
            <a:r>
              <a:rPr lang="pt-BR" sz="1000" dirty="0" err="1">
                <a:latin typeface="Times New Roman" panose="02020603050405020304" pitchFamily="18" charset="0"/>
                <a:cs typeface="Times New Roman" panose="02020603050405020304" pitchFamily="18" charset="0"/>
              </a:rPr>
              <a:t>Biodireito</a:t>
            </a:r>
            <a:r>
              <a:rPr lang="pt-BR" sz="1000" dirty="0">
                <a:latin typeface="Times New Roman" panose="02020603050405020304" pitchFamily="18" charset="0"/>
                <a:cs typeface="Times New Roman" panose="02020603050405020304" pitchFamily="18" charset="0"/>
              </a:rPr>
              <a:t> e Bioética. Renova. Rio de Janeiro e São Paulo.2003</a:t>
            </a:r>
            <a:r>
              <a:rPr lang="pt-BR" sz="1000" dirty="0" smtClean="0">
                <a:latin typeface="Times New Roman" panose="02020603050405020304" pitchFamily="18" charset="0"/>
                <a:cs typeface="Times New Roman" panose="02020603050405020304" pitchFamily="18" charset="0"/>
              </a:rPr>
              <a:t>.</a:t>
            </a:r>
          </a:p>
          <a:p>
            <a:pPr algn="just"/>
            <a:r>
              <a:rPr lang="pt-BR" sz="1000" b="1" dirty="0">
                <a:latin typeface="Times New Roman" panose="02020603050405020304" pitchFamily="18" charset="0"/>
                <a:cs typeface="Times New Roman" panose="02020603050405020304" pitchFamily="18" charset="0"/>
              </a:rPr>
              <a:t>NEGRI, </a:t>
            </a:r>
            <a:r>
              <a:rPr lang="pt-BR" sz="1000" dirty="0">
                <a:latin typeface="Times New Roman" panose="02020603050405020304" pitchFamily="18" charset="0"/>
                <a:cs typeface="Times New Roman" panose="02020603050405020304" pitchFamily="18" charset="0"/>
              </a:rPr>
              <a:t>Antonio y </a:t>
            </a:r>
            <a:r>
              <a:rPr lang="pt-BR" sz="1000" b="1" dirty="0">
                <a:latin typeface="Times New Roman" panose="02020603050405020304" pitchFamily="18" charset="0"/>
                <a:cs typeface="Times New Roman" panose="02020603050405020304" pitchFamily="18" charset="0"/>
              </a:rPr>
              <a:t>COCCO,</a:t>
            </a:r>
            <a:r>
              <a:rPr lang="pt-BR" sz="1000" dirty="0">
                <a:latin typeface="Times New Roman" panose="02020603050405020304" pitchFamily="18" charset="0"/>
                <a:cs typeface="Times New Roman" panose="02020603050405020304" pitchFamily="18" charset="0"/>
              </a:rPr>
              <a:t> Giuseppe Global. </a:t>
            </a:r>
            <a:r>
              <a:rPr lang="pt-BR" sz="1000" i="1" dirty="0">
                <a:latin typeface="Times New Roman" panose="02020603050405020304" pitchFamily="18" charset="0"/>
                <a:cs typeface="Times New Roman" panose="02020603050405020304" pitchFamily="18" charset="0"/>
              </a:rPr>
              <a:t>Biopoder y luchas en una América Latina globalizada</a:t>
            </a:r>
            <a:r>
              <a:rPr lang="pt-BR" sz="1000" dirty="0">
                <a:latin typeface="Times New Roman" panose="02020603050405020304" pitchFamily="18" charset="0"/>
                <a:cs typeface="Times New Roman" panose="02020603050405020304" pitchFamily="18" charset="0"/>
              </a:rPr>
              <a:t>, Buenos Aires: Paidós. 2006</a:t>
            </a:r>
          </a:p>
          <a:p>
            <a:pPr algn="just"/>
            <a:r>
              <a:rPr lang="pt-BR" sz="1000" dirty="0">
                <a:latin typeface="Times New Roman" panose="02020603050405020304" pitchFamily="18" charset="0"/>
                <a:cs typeface="Times New Roman" panose="02020603050405020304" pitchFamily="18" charset="0"/>
              </a:rPr>
              <a:t>______. Trecho do livro Glob(AL), de Antonio Negri e Giuseppe Cocco. Disponível em: http://revistaepoca.globo.com/Epoca/0,6993,EPT1074612-1655,00.html&gt;&gt;. Acesso em 15.jan.2011</a:t>
            </a:r>
            <a:r>
              <a:rPr lang="pt-BR" sz="1000" dirty="0" smtClean="0">
                <a:latin typeface="Times New Roman" panose="02020603050405020304" pitchFamily="18" charset="0"/>
                <a:cs typeface="Times New Roman" panose="02020603050405020304" pitchFamily="18" charset="0"/>
              </a:rPr>
              <a:t>.</a:t>
            </a:r>
            <a:endParaRPr lang="pt-BR" sz="1000" dirty="0">
              <a:latin typeface="Times New Roman" panose="02020603050405020304" pitchFamily="18" charset="0"/>
              <a:cs typeface="Times New Roman" panose="02020603050405020304" pitchFamily="18" charset="0"/>
            </a:endParaRPr>
          </a:p>
          <a:p>
            <a:pPr algn="just"/>
            <a:r>
              <a:rPr lang="pt-BR" sz="1000" b="1" dirty="0">
                <a:latin typeface="Times New Roman" panose="02020603050405020304" pitchFamily="18" charset="0"/>
                <a:cs typeface="Times New Roman" panose="02020603050405020304" pitchFamily="18" charset="0"/>
              </a:rPr>
              <a:t>OCAMPO, </a:t>
            </a:r>
            <a:r>
              <a:rPr lang="pt-BR" sz="1000" dirty="0">
                <a:latin typeface="Times New Roman" panose="02020603050405020304" pitchFamily="18" charset="0"/>
                <a:cs typeface="Times New Roman" panose="02020603050405020304" pitchFamily="18" charset="0"/>
              </a:rPr>
              <a:t>Raúl Granillo. </a:t>
            </a:r>
            <a:r>
              <a:rPr lang="pt-BR" sz="1000" i="1" dirty="0">
                <a:latin typeface="Times New Roman" panose="02020603050405020304" pitchFamily="18" charset="0"/>
                <a:cs typeface="Times New Roman" panose="02020603050405020304" pitchFamily="18" charset="0"/>
              </a:rPr>
              <a:t>Derecho Público de la Integración</a:t>
            </a:r>
            <a:r>
              <a:rPr lang="pt-BR" sz="1000" dirty="0">
                <a:latin typeface="Times New Roman" panose="02020603050405020304" pitchFamily="18" charset="0"/>
                <a:cs typeface="Times New Roman" panose="02020603050405020304" pitchFamily="18" charset="0"/>
              </a:rPr>
              <a:t>. Ed. 6. Buenos Aires. Ábaco de Rodolfo Depalma, 2007</a:t>
            </a:r>
            <a:r>
              <a:rPr lang="pt-BR" sz="1000" b="1" dirty="0" smtClean="0">
                <a:latin typeface="Times New Roman" panose="02020603050405020304" pitchFamily="18" charset="0"/>
                <a:cs typeface="Times New Roman" panose="02020603050405020304" pitchFamily="18" charset="0"/>
              </a:rPr>
              <a:t>.</a:t>
            </a:r>
            <a:endParaRPr lang="pt-BR" sz="1000" dirty="0">
              <a:latin typeface="Times New Roman" panose="02020603050405020304" pitchFamily="18" charset="0"/>
              <a:cs typeface="Times New Roman" panose="02020603050405020304" pitchFamily="18" charset="0"/>
            </a:endParaRPr>
          </a:p>
          <a:p>
            <a:pPr algn="just"/>
            <a:r>
              <a:rPr lang="pt-BR" sz="1000" b="1" i="1" dirty="0">
                <a:latin typeface="Times New Roman" panose="02020603050405020304" pitchFamily="18" charset="0"/>
                <a:cs typeface="Times New Roman" panose="02020603050405020304" pitchFamily="18" charset="0"/>
              </a:rPr>
              <a:t>PIKETTY, </a:t>
            </a:r>
            <a:r>
              <a:rPr lang="pt-BR" sz="1000" i="1" dirty="0">
                <a:latin typeface="Times New Roman" panose="02020603050405020304" pitchFamily="18" charset="0"/>
                <a:cs typeface="Times New Roman" panose="02020603050405020304" pitchFamily="18" charset="0"/>
              </a:rPr>
              <a:t>Thomas. El capital en el siglo XXI. Aa. Ed. Ciudad de Buenos Aires .Fondo de cultura econômica. 2014.</a:t>
            </a:r>
            <a:endParaRPr lang="pt-BR" sz="1000" dirty="0">
              <a:latin typeface="Times New Roman" panose="02020603050405020304" pitchFamily="18" charset="0"/>
              <a:cs typeface="Times New Roman" panose="02020603050405020304" pitchFamily="18" charset="0"/>
            </a:endParaRPr>
          </a:p>
          <a:p>
            <a:pPr algn="just"/>
            <a:r>
              <a:rPr lang="pt-BR" sz="1000" b="1" i="1" dirty="0">
                <a:latin typeface="Times New Roman" panose="02020603050405020304" pitchFamily="18" charset="0"/>
                <a:cs typeface="Times New Roman" panose="02020603050405020304" pitchFamily="18" charset="0"/>
              </a:rPr>
              <a:t>PIKETTY, Thomas</a:t>
            </a:r>
            <a:r>
              <a:rPr lang="pt-BR" sz="1000" i="1" dirty="0">
                <a:latin typeface="Times New Roman" panose="02020603050405020304" pitchFamily="18" charset="0"/>
                <a:cs typeface="Times New Roman" panose="02020603050405020304" pitchFamily="18" charset="0"/>
              </a:rPr>
              <a:t>:Tradução de André Telles. A economia da Desigualdade .1ª. ed. Rio de Janeiro.Intrínseca.2015</a:t>
            </a:r>
            <a:r>
              <a:rPr lang="pt-BR" sz="1000" i="1" dirty="0" smtClean="0">
                <a:latin typeface="Times New Roman" panose="02020603050405020304" pitchFamily="18" charset="0"/>
                <a:cs typeface="Times New Roman" panose="02020603050405020304" pitchFamily="18" charset="0"/>
              </a:rPr>
              <a:t>.</a:t>
            </a:r>
          </a:p>
          <a:p>
            <a:pPr algn="just"/>
            <a:r>
              <a:rPr lang="pt-BR" sz="1000" b="1" dirty="0"/>
              <a:t>RAMOS NÚNEZ, </a:t>
            </a:r>
            <a:r>
              <a:rPr lang="pt-BR" sz="1000" dirty="0"/>
              <a:t>Carlos. </a:t>
            </a:r>
            <a:r>
              <a:rPr lang="pt-BR" sz="1000" i="1" dirty="0"/>
              <a:t>La pluma y la ley: abogados y jueces en la narrativa peruana.</a:t>
            </a:r>
            <a:r>
              <a:rPr lang="pt-BR" sz="1000" dirty="0"/>
              <a:t> Lima: Fondo Editorial de la Universidad de Lima</a:t>
            </a:r>
            <a:r>
              <a:rPr lang="pt-BR" sz="1000" i="1" dirty="0"/>
              <a:t>. 2007</a:t>
            </a:r>
            <a:endParaRPr lang="pt-BR" sz="1000" dirty="0"/>
          </a:p>
          <a:p>
            <a:pPr algn="just"/>
            <a:r>
              <a:rPr lang="pt-BR" sz="1000" b="1" dirty="0"/>
              <a:t>RIBA</a:t>
            </a:r>
            <a:r>
              <a:rPr lang="pt-BR" sz="1000" dirty="0"/>
              <a:t>, Maurício. Contratos. </a:t>
            </a:r>
            <a:r>
              <a:rPr lang="pt-BR" sz="1000" i="1" dirty="0"/>
              <a:t>In Jornal Folha do Estado</a:t>
            </a:r>
            <a:r>
              <a:rPr lang="pt-BR" sz="1000" dirty="0"/>
              <a:t>, Cuiabá, publicado em 23.jan.2011, p. 2</a:t>
            </a:r>
            <a:r>
              <a:rPr lang="pt-BR" sz="1000" dirty="0" smtClean="0"/>
              <a:t>.</a:t>
            </a:r>
            <a:endParaRPr lang="pt-BR" sz="1000" dirty="0"/>
          </a:p>
          <a:p>
            <a:pPr marL="0" indent="0" algn="just">
              <a:buNone/>
            </a:pPr>
            <a:endParaRPr lang="pt-BR" sz="10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752369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Referências bibliográficas</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85519" y="1200151"/>
            <a:ext cx="8601281" cy="3394472"/>
          </a:xfrm>
        </p:spPr>
        <p:txBody>
          <a:bodyPr/>
          <a:lstStyle/>
          <a:p>
            <a:pPr algn="just"/>
            <a:r>
              <a:rPr lang="pt-BR" sz="1000" b="1" dirty="0" smtClean="0">
                <a:latin typeface="Times New Roman" panose="02020603050405020304" pitchFamily="18" charset="0"/>
                <a:cs typeface="Times New Roman" panose="02020603050405020304" pitchFamily="18" charset="0"/>
              </a:rPr>
              <a:t>RODAS</a:t>
            </a:r>
            <a:r>
              <a:rPr lang="pt-BR" sz="1000" dirty="0">
                <a:latin typeface="Times New Roman" panose="02020603050405020304" pitchFamily="18" charset="0"/>
                <a:cs typeface="Times New Roman" panose="02020603050405020304" pitchFamily="18" charset="0"/>
              </a:rPr>
              <a:t>, João Grandino. Mercosul - contratos internacionais. 2. ed. São Paulo: RT, 1995</a:t>
            </a:r>
            <a:r>
              <a:rPr lang="pt-BR" sz="1000" dirty="0" smtClean="0">
                <a:latin typeface="Times New Roman" panose="02020603050405020304" pitchFamily="18" charset="0"/>
                <a:cs typeface="Times New Roman" panose="02020603050405020304" pitchFamily="18" charset="0"/>
              </a:rPr>
              <a:t>.</a:t>
            </a:r>
            <a:endParaRPr lang="pt-BR" sz="1000" dirty="0">
              <a:latin typeface="Times New Roman" panose="02020603050405020304" pitchFamily="18" charset="0"/>
              <a:cs typeface="Times New Roman" panose="02020603050405020304" pitchFamily="18" charset="0"/>
            </a:endParaRPr>
          </a:p>
          <a:p>
            <a:pPr algn="just"/>
            <a:r>
              <a:rPr lang="pt-BR" sz="1000" b="1" dirty="0">
                <a:latin typeface="Times New Roman" panose="02020603050405020304" pitchFamily="18" charset="0"/>
                <a:cs typeface="Times New Roman" panose="02020603050405020304" pitchFamily="18" charset="0"/>
              </a:rPr>
              <a:t>SOARES</a:t>
            </a:r>
            <a:r>
              <a:rPr lang="pt-BR" sz="1000" dirty="0">
                <a:latin typeface="Times New Roman" panose="02020603050405020304" pitchFamily="18" charset="0"/>
                <a:cs typeface="Times New Roman" panose="02020603050405020304" pitchFamily="18" charset="0"/>
              </a:rPr>
              <a:t>, Guido F. S.O Direito Supranacional nas Comunidades </a:t>
            </a:r>
            <a:r>
              <a:rPr lang="pt-BR" sz="1000" dirty="0" err="1">
                <a:latin typeface="Times New Roman" panose="02020603050405020304" pitchFamily="18" charset="0"/>
                <a:cs typeface="Times New Roman" panose="02020603050405020304" pitchFamily="18" charset="0"/>
              </a:rPr>
              <a:t>Européias</a:t>
            </a:r>
            <a:r>
              <a:rPr lang="pt-BR" sz="1000" dirty="0">
                <a:latin typeface="Times New Roman" panose="02020603050405020304" pitchFamily="18" charset="0"/>
                <a:cs typeface="Times New Roman" panose="02020603050405020304" pitchFamily="18" charset="0"/>
              </a:rPr>
              <a:t> e na América Latina: o caso da ALALC/ALADI e o Mercado Comum Brasil-Argentina</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InRevista</a:t>
            </a:r>
            <a:r>
              <a:rPr lang="pt-BR" sz="1000" i="1" dirty="0">
                <a:latin typeface="Times New Roman" panose="02020603050405020304" pitchFamily="18" charset="0"/>
                <a:cs typeface="Times New Roman" panose="02020603050405020304" pitchFamily="18" charset="0"/>
              </a:rPr>
              <a:t> dos Tribunais, n. 668, p. 28.-</a:t>
            </a:r>
            <a:endParaRPr lang="pt-BR" sz="1000" dirty="0">
              <a:latin typeface="Times New Roman" panose="02020603050405020304" pitchFamily="18" charset="0"/>
              <a:cs typeface="Times New Roman" panose="02020603050405020304" pitchFamily="18" charset="0"/>
            </a:endParaRPr>
          </a:p>
          <a:p>
            <a:pPr algn="just"/>
            <a:r>
              <a:rPr lang="pt-BR" sz="1000" b="1" dirty="0">
                <a:latin typeface="Times New Roman" panose="02020603050405020304" pitchFamily="18" charset="0"/>
                <a:cs typeface="Times New Roman" panose="02020603050405020304" pitchFamily="18" charset="0"/>
              </a:rPr>
              <a:t>THORSTENSEN</a:t>
            </a:r>
            <a:r>
              <a:rPr lang="pt-BR" sz="1000" dirty="0">
                <a:latin typeface="Times New Roman" panose="02020603050405020304" pitchFamily="18" charset="0"/>
                <a:cs typeface="Times New Roman" panose="02020603050405020304" pitchFamily="18" charset="0"/>
              </a:rPr>
              <a:t>, Vera</a:t>
            </a:r>
            <a:r>
              <a:rPr lang="pt-BR" sz="1000" i="1" dirty="0">
                <a:latin typeface="Times New Roman" panose="02020603050405020304" pitchFamily="18" charset="0"/>
                <a:cs typeface="Times New Roman" panose="02020603050405020304" pitchFamily="18" charset="0"/>
              </a:rPr>
              <a:t>. </a:t>
            </a:r>
            <a:r>
              <a:rPr lang="pt-BR" sz="1000" dirty="0">
                <a:latin typeface="Times New Roman" panose="02020603050405020304" pitchFamily="18" charset="0"/>
                <a:cs typeface="Times New Roman" panose="02020603050405020304" pitchFamily="18" charset="0"/>
              </a:rPr>
              <a:t>Relações comerciais entre a União </a:t>
            </a:r>
            <a:r>
              <a:rPr lang="pt-BR" sz="1000" dirty="0" err="1">
                <a:latin typeface="Times New Roman" panose="02020603050405020304" pitchFamily="18" charset="0"/>
                <a:cs typeface="Times New Roman" panose="02020603050405020304" pitchFamily="18" charset="0"/>
              </a:rPr>
              <a:t>Européia</a:t>
            </a:r>
            <a:r>
              <a:rPr lang="pt-BR" sz="1000" dirty="0">
                <a:latin typeface="Times New Roman" panose="02020603050405020304" pitchFamily="18" charset="0"/>
                <a:cs typeface="Times New Roman" panose="02020603050405020304" pitchFamily="18" charset="0"/>
              </a:rPr>
              <a:t> e o Mercosul: impacto da formação do bloco europeu e da política de comércio externo da União </a:t>
            </a:r>
            <a:r>
              <a:rPr lang="pt-BR" sz="1000" dirty="0" err="1">
                <a:latin typeface="Times New Roman" panose="02020603050405020304" pitchFamily="18" charset="0"/>
                <a:cs typeface="Times New Roman" panose="02020603050405020304" pitchFamily="18" charset="0"/>
              </a:rPr>
              <a:t>Européia</a:t>
            </a:r>
            <a:r>
              <a:rPr lang="pt-BR" sz="1000" dirty="0">
                <a:latin typeface="Times New Roman" panose="02020603050405020304" pitchFamily="18" charset="0"/>
                <a:cs typeface="Times New Roman" panose="02020603050405020304" pitchFamily="18" charset="0"/>
              </a:rPr>
              <a:t> para o Mercosul</a:t>
            </a:r>
            <a:r>
              <a:rPr lang="pt-BR" sz="1000" i="1" dirty="0">
                <a:latin typeface="Times New Roman" panose="02020603050405020304" pitchFamily="18" charset="0"/>
                <a:cs typeface="Times New Roman" panose="02020603050405020304" pitchFamily="18" charset="0"/>
              </a:rPr>
              <a:t>. In: Boletim de Integração Latino-Americana</a:t>
            </a:r>
            <a:r>
              <a:rPr lang="pt-BR" sz="1000" dirty="0">
                <a:latin typeface="Times New Roman" panose="02020603050405020304" pitchFamily="18" charset="0"/>
                <a:cs typeface="Times New Roman" panose="02020603050405020304" pitchFamily="18" charset="0"/>
              </a:rPr>
              <a:t>. Brasília: Ministério das Relações Exteriores, n.º 14, jul./set., 1994</a:t>
            </a:r>
            <a:r>
              <a:rPr lang="pt-BR" sz="1000" dirty="0" smtClean="0">
                <a:latin typeface="Times New Roman" panose="02020603050405020304" pitchFamily="18" charset="0"/>
                <a:cs typeface="Times New Roman" panose="02020603050405020304" pitchFamily="18" charset="0"/>
              </a:rPr>
              <a:t>.</a:t>
            </a:r>
            <a:endParaRPr lang="pt-BR" sz="1000" dirty="0">
              <a:latin typeface="Times New Roman" panose="02020603050405020304" pitchFamily="18" charset="0"/>
              <a:cs typeface="Times New Roman" panose="02020603050405020304" pitchFamily="18" charset="0"/>
            </a:endParaRPr>
          </a:p>
          <a:p>
            <a:pPr algn="just"/>
            <a:r>
              <a:rPr lang="pt-BR" sz="1000" b="1" dirty="0">
                <a:latin typeface="Times New Roman" panose="02020603050405020304" pitchFamily="18" charset="0"/>
                <a:cs typeface="Times New Roman" panose="02020603050405020304" pitchFamily="18" charset="0"/>
              </a:rPr>
              <a:t>ZAMUDIO</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Theodora</a:t>
            </a:r>
            <a:r>
              <a:rPr lang="pt-BR" sz="1000" dirty="0">
                <a:latin typeface="Times New Roman" panose="02020603050405020304" pitchFamily="18" charset="0"/>
                <a:cs typeface="Times New Roman" panose="02020603050405020304" pitchFamily="18" charset="0"/>
              </a:rPr>
              <a:t>. Bioética- </a:t>
            </a:r>
            <a:r>
              <a:rPr lang="pt-BR" sz="1000" dirty="0" err="1">
                <a:latin typeface="Times New Roman" panose="02020603050405020304" pitchFamily="18" charset="0"/>
                <a:cs typeface="Times New Roman" panose="02020603050405020304" pitchFamily="18" charset="0"/>
              </a:rPr>
              <a:t>Herramienta</a:t>
            </a:r>
            <a:r>
              <a:rPr lang="pt-BR" sz="1000" dirty="0">
                <a:latin typeface="Times New Roman" panose="02020603050405020304" pitchFamily="18" charset="0"/>
                <a:cs typeface="Times New Roman" panose="02020603050405020304" pitchFamily="18" charset="0"/>
              </a:rPr>
              <a:t> de </a:t>
            </a:r>
            <a:r>
              <a:rPr lang="pt-BR" sz="1000" dirty="0" err="1">
                <a:latin typeface="Times New Roman" panose="02020603050405020304" pitchFamily="18" charset="0"/>
                <a:cs typeface="Times New Roman" panose="02020603050405020304" pitchFamily="18" charset="0"/>
              </a:rPr>
              <a:t>las</a:t>
            </a:r>
            <a:r>
              <a:rPr lang="pt-BR" sz="1000" dirty="0">
                <a:latin typeface="Times New Roman" panose="02020603050405020304" pitchFamily="18" charset="0"/>
                <a:cs typeface="Times New Roman" panose="02020603050405020304" pitchFamily="18" charset="0"/>
              </a:rPr>
              <a:t> Políticas Públicas y de </a:t>
            </a:r>
            <a:r>
              <a:rPr lang="pt-BR" sz="1000" dirty="0" err="1">
                <a:latin typeface="Times New Roman" panose="02020603050405020304" pitchFamily="18" charset="0"/>
                <a:cs typeface="Times New Roman" panose="02020603050405020304" pitchFamily="18" charset="0"/>
              </a:rPr>
              <a:t>los</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Derechos</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fundamentales</a:t>
            </a:r>
            <a:r>
              <a:rPr lang="pt-BR" sz="1000" dirty="0">
                <a:latin typeface="Times New Roman" panose="02020603050405020304" pitchFamily="18" charset="0"/>
                <a:cs typeface="Times New Roman" panose="02020603050405020304" pitchFamily="18" charset="0"/>
              </a:rPr>
              <a:t> em </a:t>
            </a:r>
            <a:r>
              <a:rPr lang="pt-BR" sz="1000" dirty="0" err="1">
                <a:latin typeface="Times New Roman" panose="02020603050405020304" pitchFamily="18" charset="0"/>
                <a:cs typeface="Times New Roman" panose="02020603050405020304" pitchFamily="18" charset="0"/>
              </a:rPr>
              <a:t>el</a:t>
            </a:r>
            <a:r>
              <a:rPr lang="pt-BR" sz="1000" dirty="0">
                <a:latin typeface="Times New Roman" panose="02020603050405020304" pitchFamily="18" charset="0"/>
                <a:cs typeface="Times New Roman" panose="02020603050405020304" pitchFamily="18" charset="0"/>
              </a:rPr>
              <a:t> </a:t>
            </a:r>
            <a:r>
              <a:rPr lang="pt-BR" sz="1000" dirty="0" err="1">
                <a:latin typeface="Times New Roman" panose="02020603050405020304" pitchFamily="18" charset="0"/>
                <a:cs typeface="Times New Roman" panose="02020603050405020304" pitchFamily="18" charset="0"/>
              </a:rPr>
              <a:t>Siglo</a:t>
            </a:r>
            <a:r>
              <a:rPr lang="pt-BR" sz="1000" dirty="0">
                <a:latin typeface="Times New Roman" panose="02020603050405020304" pitchFamily="18" charset="0"/>
                <a:cs typeface="Times New Roman" panose="02020603050405020304" pitchFamily="18" charset="0"/>
              </a:rPr>
              <a:t> XXI. Buenos Aires. Editoral UMSA- UNISA-ProDiversitas..</a:t>
            </a:r>
            <a:r>
              <a:rPr lang="pt-BR" sz="1000" dirty="0" smtClean="0">
                <a:latin typeface="Times New Roman" panose="02020603050405020304" pitchFamily="18" charset="0"/>
                <a:cs typeface="Times New Roman" panose="02020603050405020304" pitchFamily="18" charset="0"/>
              </a:rPr>
              <a:t>2012</a:t>
            </a:r>
            <a:endParaRPr lang="pt-BR" sz="1000" dirty="0">
              <a:latin typeface="Times New Roman" panose="02020603050405020304" pitchFamily="18" charset="0"/>
              <a:cs typeface="Times New Roman" panose="02020603050405020304" pitchFamily="18" charset="0"/>
            </a:endParaRPr>
          </a:p>
          <a:p>
            <a:endParaRPr lang="pt-BR" sz="1000" dirty="0"/>
          </a:p>
          <a:p>
            <a:endParaRPr lang="pt-BR" sz="1000"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71649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dirty="0" smtClean="0">
                <a:latin typeface="Times New Roman" panose="02020603050405020304" pitchFamily="18" charset="0"/>
                <a:cs typeface="Times New Roman" panose="02020603050405020304" pitchFamily="18" charset="0"/>
              </a:rPr>
              <a:t>ANEXOS</a:t>
            </a:r>
            <a:br>
              <a:rPr lang="pt-BR" sz="2800" b="1" dirty="0" smtClean="0">
                <a:latin typeface="Times New Roman" panose="02020603050405020304" pitchFamily="18" charset="0"/>
                <a:cs typeface="Times New Roman" panose="02020603050405020304" pitchFamily="18" charset="0"/>
              </a:rPr>
            </a:br>
            <a:r>
              <a:rPr lang="pt-BR" sz="2800" b="1" dirty="0" smtClean="0">
                <a:latin typeface="Times New Roman" panose="02020603050405020304" pitchFamily="18" charset="0"/>
                <a:cs typeface="Times New Roman" panose="02020603050405020304" pitchFamily="18" charset="0"/>
              </a:rPr>
              <a:t>Legislação portuguesa e brasileira </a:t>
            </a:r>
            <a:endParaRPr lang="pt-BR" sz="2800"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marL="0" indent="0" algn="just">
              <a:buNone/>
            </a:pPr>
            <a:r>
              <a:rPr lang="pt-PT" sz="1400" b="1" dirty="0" smtClean="0">
                <a:latin typeface="Times New Roman" panose="02020603050405020304" pitchFamily="18" charset="0"/>
                <a:cs typeface="Times New Roman" panose="02020603050405020304" pitchFamily="18" charset="0"/>
              </a:rPr>
              <a:t>Portuguesa:</a:t>
            </a:r>
          </a:p>
          <a:p>
            <a:pPr marL="0" indent="0" algn="just">
              <a:buNone/>
            </a:pPr>
            <a:r>
              <a:rPr lang="pt-PT" sz="1400" dirty="0" smtClean="0">
                <a:latin typeface="Times New Roman" panose="02020603050405020304" pitchFamily="18" charset="0"/>
                <a:cs typeface="Times New Roman" panose="02020603050405020304" pitchFamily="18" charset="0"/>
              </a:rPr>
              <a:t>Dl n.º 116/2008</a:t>
            </a:r>
            <a:r>
              <a:rPr lang="pt-PT" sz="1400" dirty="0">
                <a:latin typeface="Times New Roman" panose="02020603050405020304" pitchFamily="18" charset="0"/>
                <a:cs typeface="Times New Roman" panose="02020603050405020304" pitchFamily="18" charset="0"/>
              </a:rPr>
              <a:t>, </a:t>
            </a:r>
            <a:r>
              <a:rPr lang="pt-PT" sz="1400" dirty="0" smtClean="0">
                <a:latin typeface="Times New Roman" panose="02020603050405020304" pitchFamily="18" charset="0"/>
                <a:cs typeface="Times New Roman" panose="02020603050405020304" pitchFamily="18" charset="0"/>
              </a:rPr>
              <a:t>de 4 </a:t>
            </a:r>
            <a:r>
              <a:rPr lang="pt-PT" sz="1400" dirty="0">
                <a:latin typeface="Times New Roman" panose="02020603050405020304" pitchFamily="18" charset="0"/>
                <a:cs typeface="Times New Roman" panose="02020603050405020304" pitchFamily="18" charset="0"/>
              </a:rPr>
              <a:t>de </a:t>
            </a:r>
            <a:r>
              <a:rPr lang="pt-PT" sz="1400" dirty="0" smtClean="0">
                <a:latin typeface="Times New Roman" panose="02020603050405020304" pitchFamily="18" charset="0"/>
                <a:cs typeface="Times New Roman" panose="02020603050405020304" pitchFamily="18" charset="0"/>
              </a:rPr>
              <a:t>julho</a:t>
            </a:r>
          </a:p>
          <a:p>
            <a:pPr marL="0" indent="0" algn="just">
              <a:buNone/>
            </a:pPr>
            <a:r>
              <a:rPr lang="pt-BR" sz="1400" dirty="0" smtClean="0">
                <a:latin typeface="Times New Roman" panose="02020603050405020304" pitchFamily="18" charset="0"/>
                <a:cs typeface="Times New Roman" panose="02020603050405020304" pitchFamily="18" charset="0"/>
              </a:rPr>
              <a:t>Código </a:t>
            </a:r>
            <a:r>
              <a:rPr lang="pt-BR" sz="1400" dirty="0">
                <a:latin typeface="Times New Roman" panose="02020603050405020304" pitchFamily="18" charset="0"/>
                <a:cs typeface="Times New Roman" panose="02020603050405020304" pitchFamily="18" charset="0"/>
              </a:rPr>
              <a:t>do Registo </a:t>
            </a:r>
            <a:r>
              <a:rPr lang="pt-BR" sz="1400" dirty="0" smtClean="0">
                <a:latin typeface="Times New Roman" panose="02020603050405020304" pitchFamily="18" charset="0"/>
                <a:cs typeface="Times New Roman" panose="02020603050405020304" pitchFamily="18" charset="0"/>
              </a:rPr>
              <a:t>Predial</a:t>
            </a:r>
          </a:p>
          <a:p>
            <a:pPr marL="0" indent="0" algn="just">
              <a:buNone/>
            </a:pPr>
            <a:r>
              <a:rPr lang="pt-PT" sz="1400" dirty="0" smtClean="0">
                <a:latin typeface="Times New Roman" panose="02020603050405020304" pitchFamily="18" charset="0"/>
                <a:cs typeface="Times New Roman" panose="02020603050405020304" pitchFamily="18" charset="0"/>
              </a:rPr>
              <a:t>Lei </a:t>
            </a:r>
            <a:r>
              <a:rPr lang="pt-PT" sz="1400" dirty="0">
                <a:latin typeface="Times New Roman" panose="02020603050405020304" pitchFamily="18" charset="0"/>
                <a:cs typeface="Times New Roman" panose="02020603050405020304" pitchFamily="18" charset="0"/>
              </a:rPr>
              <a:t>n.º67/98, de 26 de </a:t>
            </a:r>
            <a:r>
              <a:rPr lang="pt-PT" sz="1400" dirty="0" smtClean="0">
                <a:latin typeface="Times New Roman" panose="02020603050405020304" pitchFamily="18" charset="0"/>
                <a:cs typeface="Times New Roman" panose="02020603050405020304" pitchFamily="18" charset="0"/>
              </a:rPr>
              <a:t>Outubro</a:t>
            </a:r>
          </a:p>
          <a:p>
            <a:pPr marL="0" indent="0" algn="just">
              <a:buNone/>
            </a:pPr>
            <a:r>
              <a:rPr lang="pt-PT" sz="1400" dirty="0" smtClean="0">
                <a:latin typeface="Times New Roman" panose="02020603050405020304" pitchFamily="18" charset="0"/>
                <a:cs typeface="Times New Roman" panose="02020603050405020304" pitchFamily="18" charset="0"/>
              </a:rPr>
              <a:t>DL n.º263-A/2007, de 23 de Julho</a:t>
            </a:r>
          </a:p>
          <a:p>
            <a:pPr marL="0" indent="0" algn="just">
              <a:buNone/>
            </a:pPr>
            <a:r>
              <a:rPr lang="pt-PT" sz="1400" dirty="0" smtClean="0">
                <a:latin typeface="Times New Roman" panose="02020603050405020304" pitchFamily="18" charset="0"/>
                <a:cs typeface="Times New Roman" panose="02020603050405020304" pitchFamily="18" charset="0"/>
              </a:rPr>
              <a:t>Portaria n.º1535/2008, de 30 de Dezembro</a:t>
            </a:r>
          </a:p>
          <a:p>
            <a:pPr marL="0" indent="0" algn="just">
              <a:buNone/>
            </a:pPr>
            <a:r>
              <a:rPr lang="pt-PT" sz="1400" dirty="0" smtClean="0">
                <a:latin typeface="Times New Roman" panose="02020603050405020304" pitchFamily="18" charset="0"/>
                <a:cs typeface="Times New Roman" panose="02020603050405020304" pitchFamily="18" charset="0"/>
              </a:rPr>
              <a:t>Portaria n.º 1513/2008, de 23 de Dezembro</a:t>
            </a:r>
            <a:endParaRPr lang="pt-PT" sz="1400" dirty="0">
              <a:latin typeface="Times New Roman" panose="02020603050405020304" pitchFamily="18" charset="0"/>
              <a:cs typeface="Times New Roman" panose="02020603050405020304" pitchFamily="18" charset="0"/>
            </a:endParaRPr>
          </a:p>
          <a:p>
            <a:pPr marL="0" indent="0" algn="just">
              <a:buNone/>
            </a:pPr>
            <a:r>
              <a:rPr lang="pt-PT" sz="1400" b="1" dirty="0" smtClean="0">
                <a:latin typeface="Times New Roman" panose="02020603050405020304" pitchFamily="18" charset="0"/>
                <a:cs typeface="Times New Roman" panose="02020603050405020304" pitchFamily="18" charset="0"/>
              </a:rPr>
              <a:t>Brasileira:</a:t>
            </a:r>
          </a:p>
          <a:p>
            <a:pPr marL="0" indent="0" algn="just">
              <a:buNone/>
            </a:pPr>
            <a:r>
              <a:rPr lang="pt-BR" sz="1400" dirty="0" smtClean="0">
                <a:latin typeface="Times New Roman" panose="02020603050405020304" pitchFamily="18" charset="0"/>
                <a:cs typeface="Times New Roman" panose="02020603050405020304" pitchFamily="18" charset="0"/>
              </a:rPr>
              <a:t>Lei nº 11.977</a:t>
            </a:r>
            <a:r>
              <a:rPr lang="pt-BR" sz="1400" dirty="0">
                <a:latin typeface="Times New Roman" panose="02020603050405020304" pitchFamily="18" charset="0"/>
                <a:cs typeface="Times New Roman" panose="02020603050405020304" pitchFamily="18" charset="0"/>
              </a:rPr>
              <a:t>, </a:t>
            </a:r>
            <a:r>
              <a:rPr lang="pt-BR" sz="1400" dirty="0" smtClean="0">
                <a:latin typeface="Times New Roman" panose="02020603050405020304" pitchFamily="18" charset="0"/>
                <a:cs typeface="Times New Roman" panose="02020603050405020304" pitchFamily="18" charset="0"/>
              </a:rPr>
              <a:t>de</a:t>
            </a:r>
            <a:r>
              <a:rPr lang="pt-BR" sz="1400" dirty="0">
                <a:latin typeface="Times New Roman" panose="02020603050405020304" pitchFamily="18" charset="0"/>
                <a:cs typeface="Times New Roman" panose="02020603050405020304" pitchFamily="18" charset="0"/>
              </a:rPr>
              <a:t> 7 </a:t>
            </a:r>
            <a:r>
              <a:rPr lang="pt-BR" sz="1400" dirty="0" smtClean="0">
                <a:latin typeface="Times New Roman" panose="02020603050405020304" pitchFamily="18" charset="0"/>
                <a:cs typeface="Times New Roman" panose="02020603050405020304" pitchFamily="18" charset="0"/>
              </a:rPr>
              <a:t>de Julho de 2009 </a:t>
            </a:r>
            <a:r>
              <a:rPr lang="pt-BR" sz="1200" dirty="0">
                <a:latin typeface="Times New Roman" panose="02020603050405020304" pitchFamily="18" charset="0"/>
                <a:cs typeface="Times New Roman" panose="02020603050405020304" pitchFamily="18" charset="0"/>
                <a:hlinkClick r:id="rId2"/>
              </a:rPr>
              <a:t>http://www.planalto.gov.br/ccivil_03/_ato2007-2010/2009/lei/l11977.htm</a:t>
            </a:r>
            <a:endParaRPr lang="pt-BR" sz="1200" dirty="0">
              <a:latin typeface="Times New Roman" panose="02020603050405020304" pitchFamily="18" charset="0"/>
              <a:cs typeface="Times New Roman" panose="02020603050405020304" pitchFamily="18" charset="0"/>
            </a:endParaRPr>
          </a:p>
          <a:p>
            <a:pPr marL="0" indent="0" algn="just">
              <a:buNone/>
            </a:pPr>
            <a:r>
              <a:rPr lang="pt-BR" sz="1400" dirty="0" smtClean="0">
                <a:latin typeface="Times New Roman" panose="02020603050405020304" pitchFamily="18" charset="0"/>
                <a:cs typeface="Times New Roman" panose="02020603050405020304" pitchFamily="18" charset="0"/>
              </a:rPr>
              <a:t>Lei nº 11.419</a:t>
            </a:r>
            <a:r>
              <a:rPr lang="pt-BR" sz="1400" dirty="0">
                <a:latin typeface="Times New Roman" panose="02020603050405020304" pitchFamily="18" charset="0"/>
                <a:cs typeface="Times New Roman" panose="02020603050405020304" pitchFamily="18" charset="0"/>
              </a:rPr>
              <a:t>, </a:t>
            </a:r>
            <a:r>
              <a:rPr lang="pt-BR" sz="1400" dirty="0" smtClean="0">
                <a:latin typeface="Times New Roman" panose="02020603050405020304" pitchFamily="18" charset="0"/>
                <a:cs typeface="Times New Roman" panose="02020603050405020304" pitchFamily="18" charset="0"/>
              </a:rPr>
              <a:t>de </a:t>
            </a:r>
            <a:r>
              <a:rPr lang="pt-BR" sz="1400" dirty="0">
                <a:latin typeface="Times New Roman" panose="02020603050405020304" pitchFamily="18" charset="0"/>
                <a:cs typeface="Times New Roman" panose="02020603050405020304" pitchFamily="18" charset="0"/>
              </a:rPr>
              <a:t>19 </a:t>
            </a:r>
            <a:r>
              <a:rPr lang="pt-BR" sz="1400" dirty="0" smtClean="0">
                <a:latin typeface="Times New Roman" panose="02020603050405020304" pitchFamily="18" charset="0"/>
                <a:cs typeface="Times New Roman" panose="02020603050405020304" pitchFamily="18" charset="0"/>
              </a:rPr>
              <a:t>de Dezembro de 2006 </a:t>
            </a:r>
            <a:r>
              <a:rPr lang="pt-BR" sz="1100" dirty="0">
                <a:latin typeface="Times New Roman" panose="02020603050405020304" pitchFamily="18" charset="0"/>
                <a:cs typeface="Times New Roman" panose="02020603050405020304" pitchFamily="18" charset="0"/>
                <a:hlinkClick r:id="rId3"/>
              </a:rPr>
              <a:t>http://www.planalto.gov.br/ccivil_03/_ato2004-2006/2006/lei/l11419.htm</a:t>
            </a:r>
            <a:r>
              <a:rPr lang="pt-BR" sz="1400" dirty="0">
                <a:latin typeface="Times New Roman" panose="02020603050405020304" pitchFamily="18" charset="0"/>
                <a:cs typeface="Times New Roman" panose="02020603050405020304" pitchFamily="18" charset="0"/>
              </a:rPr>
              <a:t> </a:t>
            </a:r>
            <a:endParaRPr lang="pt-BR" sz="1400" dirty="0" smtClean="0">
              <a:latin typeface="Times New Roman" panose="02020603050405020304" pitchFamily="18" charset="0"/>
              <a:cs typeface="Times New Roman" panose="02020603050405020304" pitchFamily="18" charset="0"/>
            </a:endParaRPr>
          </a:p>
          <a:p>
            <a:pPr marL="0" indent="0" algn="just">
              <a:buNone/>
            </a:pPr>
            <a:r>
              <a:rPr lang="pt-BR" sz="1200" dirty="0"/>
              <a:t>Provimento 47, de 18-06-2015- : </a:t>
            </a:r>
            <a:r>
              <a:rPr lang="pt-BR" sz="1200" dirty="0">
                <a:hlinkClick r:id="rId4"/>
              </a:rPr>
              <a:t>http://www.cnj.jus.br/busca-atos-adm?documento=2967-</a:t>
            </a:r>
            <a:r>
              <a:rPr lang="pt-BR" sz="1200" dirty="0"/>
              <a:t> Diretrizes gerais para o sistema de serviços de registro eletrônico</a:t>
            </a:r>
          </a:p>
          <a:p>
            <a:pPr marL="0" indent="0" algn="just">
              <a:buNone/>
            </a:pPr>
            <a:endParaRPr lang="pt-BR" sz="1200" dirty="0">
              <a:latin typeface="Times New Roman" panose="02020603050405020304" pitchFamily="18" charset="0"/>
              <a:cs typeface="Times New Roman" panose="02020603050405020304" pitchFamily="18" charset="0"/>
            </a:endParaRPr>
          </a:p>
          <a:p>
            <a:pPr marL="0" indent="0" algn="just">
              <a:buNone/>
            </a:pPr>
            <a:endParaRPr lang="pt-PT" sz="1100" dirty="0" smtClean="0">
              <a:latin typeface="Times New Roman" panose="02020603050405020304" pitchFamily="18" charset="0"/>
              <a:cs typeface="Times New Roman" panose="02020603050405020304" pitchFamily="18" charset="0"/>
            </a:endParaRPr>
          </a:p>
          <a:p>
            <a:pPr marL="0" indent="0">
              <a:buNone/>
            </a:pPr>
            <a:endParaRPr lang="pt-BR" sz="1400" dirty="0">
              <a:latin typeface="Arial" panose="020B0604020202020204" pitchFamily="34" charset="0"/>
              <a:cs typeface="Arial" panose="020B0604020202020204" pitchFamily="34"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5">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5">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5">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672805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Links</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marL="0" indent="0" algn="just">
              <a:buNone/>
            </a:pPr>
            <a:r>
              <a:rPr lang="pt-BR" sz="1600" dirty="0" smtClean="0">
                <a:latin typeface="Times New Roman" panose="02020603050405020304" pitchFamily="18" charset="0"/>
                <a:cs typeface="Times New Roman" panose="02020603050405020304" pitchFamily="18" charset="0"/>
              </a:rPr>
              <a:t>Registro Público de </a:t>
            </a:r>
            <a:r>
              <a:rPr lang="pt-BR" sz="1600" dirty="0" err="1" smtClean="0">
                <a:latin typeface="Times New Roman" panose="02020603050405020304" pitchFamily="18" charset="0"/>
                <a:cs typeface="Times New Roman" panose="02020603050405020304" pitchFamily="18" charset="0"/>
              </a:rPr>
              <a:t>Imoveis</a:t>
            </a:r>
            <a:r>
              <a:rPr lang="pt-BR" sz="1600" dirty="0" smtClean="0">
                <a:latin typeface="Times New Roman" panose="02020603050405020304" pitchFamily="18" charset="0"/>
                <a:cs typeface="Times New Roman" panose="02020603050405020304" pitchFamily="18" charset="0"/>
              </a:rPr>
              <a:t> Eletrônico – Riscos e Desafios – Fernando </a:t>
            </a:r>
            <a:r>
              <a:rPr lang="pt-BR" sz="1600" dirty="0" err="1" smtClean="0">
                <a:latin typeface="Times New Roman" panose="02020603050405020304" pitchFamily="18" charset="0"/>
                <a:cs typeface="Times New Roman" panose="02020603050405020304" pitchFamily="18" charset="0"/>
              </a:rPr>
              <a:t>Méndez</a:t>
            </a:r>
            <a:r>
              <a:rPr lang="pt-BR" sz="1600" dirty="0" smtClean="0">
                <a:latin typeface="Times New Roman" panose="02020603050405020304" pitchFamily="18" charset="0"/>
                <a:cs typeface="Times New Roman" panose="02020603050405020304" pitchFamily="18" charset="0"/>
              </a:rPr>
              <a:t> Gonzáles, Des. Ricardo </a:t>
            </a:r>
            <a:r>
              <a:rPr lang="pt-BR" sz="1600" dirty="0" err="1" smtClean="0">
                <a:latin typeface="Times New Roman" panose="02020603050405020304" pitchFamily="18" charset="0"/>
                <a:cs typeface="Times New Roman" panose="02020603050405020304" pitchFamily="18" charset="0"/>
              </a:rPr>
              <a:t>Dip</a:t>
            </a:r>
            <a:r>
              <a:rPr lang="pt-BR" sz="1600" dirty="0" smtClean="0">
                <a:latin typeface="Times New Roman" panose="02020603050405020304" pitchFamily="18" charset="0"/>
                <a:cs typeface="Times New Roman" panose="02020603050405020304" pitchFamily="18" charset="0"/>
              </a:rPr>
              <a:t> e Sérgio </a:t>
            </a:r>
            <a:r>
              <a:rPr lang="pt-BR" sz="1600" dirty="0" err="1" smtClean="0">
                <a:latin typeface="Times New Roman" panose="02020603050405020304" pitchFamily="18" charset="0"/>
                <a:cs typeface="Times New Roman" panose="02020603050405020304" pitchFamily="18" charset="0"/>
              </a:rPr>
              <a:t>Jacomino</a:t>
            </a:r>
            <a:r>
              <a:rPr lang="pt-BR" sz="1600" dirty="0" smtClean="0">
                <a:latin typeface="Times New Roman" panose="02020603050405020304" pitchFamily="18" charset="0"/>
                <a:cs typeface="Times New Roman" panose="02020603050405020304" pitchFamily="18" charset="0"/>
              </a:rPr>
              <a:t> – </a:t>
            </a:r>
            <a:r>
              <a:rPr lang="pt-BR" sz="1600" dirty="0" smtClean="0">
                <a:latin typeface="Times New Roman" panose="02020603050405020304" pitchFamily="18" charset="0"/>
                <a:cs typeface="Times New Roman" panose="02020603050405020304" pitchFamily="18" charset="0"/>
                <a:hlinkClick r:id="rId2"/>
              </a:rPr>
              <a:t>http://www.colegioregistralrs.org.br/associado</a:t>
            </a:r>
            <a:endParaRPr lang="pt-BR" sz="1600" dirty="0" smtClean="0">
              <a:latin typeface="Times New Roman" panose="02020603050405020304" pitchFamily="18" charset="0"/>
              <a:cs typeface="Times New Roman" panose="02020603050405020304" pitchFamily="18" charset="0"/>
            </a:endParaRPr>
          </a:p>
          <a:p>
            <a:pPr marL="0" indent="0" algn="just">
              <a:buNone/>
            </a:pPr>
            <a:r>
              <a:rPr lang="pt-BR" sz="1600" dirty="0">
                <a:latin typeface="Times New Roman" panose="02020603050405020304" pitchFamily="18" charset="0"/>
                <a:cs typeface="Times New Roman" panose="02020603050405020304" pitchFamily="18" charset="0"/>
              </a:rPr>
              <a:t>Registro eletrônico: a nova fronteira do Registro Público Imobiliário – Sérgio Jacomino em arisp</a:t>
            </a:r>
            <a:r>
              <a:rPr lang="pt-BR" sz="1600" dirty="0">
                <a:latin typeface="Times New Roman" panose="02020603050405020304" pitchFamily="18" charset="0"/>
                <a:cs typeface="Times New Roman" panose="02020603050405020304" pitchFamily="18" charset="0"/>
                <a:hlinkClick r:id="rId3"/>
              </a:rPr>
              <a:t>http://</a:t>
            </a:r>
            <a:r>
              <a:rPr lang="pt-BR" sz="1600" dirty="0" smtClean="0">
                <a:latin typeface="Times New Roman" panose="02020603050405020304" pitchFamily="18" charset="0"/>
                <a:cs typeface="Times New Roman" panose="02020603050405020304" pitchFamily="18" charset="0"/>
                <a:hlinkClick r:id="rId3"/>
              </a:rPr>
              <a:t>arisp.files.wordpress.com/2010/11/registro-eletrc3b4nico-parecer-irib.pdf</a:t>
            </a:r>
            <a:endParaRPr lang="pt-BR" sz="1600" dirty="0" smtClean="0">
              <a:latin typeface="Times New Roman" panose="02020603050405020304" pitchFamily="18" charset="0"/>
              <a:cs typeface="Times New Roman" panose="02020603050405020304" pitchFamily="18" charset="0"/>
            </a:endParaRPr>
          </a:p>
          <a:p>
            <a:pPr marL="0" indent="0" algn="just">
              <a:buNone/>
            </a:pPr>
            <a:r>
              <a:rPr lang="pt-BR" sz="1600" dirty="0">
                <a:latin typeface="Times New Roman" panose="02020603050405020304" pitchFamily="18" charset="0"/>
                <a:cs typeface="Times New Roman" panose="02020603050405020304" pitchFamily="18" charset="0"/>
              </a:rPr>
              <a:t>SREI – Serviço de Registro Eletrônico de Imóveis – Antonio Carlos Alves Braga Jr. – </a:t>
            </a:r>
            <a:r>
              <a:rPr lang="pt-BR" sz="1600" dirty="0">
                <a:latin typeface="Times New Roman" panose="02020603050405020304" pitchFamily="18" charset="0"/>
                <a:cs typeface="Times New Roman" panose="02020603050405020304" pitchFamily="18" charset="0"/>
                <a:hlinkClick r:id="rId4"/>
              </a:rPr>
              <a:t>http://cartórios.org/2013/06/27/srei-serviço-de-registro-eletronico-de-imoveis/</a:t>
            </a:r>
            <a:endParaRPr lang="pt-BR" sz="1600" dirty="0">
              <a:latin typeface="Times New Roman" panose="02020603050405020304" pitchFamily="18" charset="0"/>
              <a:cs typeface="Times New Roman" panose="02020603050405020304" pitchFamily="18" charset="0"/>
            </a:endParaRPr>
          </a:p>
          <a:p>
            <a:pPr marL="0" indent="0" algn="just">
              <a:buNone/>
            </a:pPr>
            <a:r>
              <a:rPr lang="pt-BR" sz="1600" dirty="0">
                <a:latin typeface="Times New Roman" panose="02020603050405020304" pitchFamily="18" charset="0"/>
                <a:cs typeface="Times New Roman" panose="02020603050405020304" pitchFamily="18" charset="0"/>
              </a:rPr>
              <a:t>SREI – Serviço de Registro Eletrônico de Imóveis – Antonio Carlos Alves Braga Jr. – </a:t>
            </a:r>
            <a:r>
              <a:rPr lang="pt-BR" sz="1600" dirty="0">
                <a:latin typeface="Times New Roman" panose="02020603050405020304" pitchFamily="18" charset="0"/>
                <a:cs typeface="Times New Roman" panose="02020603050405020304" pitchFamily="18" charset="0"/>
                <a:hlinkClick r:id="rId5"/>
              </a:rPr>
              <a:t>http://www.colegioregistralrs.org.br/noticia.asp?cod≡10253</a:t>
            </a:r>
            <a:endParaRPr lang="pt-BR" sz="1600" dirty="0">
              <a:latin typeface="Times New Roman" panose="02020603050405020304" pitchFamily="18" charset="0"/>
              <a:cs typeface="Times New Roman" panose="02020603050405020304" pitchFamily="18" charset="0"/>
            </a:endParaRPr>
          </a:p>
          <a:p>
            <a:pPr marL="0" indent="0" algn="just">
              <a:buNone/>
            </a:pPr>
            <a:r>
              <a:rPr lang="pt-BR" sz="1600" dirty="0">
                <a:latin typeface="Times New Roman" panose="02020603050405020304" pitchFamily="18" charset="0"/>
                <a:cs typeface="Times New Roman" panose="02020603050405020304" pitchFamily="18" charset="0"/>
              </a:rPr>
              <a:t>Central Registradores de Imóveis – Flauzilino Araújo dos Santos - </a:t>
            </a:r>
            <a:r>
              <a:rPr lang="pt-BR" sz="1600" dirty="0">
                <a:latin typeface="Times New Roman" panose="02020603050405020304" pitchFamily="18" charset="0"/>
                <a:cs typeface="Times New Roman" panose="02020603050405020304" pitchFamily="18" charset="0"/>
                <a:hlinkClick r:id="rId4"/>
              </a:rPr>
              <a:t>http://cartórios.org/2013/06/27/srei-serviço-de-registro-eletronico-de-imoveis/</a:t>
            </a:r>
            <a:endParaRPr lang="pt-BR" sz="1600" dirty="0">
              <a:latin typeface="Times New Roman" panose="02020603050405020304" pitchFamily="18" charset="0"/>
              <a:cs typeface="Times New Roman" panose="02020603050405020304" pitchFamily="18" charset="0"/>
            </a:endParaRPr>
          </a:p>
          <a:p>
            <a:pPr marL="0" indent="0">
              <a:buNone/>
            </a:pPr>
            <a:endParaRPr lang="pt-BR" sz="1200" dirty="0"/>
          </a:p>
          <a:p>
            <a:endParaRPr lang="pt-BR" sz="2000" dirty="0" smtClean="0"/>
          </a:p>
        </p:txBody>
      </p:sp>
      <p:sp>
        <p:nvSpPr>
          <p:cNvPr id="4" name="Retângulo 3"/>
          <p:cNvSpPr/>
          <p:nvPr/>
        </p:nvSpPr>
        <p:spPr>
          <a:xfrm>
            <a:off x="0" y="4098524"/>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6">
            <a:extLst>
              <a:ext uri="{28A0092B-C50C-407E-A947-70E740481C1C}">
                <a14:useLocalDpi xmlns:a14="http://schemas.microsoft.com/office/drawing/2010/main" val="0"/>
              </a:ext>
            </a:extLst>
          </a:blip>
          <a:srcRect l="31719" t="58508" r="51984" b="32192"/>
          <a:stretch/>
        </p:blipFill>
        <p:spPr>
          <a:xfrm>
            <a:off x="4111846" y="4121062"/>
            <a:ext cx="1234559" cy="977360"/>
          </a:xfrm>
          <a:prstGeom prst="rect">
            <a:avLst/>
          </a:prstGeom>
        </p:spPr>
      </p:pic>
      <p:pic>
        <p:nvPicPr>
          <p:cNvPr id="6" name="Imagem 5"/>
          <p:cNvPicPr>
            <a:picLocks noChangeAspect="1"/>
          </p:cNvPicPr>
          <p:nvPr/>
        </p:nvPicPr>
        <p:blipFill rotWithShape="1">
          <a:blip r:embed="rId6">
            <a:extLst>
              <a:ext uri="{28A0092B-C50C-407E-A947-70E740481C1C}">
                <a14:useLocalDpi xmlns:a14="http://schemas.microsoft.com/office/drawing/2010/main" val="0"/>
              </a:ext>
            </a:extLst>
          </a:blip>
          <a:srcRect l="3937" t="59396" r="72255" b="29329"/>
          <a:stretch/>
        </p:blipFill>
        <p:spPr>
          <a:xfrm>
            <a:off x="0" y="4120008"/>
            <a:ext cx="1486722" cy="976669"/>
          </a:xfrm>
          <a:prstGeom prst="rect">
            <a:avLst/>
          </a:prstGeom>
        </p:spPr>
      </p:pic>
      <p:pic>
        <p:nvPicPr>
          <p:cNvPr id="7" name="Imagem 6"/>
          <p:cNvPicPr>
            <a:picLocks noChangeAspect="1"/>
          </p:cNvPicPr>
          <p:nvPr/>
        </p:nvPicPr>
        <p:blipFill rotWithShape="1">
          <a:blip r:embed="rId6">
            <a:extLst>
              <a:ext uri="{28A0092B-C50C-407E-A947-70E740481C1C}">
                <a14:useLocalDpi xmlns:a14="http://schemas.microsoft.com/office/drawing/2010/main" val="0"/>
              </a:ext>
            </a:extLst>
          </a:blip>
          <a:srcRect l="53155" t="59013" r="37135" b="31882"/>
          <a:stretch/>
        </p:blipFill>
        <p:spPr>
          <a:xfrm>
            <a:off x="8321698" y="4105646"/>
            <a:ext cx="763263" cy="992776"/>
          </a:xfrm>
          <a:prstGeom prst="rect">
            <a:avLst/>
          </a:prstGeom>
        </p:spPr>
      </p:pic>
    </p:spTree>
    <p:extLst>
      <p:ext uri="{BB962C8B-B14F-4D97-AF65-F5344CB8AC3E}">
        <p14:creationId xmlns:p14="http://schemas.microsoft.com/office/powerpoint/2010/main" val="3044627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dirty="0">
                <a:latin typeface="Times New Roman" panose="02020603050405020304" pitchFamily="18" charset="0"/>
                <a:cs typeface="Times New Roman" panose="02020603050405020304" pitchFamily="18" charset="0"/>
              </a:rPr>
              <a:t>Links</a:t>
            </a:r>
            <a:endParaRPr lang="pt-BR" sz="2800" dirty="0"/>
          </a:p>
        </p:txBody>
      </p:sp>
      <p:sp>
        <p:nvSpPr>
          <p:cNvPr id="3" name="Espaço Reservado para Conteúdo 2"/>
          <p:cNvSpPr>
            <a:spLocks noGrp="1"/>
          </p:cNvSpPr>
          <p:nvPr>
            <p:ph idx="1"/>
          </p:nvPr>
        </p:nvSpPr>
        <p:spPr/>
        <p:txBody>
          <a:bodyPr/>
          <a:lstStyle/>
          <a:p>
            <a:r>
              <a:rPr lang="pt-BR" sz="1400" dirty="0">
                <a:hlinkClick r:id="rId2"/>
              </a:rPr>
              <a:t>https://</a:t>
            </a:r>
            <a:r>
              <a:rPr lang="pt-BR" sz="1400" dirty="0" smtClean="0">
                <a:hlinkClick r:id="rId2"/>
              </a:rPr>
              <a:t>cei-anoregmt.com.br/Downloads/provimento_81_2014.pdf</a:t>
            </a:r>
          </a:p>
          <a:p>
            <a:r>
              <a:rPr lang="pt-BR" sz="1400" dirty="0" smtClean="0">
                <a:hlinkClick r:id="rId2"/>
              </a:rPr>
              <a:t>http</a:t>
            </a:r>
            <a:r>
              <a:rPr lang="pt-BR" sz="1400" dirty="0">
                <a:hlinkClick r:id="rId2"/>
              </a:rPr>
              <a:t>://</a:t>
            </a:r>
            <a:r>
              <a:rPr lang="pt-BR" sz="1400" dirty="0" smtClean="0">
                <a:hlinkClick r:id="rId2"/>
              </a:rPr>
              <a:t>www.anoregmt.org.br/portal/conteudo,10225,0,2,nt,anoreg-mt-apresentou-a-central-eletronica-de-integracao-e-informacoes-a-corregedoria.html</a:t>
            </a:r>
            <a:endParaRPr lang="pt-BR" sz="1400" dirty="0"/>
          </a:p>
          <a:p>
            <a:r>
              <a:rPr lang="pt-BR" sz="1400" dirty="0"/>
              <a:t>http://</a:t>
            </a:r>
            <a:r>
              <a:rPr lang="pt-BR" sz="1400" dirty="0" smtClean="0"/>
              <a:t>www.anoregmt.org.br/portal/conteudo,11522,0,2,le,anoreg-mt-parabeniza-os-cartorios-de-mt-pelo-destaque-na-premiacao-nacional-de-qualidade.html</a:t>
            </a:r>
            <a:endParaRPr lang="pt-BR" sz="1400"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173177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b="1" dirty="0" smtClean="0">
                <a:latin typeface="Times New Roman" panose="02020603050405020304" pitchFamily="18" charset="0"/>
                <a:cs typeface="Times New Roman" panose="02020603050405020304" pitchFamily="18" charset="0"/>
              </a:rPr>
              <a:t>Direito à privacidade na era Digital </a:t>
            </a:r>
            <a:br>
              <a:rPr lang="pt-BR" sz="2800" b="1" dirty="0" smtClean="0">
                <a:latin typeface="Times New Roman" panose="02020603050405020304" pitchFamily="18" charset="0"/>
                <a:cs typeface="Times New Roman" panose="02020603050405020304" pitchFamily="18" charset="0"/>
              </a:rPr>
            </a:br>
            <a:r>
              <a:rPr lang="pt-BR" sz="2800" b="1" dirty="0" smtClean="0">
                <a:latin typeface="Times New Roman" panose="02020603050405020304" pitchFamily="18" charset="0"/>
                <a:cs typeface="Times New Roman" panose="02020603050405020304" pitchFamily="18" charset="0"/>
              </a:rPr>
              <a:t>Doutrinas simplistas, em parte superadas.</a:t>
            </a:r>
            <a:endParaRPr lang="pt-BR" sz="2800"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347215" y="1343989"/>
            <a:ext cx="8229600" cy="3394472"/>
          </a:xfrm>
        </p:spPr>
        <p:txBody>
          <a:bodyPr/>
          <a:lstStyle/>
          <a:p>
            <a:r>
              <a:rPr lang="pt-BR" sz="2400" dirty="0" smtClean="0">
                <a:latin typeface="Times New Roman" panose="02020603050405020304" pitchFamily="18" charset="0"/>
                <a:cs typeface="Times New Roman" panose="02020603050405020304" pitchFamily="18" charset="0"/>
              </a:rPr>
              <a:t>A internet não precisa de governança, pois ela auto regularizará;</a:t>
            </a:r>
          </a:p>
          <a:p>
            <a:pPr marL="0" indent="0">
              <a:buNone/>
            </a:pPr>
            <a:endParaRPr lang="pt-BR" sz="2400" dirty="0" smtClean="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Qualquer regularização seria inútil;</a:t>
            </a:r>
          </a:p>
          <a:p>
            <a:pPr marL="0" indent="0">
              <a:buNone/>
            </a:pPr>
            <a:endParaRPr lang="pt-BR" sz="2400" dirty="0" smtClean="0">
              <a:latin typeface="Times New Roman" panose="02020603050405020304" pitchFamily="18" charset="0"/>
              <a:cs typeface="Times New Roman" panose="02020603050405020304" pitchFamily="18" charset="0"/>
            </a:endParaRPr>
          </a:p>
          <a:p>
            <a:r>
              <a:rPr lang="pt-BR" sz="2400" dirty="0" smtClean="0">
                <a:latin typeface="Times New Roman" panose="02020603050405020304" pitchFamily="18" charset="0"/>
                <a:cs typeface="Times New Roman" panose="02020603050405020304" pitchFamily="18" charset="0"/>
              </a:rPr>
              <a:t>A internet necessita ser regulamentada;</a:t>
            </a:r>
            <a:endParaRPr lang="pt-BR" sz="2400" dirty="0">
              <a:latin typeface="Times New Roman" panose="02020603050405020304" pitchFamily="18" charset="0"/>
              <a:cs typeface="Times New Roman" panose="02020603050405020304" pitchFamily="18" charset="0"/>
            </a:endParaRP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2557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b="1" dirty="0" smtClean="0">
                <a:latin typeface="Times New Roman" panose="02020603050405020304" pitchFamily="18" charset="0"/>
                <a:cs typeface="Times New Roman" panose="02020603050405020304" pitchFamily="18" charset="0"/>
              </a:rPr>
              <a:t>Hipóteses</a:t>
            </a:r>
            <a:endParaRPr lang="pt-BR" sz="2000"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p:txBody>
          <a:bodyPr/>
          <a:lstStyle/>
          <a:p>
            <a:pPr algn="just"/>
            <a:r>
              <a:rPr lang="pt-BR" sz="2600" dirty="0" smtClean="0">
                <a:latin typeface="Times New Roman" panose="02020603050405020304" pitchFamily="18" charset="0"/>
                <a:cs typeface="Times New Roman" panose="02020603050405020304" pitchFamily="18" charset="0"/>
              </a:rPr>
              <a:t>Tratados internacionais têm força normativa superior aos ditames constitucionais.</a:t>
            </a:r>
          </a:p>
          <a:p>
            <a:pPr marL="0" indent="0" algn="just">
              <a:buNone/>
            </a:pPr>
            <a:endParaRPr lang="pt-BR" sz="2600" dirty="0" smtClean="0">
              <a:latin typeface="Times New Roman" panose="02020603050405020304" pitchFamily="18" charset="0"/>
              <a:cs typeface="Times New Roman" panose="02020603050405020304" pitchFamily="18" charset="0"/>
            </a:endParaRPr>
          </a:p>
          <a:p>
            <a:pPr algn="just"/>
            <a:r>
              <a:rPr lang="pt-BR" sz="2600" dirty="0" smtClean="0">
                <a:latin typeface="Times New Roman" panose="02020603050405020304" pitchFamily="18" charset="0"/>
                <a:cs typeface="Times New Roman" panose="02020603050405020304" pitchFamily="18" charset="0"/>
              </a:rPr>
              <a:t>Nessa mesma linha, incluem-se os acordos de colaboração e os memorandos de entendimento, etc</a:t>
            </a:r>
            <a:r>
              <a:rPr lang="pt-BR" sz="2600" dirty="0">
                <a:latin typeface="Times New Roman" panose="02020603050405020304" pitchFamily="18" charset="0"/>
                <a:cs typeface="Times New Roman" panose="02020603050405020304" pitchFamily="18" charset="0"/>
              </a:rPr>
              <a:t>.</a:t>
            </a:r>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831015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Times New Roman" panose="02020603050405020304" pitchFamily="18" charset="0"/>
                <a:cs typeface="Times New Roman" panose="02020603050405020304" pitchFamily="18" charset="0"/>
              </a:rPr>
              <a:t>Segurança Jurídica</a:t>
            </a:r>
            <a:endParaRPr lang="pt-BR"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215758" y="969906"/>
            <a:ext cx="8686800" cy="3126873"/>
          </a:xfrm>
        </p:spPr>
        <p:txBody>
          <a:bodyPr/>
          <a:lstStyle/>
          <a:p>
            <a:pPr marL="0" indent="0" algn="just">
              <a:buNone/>
            </a:pPr>
            <a:r>
              <a:rPr lang="pt-BR" sz="1100" b="1" dirty="0" smtClean="0">
                <a:latin typeface="Times New Roman" panose="02020603050405020304" pitchFamily="18" charset="0"/>
                <a:cs typeface="Times New Roman" panose="02020603050405020304" pitchFamily="18" charset="0"/>
              </a:rPr>
              <a:t>Para </a:t>
            </a:r>
            <a:r>
              <a:rPr lang="pt-BR" sz="1100" b="1" dirty="0">
                <a:latin typeface="Times New Roman" panose="02020603050405020304" pitchFamily="18" charset="0"/>
                <a:cs typeface="Times New Roman" panose="02020603050405020304" pitchFamily="18" charset="0"/>
              </a:rPr>
              <a:t>o grande constitucionalista português, </a:t>
            </a:r>
            <a:r>
              <a:rPr lang="pt-BR" sz="1100" b="1" dirty="0" smtClean="0">
                <a:latin typeface="Times New Roman" panose="02020603050405020304" pitchFamily="18" charset="0"/>
                <a:cs typeface="Times New Roman" panose="02020603050405020304" pitchFamily="18" charset="0"/>
              </a:rPr>
              <a:t>JJ. Canotilho, esse </a:t>
            </a:r>
            <a:r>
              <a:rPr lang="pt-BR" sz="1100" b="1" dirty="0">
                <a:latin typeface="Times New Roman" panose="02020603050405020304" pitchFamily="18" charset="0"/>
                <a:cs typeface="Times New Roman" panose="02020603050405020304" pitchFamily="18" charset="0"/>
              </a:rPr>
              <a:t>princípio geral pode ser assim enunciado</a:t>
            </a:r>
            <a:r>
              <a:rPr lang="pt-BR" sz="1100" b="1" dirty="0" smtClean="0">
                <a:latin typeface="Times New Roman" panose="02020603050405020304" pitchFamily="18" charset="0"/>
                <a:cs typeface="Times New Roman" panose="02020603050405020304" pitchFamily="18" charset="0"/>
              </a:rPr>
              <a:t>:</a:t>
            </a:r>
          </a:p>
          <a:p>
            <a:pPr marL="0" indent="0" algn="just">
              <a:buNone/>
            </a:pPr>
            <a:endParaRPr lang="pt-BR" sz="1100" dirty="0">
              <a:latin typeface="Times New Roman" panose="02020603050405020304" pitchFamily="18" charset="0"/>
              <a:cs typeface="Times New Roman" panose="02020603050405020304" pitchFamily="18" charset="0"/>
            </a:endParaRPr>
          </a:p>
          <a:p>
            <a:pPr algn="just"/>
            <a:r>
              <a:rPr lang="pt-BR" sz="1100" dirty="0">
                <a:latin typeface="Times New Roman" panose="02020603050405020304" pitchFamily="18" charset="0"/>
                <a:cs typeface="Times New Roman" panose="02020603050405020304" pitchFamily="18" charset="0"/>
              </a:rPr>
              <a:t>“Os indivíduos têm o direito de poder contar com o fato de que aos seus atos ou às decisões públicas concernentes a seus direitos, posições ou relações jurídicas </a:t>
            </a:r>
            <a:r>
              <a:rPr lang="pt-BR" sz="1100" dirty="0" smtClean="0">
                <a:latin typeface="Times New Roman" panose="02020603050405020304" pitchFamily="18" charset="0"/>
                <a:cs typeface="Times New Roman" panose="02020603050405020304" pitchFamily="18" charset="0"/>
              </a:rPr>
              <a:t>fundadas sobre </a:t>
            </a:r>
            <a:r>
              <a:rPr lang="pt-BR" sz="1100" dirty="0">
                <a:latin typeface="Times New Roman" panose="02020603050405020304" pitchFamily="18" charset="0"/>
                <a:cs typeface="Times New Roman" panose="02020603050405020304" pitchFamily="18" charset="0"/>
              </a:rPr>
              <a:t>normas jurídicas válidas e em vigor, se vinculem os efeitos previstos e assinados por estas mesmas normas”.</a:t>
            </a:r>
          </a:p>
          <a:p>
            <a:pPr algn="just"/>
            <a:r>
              <a:rPr lang="pt-BR" sz="1100" dirty="0" smtClean="0">
                <a:latin typeface="Times New Roman" panose="02020603050405020304" pitchFamily="18" charset="0"/>
                <a:cs typeface="Times New Roman" panose="02020603050405020304" pitchFamily="18" charset="0"/>
              </a:rPr>
              <a:t>Remata sua </a:t>
            </a:r>
            <a:r>
              <a:rPr lang="pt-BR" sz="1100" dirty="0">
                <a:latin typeface="Times New Roman" panose="02020603050405020304" pitchFamily="18" charset="0"/>
                <a:cs typeface="Times New Roman" panose="02020603050405020304" pitchFamily="18" charset="0"/>
              </a:rPr>
              <a:t>conceituação, sublinhando que o princípio de segurança jurídica exige “a confiabilidade, a clareza, a razoabilidade e a transparência dos atos do poder”, para, em seguida, revelar as mais importantes manifestações desse princípio:</a:t>
            </a:r>
          </a:p>
          <a:p>
            <a:pPr algn="just"/>
            <a:r>
              <a:rPr lang="pt-BR" sz="1100" dirty="0">
                <a:latin typeface="Times New Roman" panose="02020603050405020304" pitchFamily="18" charset="0"/>
                <a:cs typeface="Times New Roman" panose="02020603050405020304" pitchFamily="18" charset="0"/>
              </a:rPr>
              <a:t>“(1) Relativamente a </a:t>
            </a:r>
            <a:r>
              <a:rPr lang="pt-BR" sz="1100" dirty="0" err="1" smtClean="0">
                <a:latin typeface="Times New Roman" panose="02020603050405020304" pitchFamily="18" charset="0"/>
                <a:cs typeface="Times New Roman" panose="02020603050405020304" pitchFamily="18" charset="0"/>
              </a:rPr>
              <a:t>actos</a:t>
            </a:r>
            <a:r>
              <a:rPr lang="pt-BR" sz="1100" dirty="0">
                <a:latin typeface="Times New Roman" panose="02020603050405020304" pitchFamily="18" charset="0"/>
                <a:cs typeface="Times New Roman" panose="02020603050405020304" pitchFamily="18" charset="0"/>
              </a:rPr>
              <a:t> </a:t>
            </a:r>
            <a:r>
              <a:rPr lang="pt-BR" sz="1100" dirty="0" smtClean="0">
                <a:latin typeface="Times New Roman" panose="02020603050405020304" pitchFamily="18" charset="0"/>
                <a:cs typeface="Times New Roman" panose="02020603050405020304" pitchFamily="18" charset="0"/>
              </a:rPr>
              <a:t>normativos </a:t>
            </a:r>
            <a:r>
              <a:rPr lang="pt-BR" sz="1100" dirty="0">
                <a:latin typeface="Times New Roman" panose="02020603050405020304" pitchFamily="18" charset="0"/>
                <a:cs typeface="Times New Roman" panose="02020603050405020304" pitchFamily="18" charset="0"/>
              </a:rPr>
              <a:t>– proibição de normas </a:t>
            </a:r>
            <a:r>
              <a:rPr lang="pt-BR" sz="1100" dirty="0" err="1" smtClean="0">
                <a:latin typeface="Times New Roman" panose="02020603050405020304" pitchFamily="18" charset="0"/>
                <a:cs typeface="Times New Roman" panose="02020603050405020304" pitchFamily="18" charset="0"/>
              </a:rPr>
              <a:t>retroactivas</a:t>
            </a:r>
            <a:r>
              <a:rPr lang="pt-BR" sz="1100" dirty="0">
                <a:latin typeface="Times New Roman" panose="02020603050405020304" pitchFamily="18" charset="0"/>
                <a:cs typeface="Times New Roman" panose="02020603050405020304" pitchFamily="18" charset="0"/>
              </a:rPr>
              <a:t> </a:t>
            </a:r>
            <a:r>
              <a:rPr lang="pt-BR" sz="1100" dirty="0" smtClean="0">
                <a:latin typeface="Times New Roman" panose="02020603050405020304" pitchFamily="18" charset="0"/>
                <a:cs typeface="Times New Roman" panose="02020603050405020304" pitchFamily="18" charset="0"/>
              </a:rPr>
              <a:t>restritivas </a:t>
            </a:r>
            <a:r>
              <a:rPr lang="pt-BR" sz="1100" dirty="0">
                <a:latin typeface="Times New Roman" panose="02020603050405020304" pitchFamily="18" charset="0"/>
                <a:cs typeface="Times New Roman" panose="02020603050405020304" pitchFamily="18" charset="0"/>
              </a:rPr>
              <a:t>de direitos ou interesses juridicamente protegidos</a:t>
            </a:r>
            <a:r>
              <a:rPr lang="pt-BR" sz="1100" dirty="0" smtClean="0">
                <a:latin typeface="Times New Roman" panose="02020603050405020304" pitchFamily="18" charset="0"/>
                <a:cs typeface="Times New Roman" panose="02020603050405020304" pitchFamily="18" charset="0"/>
              </a:rPr>
              <a:t>;</a:t>
            </a:r>
          </a:p>
          <a:p>
            <a:pPr algn="just"/>
            <a:r>
              <a:rPr lang="pt-BR" sz="1100" dirty="0" smtClean="0">
                <a:latin typeface="Times New Roman" panose="02020603050405020304" pitchFamily="18" charset="0"/>
                <a:cs typeface="Times New Roman" panose="02020603050405020304" pitchFamily="18" charset="0"/>
              </a:rPr>
              <a:t> </a:t>
            </a:r>
            <a:r>
              <a:rPr lang="pt-BR" sz="1100" dirty="0">
                <a:latin typeface="Times New Roman" panose="02020603050405020304" pitchFamily="18" charset="0"/>
                <a:cs typeface="Times New Roman" panose="02020603050405020304" pitchFamily="18" charset="0"/>
              </a:rPr>
              <a:t>(2) relativamente a </a:t>
            </a:r>
            <a:r>
              <a:rPr lang="pt-BR" sz="1100" dirty="0" err="1">
                <a:latin typeface="Times New Roman" panose="02020603050405020304" pitchFamily="18" charset="0"/>
                <a:cs typeface="Times New Roman" panose="02020603050405020304" pitchFamily="18" charset="0"/>
              </a:rPr>
              <a:t>actos</a:t>
            </a:r>
            <a:r>
              <a:rPr lang="pt-BR" sz="1100" dirty="0">
                <a:latin typeface="Times New Roman" panose="02020603050405020304" pitchFamily="18" charset="0"/>
                <a:cs typeface="Times New Roman" panose="02020603050405020304" pitchFamily="18" charset="0"/>
              </a:rPr>
              <a:t> jurisdicionais – inalterabilidade do caso julgado</a:t>
            </a:r>
            <a:r>
              <a:rPr lang="pt-BR" sz="1100" dirty="0" smtClean="0">
                <a:latin typeface="Times New Roman" panose="02020603050405020304" pitchFamily="18" charset="0"/>
                <a:cs typeface="Times New Roman" panose="02020603050405020304" pitchFamily="18" charset="0"/>
              </a:rPr>
              <a:t>;</a:t>
            </a:r>
          </a:p>
          <a:p>
            <a:pPr algn="just"/>
            <a:r>
              <a:rPr lang="pt-BR" sz="1100" dirty="0" smtClean="0">
                <a:latin typeface="Times New Roman" panose="02020603050405020304" pitchFamily="18" charset="0"/>
                <a:cs typeface="Times New Roman" panose="02020603050405020304" pitchFamily="18" charset="0"/>
              </a:rPr>
              <a:t> </a:t>
            </a:r>
            <a:r>
              <a:rPr lang="pt-BR" sz="1100" dirty="0">
                <a:latin typeface="Times New Roman" panose="02020603050405020304" pitchFamily="18" charset="0"/>
                <a:cs typeface="Times New Roman" panose="02020603050405020304" pitchFamily="18" charset="0"/>
              </a:rPr>
              <a:t>(3) em relação a </a:t>
            </a:r>
            <a:r>
              <a:rPr lang="pt-BR" sz="1100" dirty="0" err="1" smtClean="0">
                <a:latin typeface="Times New Roman" panose="02020603050405020304" pitchFamily="18" charset="0"/>
                <a:cs typeface="Times New Roman" panose="02020603050405020304" pitchFamily="18" charset="0"/>
              </a:rPr>
              <a:t>actos</a:t>
            </a:r>
            <a:r>
              <a:rPr lang="pt-BR" sz="1100" dirty="0">
                <a:latin typeface="Times New Roman" panose="02020603050405020304" pitchFamily="18" charset="0"/>
                <a:cs typeface="Times New Roman" panose="02020603050405020304" pitchFamily="18" charset="0"/>
              </a:rPr>
              <a:t> </a:t>
            </a:r>
            <a:r>
              <a:rPr lang="pt-BR" sz="1100" dirty="0" smtClean="0">
                <a:latin typeface="Times New Roman" panose="02020603050405020304" pitchFamily="18" charset="0"/>
                <a:cs typeface="Times New Roman" panose="02020603050405020304" pitchFamily="18" charset="0"/>
              </a:rPr>
              <a:t>da </a:t>
            </a:r>
            <a:r>
              <a:rPr lang="pt-BR" sz="1100" dirty="0">
                <a:latin typeface="Times New Roman" panose="02020603050405020304" pitchFamily="18" charset="0"/>
                <a:cs typeface="Times New Roman" panose="02020603050405020304" pitchFamily="18" charset="0"/>
              </a:rPr>
              <a:t>administração – tendencial estabilidade dos casos decididos através de </a:t>
            </a:r>
            <a:r>
              <a:rPr lang="pt-BR" sz="1100" dirty="0" err="1">
                <a:latin typeface="Times New Roman" panose="02020603050405020304" pitchFamily="18" charset="0"/>
                <a:cs typeface="Times New Roman" panose="02020603050405020304" pitchFamily="18" charset="0"/>
              </a:rPr>
              <a:t>actos</a:t>
            </a:r>
            <a:r>
              <a:rPr lang="pt-BR" sz="1100" dirty="0">
                <a:latin typeface="Times New Roman" panose="02020603050405020304" pitchFamily="18" charset="0"/>
                <a:cs typeface="Times New Roman" panose="02020603050405020304" pitchFamily="18" charset="0"/>
              </a:rPr>
              <a:t> administrativos constitutivos de direitos”.</a:t>
            </a:r>
          </a:p>
          <a:p>
            <a:pPr algn="just"/>
            <a:r>
              <a:rPr lang="pt-BR" sz="1100" dirty="0">
                <a:latin typeface="Times New Roman" panose="02020603050405020304" pitchFamily="18" charset="0"/>
                <a:cs typeface="Times New Roman" panose="02020603050405020304" pitchFamily="18" charset="0"/>
              </a:rPr>
              <a:t>A jurisprudência da Corte Constitucional portuguesa, porém, não limita a incidência do princípio da segurança jurídica, em matéria de atos normativos, apenas à defesa contra os efeitos retroativos. Exige também que as leis sejam formuladas segundo a exigência de precisão e clareza de seus preceitos, chegando a conceber um princípio que denomina de “princípio de </a:t>
            </a:r>
            <a:r>
              <a:rPr lang="pt-BR" sz="1100" dirty="0" err="1">
                <a:latin typeface="Times New Roman" panose="02020603050405020304" pitchFamily="18" charset="0"/>
                <a:cs typeface="Times New Roman" panose="02020603050405020304" pitchFamily="18" charset="0"/>
              </a:rPr>
              <a:t>determinabilidade</a:t>
            </a:r>
            <a:r>
              <a:rPr lang="pt-BR" sz="1100" dirty="0">
                <a:latin typeface="Times New Roman" panose="02020603050405020304" pitchFamily="18" charset="0"/>
                <a:cs typeface="Times New Roman" panose="02020603050405020304" pitchFamily="18" charset="0"/>
              </a:rPr>
              <a:t> das leis</a:t>
            </a:r>
            <a:r>
              <a:rPr lang="pt-BR" sz="1100" dirty="0" smtClean="0">
                <a:latin typeface="Times New Roman" panose="02020603050405020304" pitchFamily="18" charset="0"/>
                <a:cs typeface="Times New Roman" panose="02020603050405020304" pitchFamily="18" charset="0"/>
              </a:rPr>
              <a:t>”.</a:t>
            </a:r>
          </a:p>
          <a:p>
            <a:pPr marL="0" indent="0" algn="just">
              <a:buNone/>
            </a:pPr>
            <a:endParaRPr lang="pt-BR" sz="1100" dirty="0">
              <a:latin typeface="Times New Roman" panose="02020603050405020304" pitchFamily="18" charset="0"/>
              <a:cs typeface="Times New Roman" panose="02020603050405020304" pitchFamily="18" charset="0"/>
            </a:endParaRPr>
          </a:p>
          <a:p>
            <a:pPr marL="0" indent="0" algn="just">
              <a:buNone/>
            </a:pPr>
            <a:r>
              <a:rPr lang="pt-BR" sz="1100" dirty="0" smtClean="0">
                <a:latin typeface="Times New Roman" panose="02020603050405020304" pitchFamily="18" charset="0"/>
                <a:cs typeface="Times New Roman" panose="02020603050405020304" pitchFamily="18" charset="0"/>
              </a:rPr>
              <a:t>O texto acima aparece em obra de Humberto Theodoro Júnior, publicado na Revista da EMERJ, v. 9, nº 35, 2006,pg. 25.</a:t>
            </a:r>
            <a:endParaRPr lang="pt-BR" sz="1100" dirty="0">
              <a:latin typeface="Times New Roman" panose="02020603050405020304" pitchFamily="18" charset="0"/>
              <a:cs typeface="Times New Roman" panose="02020603050405020304" pitchFamily="18" charset="0"/>
            </a:endParaRPr>
          </a:p>
          <a:p>
            <a:endParaRPr lang="pt-BR"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2">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3285136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Times New Roman" panose="02020603050405020304" pitchFamily="18" charset="0"/>
                <a:cs typeface="Times New Roman" panose="02020603050405020304" pitchFamily="18" charset="0"/>
              </a:rPr>
              <a:t>C</a:t>
            </a:r>
            <a:r>
              <a:rPr lang="pt-BR" b="1" dirty="0" smtClean="0">
                <a:latin typeface="Times New Roman" panose="02020603050405020304" pitchFamily="18" charset="0"/>
                <a:cs typeface="Times New Roman" panose="02020603050405020304" pitchFamily="18" charset="0"/>
              </a:rPr>
              <a:t>ríticas Doutrinárias</a:t>
            </a:r>
            <a:r>
              <a:rPr lang="pt-BR" b="1" dirty="0" smtClean="0"/>
              <a:t> </a:t>
            </a:r>
            <a:r>
              <a:rPr lang="pt-BR" b="1" dirty="0"/>
              <a:t/>
            </a:r>
            <a:br>
              <a:rPr lang="pt-BR" b="1" dirty="0"/>
            </a:br>
            <a:endParaRPr lang="pt-BR" dirty="0"/>
          </a:p>
        </p:txBody>
      </p:sp>
      <p:sp>
        <p:nvSpPr>
          <p:cNvPr id="3" name="Espaço Reservado para Conteúdo 2"/>
          <p:cNvSpPr>
            <a:spLocks noGrp="1"/>
          </p:cNvSpPr>
          <p:nvPr>
            <p:ph idx="1"/>
          </p:nvPr>
        </p:nvSpPr>
        <p:spPr>
          <a:xfrm>
            <a:off x="457200" y="1200151"/>
            <a:ext cx="8229600" cy="2878689"/>
          </a:xfrm>
        </p:spPr>
        <p:txBody>
          <a:bodyPr/>
          <a:lstStyle/>
          <a:p>
            <a:pPr marL="0" indent="0" algn="just">
              <a:buNone/>
            </a:pPr>
            <a:r>
              <a:rPr lang="pt-BR" sz="1400" dirty="0" smtClean="0">
                <a:latin typeface="Times New Roman" panose="02020603050405020304" pitchFamily="18" charset="0"/>
                <a:cs typeface="Times New Roman" panose="02020603050405020304" pitchFamily="18" charset="0"/>
              </a:rPr>
              <a:t>Ao reverso do que se vê em nossa pátria mãe, in comentário </a:t>
            </a:r>
            <a:r>
              <a:rPr lang="pt-BR" sz="1400" dirty="0">
                <a:latin typeface="Times New Roman" panose="02020603050405020304" pitchFamily="18" charset="0"/>
                <a:cs typeface="Times New Roman" panose="02020603050405020304" pitchFamily="18" charset="0"/>
              </a:rPr>
              <a:t>acerca do ordenamento jurídico </a:t>
            </a:r>
            <a:r>
              <a:rPr lang="pt-BR" sz="1400" dirty="0" smtClean="0">
                <a:latin typeface="Times New Roman" panose="02020603050405020304" pitchFamily="18" charset="0"/>
                <a:cs typeface="Times New Roman" panose="02020603050405020304" pitchFamily="18" charset="0"/>
              </a:rPr>
              <a:t>brasileiro</a:t>
            </a:r>
            <a:r>
              <a:rPr lang="pt-BR" sz="1400" dirty="0">
                <a:latin typeface="Times New Roman" panose="02020603050405020304" pitchFamily="18" charset="0"/>
                <a:cs typeface="Times New Roman" panose="02020603050405020304" pitchFamily="18" charset="0"/>
              </a:rPr>
              <a:t>, cujas regras estão disciplinadas pela LC n. 95/1998, o Min. Ives Gandra da Silva Martins Filho, assim </a:t>
            </a:r>
            <a:r>
              <a:rPr lang="pt-BR" sz="1400" dirty="0" smtClean="0">
                <a:latin typeface="Times New Roman" panose="02020603050405020304" pitchFamily="18" charset="0"/>
                <a:cs typeface="Times New Roman" panose="02020603050405020304" pitchFamily="18" charset="0"/>
              </a:rPr>
              <a:t>preleciona:</a:t>
            </a:r>
          </a:p>
          <a:p>
            <a:pPr marL="0" indent="0" algn="just">
              <a:buNone/>
            </a:pPr>
            <a:endParaRPr lang="pt-BR" sz="1400" dirty="0" smtClean="0">
              <a:latin typeface="Times New Roman" panose="02020603050405020304" pitchFamily="18" charset="0"/>
              <a:cs typeface="Times New Roman" panose="02020603050405020304" pitchFamily="18" charset="0"/>
            </a:endParaRPr>
          </a:p>
          <a:p>
            <a:pPr marL="0" indent="0" algn="just">
              <a:buNone/>
            </a:pPr>
            <a:r>
              <a:rPr lang="pt-BR" sz="1400" dirty="0">
                <a:latin typeface="Times New Roman" panose="02020603050405020304" pitchFamily="18" charset="0"/>
                <a:cs typeface="Times New Roman" panose="02020603050405020304" pitchFamily="18" charset="0"/>
              </a:rPr>
              <a:t>-</a:t>
            </a:r>
            <a:r>
              <a:rPr lang="pt-BR" sz="1400" dirty="0" smtClean="0">
                <a:latin typeface="Times New Roman" panose="02020603050405020304" pitchFamily="18" charset="0"/>
                <a:cs typeface="Times New Roman" panose="02020603050405020304" pitchFamily="18" charset="0"/>
              </a:rPr>
              <a:t> “A </a:t>
            </a:r>
            <a:r>
              <a:rPr lang="pt-BR" sz="1400" dirty="0">
                <a:latin typeface="Times New Roman" panose="02020603050405020304" pitchFamily="18" charset="0"/>
                <a:cs typeface="Times New Roman" panose="02020603050405020304" pitchFamily="18" charset="0"/>
              </a:rPr>
              <a:t>principal dificuldade encontrada no mapeamento de nosso ordenamento jurídico, no âmbito federal, tem sido a identificação precisa dos diplomas legais que efetivamente estão em vigor. Isso porque a fórmula tradicional de terminar o texto das leis com a disposição genérica de ‘revogam-se as disposições em contrário’, sem que tenha havido um levantamento específico das normas afetadas pela nova lei, dá azo às controvérsias sobre o que, efetivamente, foi mantido e o que foi revogado</a:t>
            </a:r>
            <a:r>
              <a:rPr lang="pt-BR" sz="1400" dirty="0" smtClean="0">
                <a:latin typeface="Times New Roman" panose="02020603050405020304" pitchFamily="18" charset="0"/>
                <a:cs typeface="Times New Roman" panose="02020603050405020304" pitchFamily="18" charset="0"/>
              </a:rPr>
              <a:t>.”</a:t>
            </a:r>
          </a:p>
          <a:p>
            <a:pPr algn="just"/>
            <a:endParaRPr lang="pt-BR" sz="1400" dirty="0" smtClean="0">
              <a:latin typeface="Times New Roman" panose="02020603050405020304" pitchFamily="18" charset="0"/>
              <a:cs typeface="Times New Roman" panose="02020603050405020304" pitchFamily="18" charset="0"/>
            </a:endParaRPr>
          </a:p>
          <a:p>
            <a:pPr algn="just"/>
            <a:endParaRPr lang="pt-BR" sz="1400" dirty="0">
              <a:latin typeface="Times New Roman" panose="02020603050405020304" pitchFamily="18" charset="0"/>
              <a:cs typeface="Times New Roman" panose="02020603050405020304" pitchFamily="18" charset="0"/>
            </a:endParaRPr>
          </a:p>
          <a:p>
            <a:pPr marL="0" indent="0" algn="just">
              <a:buNone/>
            </a:pPr>
            <a:endParaRPr lang="pt-BR" sz="1400" dirty="0" smtClean="0">
              <a:latin typeface="Times New Roman" panose="02020603050405020304" pitchFamily="18" charset="0"/>
              <a:cs typeface="Times New Roman" panose="02020603050405020304" pitchFamily="18" charset="0"/>
            </a:endParaRPr>
          </a:p>
          <a:p>
            <a:pPr marL="0" indent="0" algn="just">
              <a:buNone/>
            </a:pPr>
            <a:r>
              <a:rPr lang="pt-BR" sz="1000" b="1" dirty="0" smtClean="0">
                <a:latin typeface="Times New Roman" panose="02020603050405020304" pitchFamily="18" charset="0"/>
                <a:cs typeface="Times New Roman" panose="02020603050405020304" pitchFamily="18" charset="0"/>
              </a:rPr>
              <a:t>Disponível </a:t>
            </a:r>
            <a:r>
              <a:rPr lang="pt-BR" sz="1000" b="1" dirty="0">
                <a:latin typeface="Times New Roman" panose="02020603050405020304" pitchFamily="18" charset="0"/>
                <a:cs typeface="Times New Roman" panose="02020603050405020304" pitchFamily="18" charset="0"/>
              </a:rPr>
              <a:t>em: </a:t>
            </a:r>
            <a:r>
              <a:rPr lang="pt-BR" sz="1000" b="1" dirty="0" smtClean="0">
                <a:latin typeface="Times New Roman" panose="02020603050405020304" pitchFamily="18" charset="0"/>
                <a:cs typeface="Times New Roman" panose="02020603050405020304" pitchFamily="18" charset="0"/>
                <a:hlinkClick r:id="rId2"/>
              </a:rPr>
              <a:t>http</a:t>
            </a:r>
            <a:r>
              <a:rPr lang="pt-BR" sz="1000" b="1" dirty="0">
                <a:latin typeface="Times New Roman" panose="02020603050405020304" pitchFamily="18" charset="0"/>
                <a:cs typeface="Times New Roman" panose="02020603050405020304" pitchFamily="18" charset="0"/>
                <a:hlinkClick r:id="rId2"/>
              </a:rPr>
              <a:t>://</a:t>
            </a:r>
            <a:r>
              <a:rPr lang="pt-BR" sz="1000" b="1" dirty="0" smtClean="0">
                <a:latin typeface="Times New Roman" panose="02020603050405020304" pitchFamily="18" charset="0"/>
                <a:cs typeface="Times New Roman" panose="02020603050405020304" pitchFamily="18" charset="0"/>
                <a:hlinkClick r:id="rId2"/>
              </a:rPr>
              <a:t>www.planalto.gov.br/ccivil_03/revista/Rev_03/ordenamento%20jur%20brasil.htm</a:t>
            </a:r>
            <a:r>
              <a:rPr lang="pt-BR" sz="1000" b="1" dirty="0" smtClean="0">
                <a:latin typeface="Times New Roman" panose="02020603050405020304" pitchFamily="18" charset="0"/>
                <a:cs typeface="Times New Roman" panose="02020603050405020304" pitchFamily="18" charset="0"/>
              </a:rPr>
              <a:t>.</a:t>
            </a:r>
            <a:endParaRPr lang="pt-BR" sz="1000" b="1" dirty="0">
              <a:latin typeface="Times New Roman" panose="02020603050405020304" pitchFamily="18" charset="0"/>
              <a:cs typeface="Times New Roman" panose="02020603050405020304" pitchFamily="18" charset="0"/>
            </a:endParaRPr>
          </a:p>
          <a:p>
            <a:endParaRPr lang="pt-BR" sz="1000" b="1" dirty="0"/>
          </a:p>
        </p:txBody>
      </p:sp>
      <p:sp>
        <p:nvSpPr>
          <p:cNvPr id="4" name="Retângulo 3"/>
          <p:cNvSpPr/>
          <p:nvPr/>
        </p:nvSpPr>
        <p:spPr>
          <a:xfrm>
            <a:off x="0" y="4121063"/>
            <a:ext cx="9144000" cy="10224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l="31719" t="58508" r="51984" b="32192"/>
          <a:stretch/>
        </p:blipFill>
        <p:spPr>
          <a:xfrm>
            <a:off x="4111846" y="4143601"/>
            <a:ext cx="1234559" cy="977360"/>
          </a:xfrm>
          <a:prstGeom prst="rect">
            <a:avLst/>
          </a:prstGeom>
        </p:spPr>
      </p:pic>
      <p:pic>
        <p:nvPicPr>
          <p:cNvPr id="6" name="Imagem 5"/>
          <p:cNvPicPr>
            <a:picLocks noChangeAspect="1"/>
          </p:cNvPicPr>
          <p:nvPr/>
        </p:nvPicPr>
        <p:blipFill rotWithShape="1">
          <a:blip r:embed="rId3">
            <a:extLst>
              <a:ext uri="{28A0092B-C50C-407E-A947-70E740481C1C}">
                <a14:useLocalDpi xmlns:a14="http://schemas.microsoft.com/office/drawing/2010/main" val="0"/>
              </a:ext>
            </a:extLst>
          </a:blip>
          <a:srcRect l="3937" t="59396" r="72255" b="29329"/>
          <a:stretch/>
        </p:blipFill>
        <p:spPr>
          <a:xfrm>
            <a:off x="0" y="4142547"/>
            <a:ext cx="1486722" cy="976669"/>
          </a:xfrm>
          <a:prstGeom prst="rect">
            <a:avLst/>
          </a:prstGeom>
        </p:spPr>
      </p:pic>
      <p:pic>
        <p:nvPicPr>
          <p:cNvPr id="7" name="Imagem 6"/>
          <p:cNvPicPr>
            <a:picLocks noChangeAspect="1"/>
          </p:cNvPicPr>
          <p:nvPr/>
        </p:nvPicPr>
        <p:blipFill rotWithShape="1">
          <a:blip r:embed="rId3">
            <a:extLst>
              <a:ext uri="{28A0092B-C50C-407E-A947-70E740481C1C}">
                <a14:useLocalDpi xmlns:a14="http://schemas.microsoft.com/office/drawing/2010/main" val="0"/>
              </a:ext>
            </a:extLst>
          </a:blip>
          <a:srcRect l="53155" t="59013" r="37135" b="31882"/>
          <a:stretch/>
        </p:blipFill>
        <p:spPr>
          <a:xfrm>
            <a:off x="8321698" y="4128185"/>
            <a:ext cx="763263" cy="992776"/>
          </a:xfrm>
          <a:prstGeom prst="rect">
            <a:avLst/>
          </a:prstGeom>
        </p:spPr>
      </p:pic>
    </p:spTree>
    <p:extLst>
      <p:ext uri="{BB962C8B-B14F-4D97-AF65-F5344CB8AC3E}">
        <p14:creationId xmlns:p14="http://schemas.microsoft.com/office/powerpoint/2010/main" val="2920771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dcmitype/"/>
    <ds:schemaRef ds:uri="http://schemas.openxmlformats.org/package/2006/metadata/core-propertie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4976</TotalTime>
  <Words>6040</Words>
  <Application>Microsoft Office PowerPoint</Application>
  <PresentationFormat>Apresentação na tela (16:9)</PresentationFormat>
  <Paragraphs>407</Paragraphs>
  <Slides>57</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57</vt:i4>
      </vt:variant>
    </vt:vector>
  </HeadingPairs>
  <TitlesOfParts>
    <vt:vector size="64" baseType="lpstr">
      <vt:lpstr>Arial</vt:lpstr>
      <vt:lpstr>Calibri</vt:lpstr>
      <vt:lpstr>Calisto MT</vt:lpstr>
      <vt:lpstr>Gill Sans MT</vt:lpstr>
      <vt:lpstr>Rockwell</vt:lpstr>
      <vt:lpstr>Times New Roman</vt:lpstr>
      <vt:lpstr>Office Theme</vt:lpstr>
      <vt:lpstr>Segurança jurídica dos atos viabilizados por meio eletrônico uma análise do contrato transfronteiriço   José de Arimatéia barbosa CÂNDIDA CARVALHO</vt:lpstr>
      <vt:lpstr>Segurança Jurídica dos atos viabilizados por meio eletrônico: uma análise à luz da legislação brasileira e portuguesa</vt:lpstr>
      <vt:lpstr>Objetivo</vt:lpstr>
      <vt:lpstr>Direito à privacidade</vt:lpstr>
      <vt:lpstr>Proposta</vt:lpstr>
      <vt:lpstr>Direito à privacidade na era Digital  Doutrinas simplistas, em parte superadas.</vt:lpstr>
      <vt:lpstr> Hipóteses</vt:lpstr>
      <vt:lpstr>Segurança Jurídica</vt:lpstr>
      <vt:lpstr>Críticas Doutrinárias  </vt:lpstr>
      <vt:lpstr>Ordenamento Jurídico Brasileiro</vt:lpstr>
      <vt:lpstr>Ativismo Judicial</vt:lpstr>
      <vt:lpstr>Ativismo judicial: Brasil vivenciando o common law? </vt:lpstr>
      <vt:lpstr>A Transformação do RI</vt:lpstr>
      <vt:lpstr>Segurança Jurídica dos atos viabilizados por meio eletrônico: uma análise à luz da legislação brasileira e portuguesa</vt:lpstr>
      <vt:lpstr>Lei 11.977, de 7 de julho de 2009 do Registro Eletrônico e das Custas e Emolumentos </vt:lpstr>
      <vt:lpstr>Projeto Decreto regulamentador (em análise) Das Cópias de Segurança - Artigo 14.º</vt:lpstr>
      <vt:lpstr>Propostas adicionais para inclusão do Serviço Notarial ao Sistema de Registro Eletrônico Por Resolução do CNJ ou Proposta de Modificação da Lei 11.977, de 2009  </vt:lpstr>
      <vt:lpstr>Acesso às Informações  Art. 16. As Corregedorias Gerais dos Tribunais de Justiça dos Estados e do Distrito Federal terão acesso, restrito às respectivas competências, às informações armazenadas e estruturadas a partir do repositório nacional dos DIRE, para fins de fiscalização eletrônica. Art. 17. O acesso à totalidade dos DIRE armazenados no repositório nacional e às informações estruturadas a partir deles é restrito ao Conselho Nacional de Justiça e aos órgãos do Poder Executivo Federal, ressalvada a fiscalização eletrônica prevista no art. 16. Comentários: De acordo com a definição do Dicionário Houaiss, acesso é uma via de mão dupla, que pode ser usada para receber ou fornecer dados: “Acesso Rubrica: informática. Possibilidade de comunicar-se com um dispositivo, meio de armazenamento, unidade de rede, memória, registro, arquivo etc., visando receber ou fornecer dados.” O artigo 41 estabelece que os serviços de registros públicos terão que disponibilizar acesso ao Poder Executivo Federal das informações constantes de seus bancos de dados, por meio eletrônico e sem ônus. O acesso ponto a ponto ao banco de dados da serventia seria impraticável, pois cada serventia teria que ter servidores funcionando 24 horas por dia, dispor de grupo gerador para garantir o funcionamento mesmo em caso de falta de energia elétrica e constituir uma rede WAN privativa com o governo, para ter segurança, o que exigiria um enorme investimento. Levando-se em conta ainda a questão das cópias de segurança em sala cofre instalada em local diverso de cada serventia, vê-se que não há racionalidade alguma em adotar esse modelo, pouco eficiente e economicamente inviável para os registradores. A disponibilização do “acesso às informações constantes de seus bancos de dados”, bem como a cópia de segurança e a interoperabilidade, resolvem-se completamente por meio da transmissão dos DIRE ao servidor central. Uma vez que os DIRE são assinados digitalmente pelos registradores, esse perfil de acesso será sempre em modo de leitura, pois jamais o arquivo poderá ser editado, sob pena de perda de autenticidade e integridade. </vt:lpstr>
      <vt:lpstr>Desafios - Segurança Jurídica</vt:lpstr>
      <vt:lpstr>Segurança jurídica</vt:lpstr>
      <vt:lpstr>Desafios - segurança jurídica</vt:lpstr>
      <vt:lpstr>Registo Eletrónico - Legislação portuguesa</vt:lpstr>
      <vt:lpstr>DL n.º116/2008, 4 de julho</vt:lpstr>
      <vt:lpstr>DL n.º116/2008, 4 de julho</vt:lpstr>
      <vt:lpstr>DL n.º116/2008, 4 de julho</vt:lpstr>
      <vt:lpstr>DL n.º116/2008, 4 de julho</vt:lpstr>
      <vt:lpstr>DL n.º116/2008, 4 de julho</vt:lpstr>
      <vt:lpstr>DL n.º116/2008, 4 de julho</vt:lpstr>
      <vt:lpstr>Serviços na internet</vt:lpstr>
      <vt:lpstr>www.predialonline.mj.pt</vt:lpstr>
      <vt:lpstr>Doc. Particular autenticado</vt:lpstr>
      <vt:lpstr>Doc. Particular autenticado</vt:lpstr>
      <vt:lpstr>Doc. Particular autenticado</vt:lpstr>
      <vt:lpstr>Certidão permanente</vt:lpstr>
      <vt:lpstr>Código de Registo Predial</vt:lpstr>
      <vt:lpstr>Proteção de dados pessoais</vt:lpstr>
      <vt:lpstr>Proteção de dados pessoais</vt:lpstr>
      <vt:lpstr>Proteção de dados pessoais</vt:lpstr>
      <vt:lpstr>Lei n.º 67/98, de 26 de outubro</vt:lpstr>
      <vt:lpstr>Lei n.º 67/98, de 26 de outubro</vt:lpstr>
      <vt:lpstr>Lei n.º 67/98, de 26 de outubro</vt:lpstr>
      <vt:lpstr>Princípios Gerais do Direito</vt:lpstr>
      <vt:lpstr>Institutos jurídicos x princípios gerais do Direito</vt:lpstr>
      <vt:lpstr>Angustia da Humanidade - Sistema Social</vt:lpstr>
      <vt:lpstr>Princípio da autonomia da vontade nos contratos realizados através de comércio eletrônico</vt:lpstr>
      <vt:lpstr>Sem dinheiro, sem liberdade</vt:lpstr>
      <vt:lpstr>Crise de frustração das expectativas </vt:lpstr>
      <vt:lpstr>Crise de frustração das expectativas </vt:lpstr>
      <vt:lpstr>Conclusão</vt:lpstr>
      <vt:lpstr>José de Arimatéia Barbosa CV: http://lattes.cnpq.br/8904984415239183 </vt:lpstr>
      <vt:lpstr>Cândida Carvalho Gonçalves</vt:lpstr>
      <vt:lpstr>Referências bibliográficas</vt:lpstr>
      <vt:lpstr>Referências bibliográficas</vt:lpstr>
      <vt:lpstr>Referências bibliográficas</vt:lpstr>
      <vt:lpstr>ANEXOS Legislação portuguesa e brasileira </vt:lpstr>
      <vt:lpstr>Links</vt:lpstr>
      <vt:lpstr>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Aspireone</cp:lastModifiedBy>
  <cp:revision>592</cp:revision>
  <cp:lastPrinted>2015-11-28T17:58:46Z</cp:lastPrinted>
  <dcterms:created xsi:type="dcterms:W3CDTF">2010-04-12T23:12:02Z</dcterms:created>
  <dcterms:modified xsi:type="dcterms:W3CDTF">2015-12-10T00:46:20Z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