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54"/>
  </p:notesMasterIdLst>
  <p:sldIdLst>
    <p:sldId id="256" r:id="rId2"/>
    <p:sldId id="326" r:id="rId3"/>
    <p:sldId id="303" r:id="rId4"/>
    <p:sldId id="365" r:id="rId5"/>
    <p:sldId id="372" r:id="rId6"/>
    <p:sldId id="998" r:id="rId7"/>
    <p:sldId id="994" r:id="rId8"/>
    <p:sldId id="997" r:id="rId9"/>
    <p:sldId id="965" r:id="rId10"/>
    <p:sldId id="995" r:id="rId11"/>
    <p:sldId id="956" r:id="rId12"/>
    <p:sldId id="280" r:id="rId13"/>
    <p:sldId id="993" r:id="rId14"/>
    <p:sldId id="999" r:id="rId15"/>
    <p:sldId id="327" r:id="rId16"/>
    <p:sldId id="453" r:id="rId17"/>
    <p:sldId id="397" r:id="rId18"/>
    <p:sldId id="468" r:id="rId19"/>
    <p:sldId id="996" r:id="rId20"/>
    <p:sldId id="301" r:id="rId21"/>
    <p:sldId id="292" r:id="rId22"/>
    <p:sldId id="334" r:id="rId23"/>
    <p:sldId id="314" r:id="rId24"/>
    <p:sldId id="388" r:id="rId25"/>
    <p:sldId id="328" r:id="rId26"/>
    <p:sldId id="318" r:id="rId27"/>
    <p:sldId id="976" r:id="rId28"/>
    <p:sldId id="946" r:id="rId29"/>
    <p:sldId id="986" r:id="rId30"/>
    <p:sldId id="954" r:id="rId31"/>
    <p:sldId id="955" r:id="rId32"/>
    <p:sldId id="985" r:id="rId33"/>
    <p:sldId id="967" r:id="rId34"/>
    <p:sldId id="969" r:id="rId35"/>
    <p:sldId id="974" r:id="rId36"/>
    <p:sldId id="988" r:id="rId37"/>
    <p:sldId id="990" r:id="rId38"/>
    <p:sldId id="991" r:id="rId39"/>
    <p:sldId id="992" r:id="rId40"/>
    <p:sldId id="284" r:id="rId41"/>
    <p:sldId id="987" r:id="rId42"/>
    <p:sldId id="460" r:id="rId43"/>
    <p:sldId id="540" r:id="rId44"/>
    <p:sldId id="285" r:id="rId45"/>
    <p:sldId id="329" r:id="rId46"/>
    <p:sldId id="279" r:id="rId47"/>
    <p:sldId id="278" r:id="rId48"/>
    <p:sldId id="277" r:id="rId49"/>
    <p:sldId id="331" r:id="rId50"/>
    <p:sldId id="300" r:id="rId51"/>
    <p:sldId id="411" r:id="rId52"/>
    <p:sldId id="91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23" autoAdjust="0"/>
  </p:normalViewPr>
  <p:slideViewPr>
    <p:cSldViewPr snapToGrid="0">
      <p:cViewPr varScale="1">
        <p:scale>
          <a:sx n="109" d="100"/>
          <a:sy n="109" d="100"/>
        </p:scale>
        <p:origin x="900" y="108"/>
      </p:cViewPr>
      <p:guideLst/>
    </p:cSldViewPr>
  </p:slideViewPr>
  <p:outlineViewPr>
    <p:cViewPr>
      <p:scale>
        <a:sx n="33" d="100"/>
        <a:sy n="33" d="100"/>
      </p:scale>
      <p:origin x="0" y="-1998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2F395-0BB6-4307-8763-C0D1DCCD4112}" type="datetimeFigureOut">
              <a:rPr lang="pt-BR" smtClean="0"/>
              <a:t>20/10/2022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47079-85C9-4788-9478-EA269D9CC328}" type="slidenum">
              <a:rPr lang="pt-BR" smtClean="0"/>
              <a:t>‹nº›</a:t>
            </a:fld>
            <a:endParaRPr lang="pt-BR"/>
          </a:p>
        </p:txBody>
      </p:sp>
    </p:spTree>
    <p:extLst>
      <p:ext uri="{BB962C8B-B14F-4D97-AF65-F5344CB8AC3E}">
        <p14:creationId xmlns:p14="http://schemas.microsoft.com/office/powerpoint/2010/main" val="3315800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F3F0470-0285-4BA6-8FFB-A96E4FCE266D}" type="slidenum">
              <a:rPr lang="pt-BR" smtClean="0"/>
              <a:t>12</a:t>
            </a:fld>
            <a:endParaRPr lang="pt-BR"/>
          </a:p>
        </p:txBody>
      </p:sp>
    </p:spTree>
    <p:extLst>
      <p:ext uri="{BB962C8B-B14F-4D97-AF65-F5344CB8AC3E}">
        <p14:creationId xmlns:p14="http://schemas.microsoft.com/office/powerpoint/2010/main" val="191632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6705AD47-188F-4325-B5B0-AF33B54A93D6}" type="slidenum">
              <a:rPr lang="pt-BR" smtClean="0"/>
              <a:pPr/>
              <a:t>22</a:t>
            </a:fld>
            <a:endParaRPr lang="pt-BR"/>
          </a:p>
        </p:txBody>
      </p:sp>
    </p:spTree>
    <p:extLst>
      <p:ext uri="{BB962C8B-B14F-4D97-AF65-F5344CB8AC3E}">
        <p14:creationId xmlns:p14="http://schemas.microsoft.com/office/powerpoint/2010/main" val="28973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92602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a:extLst>
              <a:ext uri="{FF2B5EF4-FFF2-40B4-BE49-F238E27FC236}">
                <a16:creationId xmlns:a16="http://schemas.microsoft.com/office/drawing/2014/main" id="{57024B6E-87AD-49C4-BC0E-582A2F1B84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a:extLst>
              <a:ext uri="{FF2B5EF4-FFF2-40B4-BE49-F238E27FC236}">
                <a16:creationId xmlns:a16="http://schemas.microsoft.com/office/drawing/2014/main" id="{837C38A1-6587-43E2-AD7C-81F54D7AD3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27652" name="Espaço Reservado para Número de Slide 3">
            <a:extLst>
              <a:ext uri="{FF2B5EF4-FFF2-40B4-BE49-F238E27FC236}">
                <a16:creationId xmlns:a16="http://schemas.microsoft.com/office/drawing/2014/main" id="{3E2A4964-55FF-4948-8E7F-3EF02010CF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43B225A-590D-4014-8124-89D8C076FFA1}" type="slidenum">
              <a:rPr lang="pt-BR" altLang="pt-BR" smtClean="0">
                <a:latin typeface="Calibri" panose="020F0502020204030204" pitchFamily="34" charset="0"/>
              </a:rPr>
              <a:pPr fontAlgn="base">
                <a:spcBef>
                  <a:spcPct val="0"/>
                </a:spcBef>
                <a:spcAft>
                  <a:spcPct val="0"/>
                </a:spcAft>
              </a:pPr>
              <a:t>42</a:t>
            </a:fld>
            <a:endParaRPr lang="pt-BR" altLang="pt-B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pt-BR"/>
              <a:t>Clique para editar o título Mestre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236EF53-C624-4026-B15D-60B0323689B8}" type="datetimeFigureOut">
              <a:rPr lang="pt-BR" smtClean="0"/>
              <a:t>20/10/2022</a:t>
            </a:fld>
            <a:endParaRPr lang="pt-BR"/>
          </a:p>
        </p:txBody>
      </p:sp>
      <p:sp>
        <p:nvSpPr>
          <p:cNvPr id="5" name="Footer Placeholder 4"/>
          <p:cNvSpPr>
            <a:spLocks noGrp="1"/>
          </p:cNvSpPr>
          <p:nvPr>
            <p:ph type="ftr" sz="quarter" idx="11"/>
          </p:nvPr>
        </p:nvSpPr>
        <p:spPr>
          <a:xfrm>
            <a:off x="2416500" y="329307"/>
            <a:ext cx="4973915" cy="309201"/>
          </a:xfrm>
        </p:spPr>
        <p:txBody>
          <a:bodyPr/>
          <a:lstStyle/>
          <a:p>
            <a:endParaRPr lang="pt-BR"/>
          </a:p>
        </p:txBody>
      </p:sp>
      <p:sp>
        <p:nvSpPr>
          <p:cNvPr id="6" name="Slide Number Placeholder 5"/>
          <p:cNvSpPr>
            <a:spLocks noGrp="1"/>
          </p:cNvSpPr>
          <p:nvPr>
            <p:ph type="sldNum" sz="quarter" idx="12"/>
          </p:nvPr>
        </p:nvSpPr>
        <p:spPr>
          <a:xfrm>
            <a:off x="1437664" y="798973"/>
            <a:ext cx="811019" cy="503578"/>
          </a:xfrm>
        </p:spPr>
        <p:txBody>
          <a:bodyPr/>
          <a:lstStyle/>
          <a:p>
            <a:fld id="{D908F34D-7BD7-4FEF-892B-07390AA61097}" type="slidenum">
              <a:rPr lang="pt-BR" smtClean="0"/>
              <a:t>‹nº›</a:t>
            </a:fld>
            <a:endParaRPr lang="pt-B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9561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236EF53-C624-4026-B15D-60B0323689B8}" type="datetimeFigureOut">
              <a:rPr lang="pt-BR" smtClean="0"/>
              <a:t>20/10/2022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908F34D-7BD7-4FEF-892B-07390AA61097}" type="slidenum">
              <a:rPr lang="pt-BR" smtClean="0"/>
              <a:t>‹nº›</a:t>
            </a:fld>
            <a:endParaRPr lang="pt-B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824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236EF53-C624-4026-B15D-60B0323689B8}" type="datetimeFigureOut">
              <a:rPr lang="pt-BR" smtClean="0"/>
              <a:t>20/10/2022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908F34D-7BD7-4FEF-892B-07390AA61097}" type="slidenum">
              <a:rPr lang="pt-BR" smtClean="0"/>
              <a:t>‹nº›</a:t>
            </a:fld>
            <a:endParaRPr lang="pt-B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514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aração_1">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4D728A4B-EBBC-4F7F-8EB1-336CC4E7131F}" type="datetime1">
              <a:rPr lang="pt-BR" noProof="0" smtClean="0"/>
              <a:t>20/10/2022</a:t>
            </a:fld>
            <a:endParaRPr lang="pt-BR" noProof="0"/>
          </a:p>
        </p:txBody>
      </p:sp>
      <p:sp>
        <p:nvSpPr>
          <p:cNvPr id="4" name="Espaço Reservado para Rodapé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pt-BR" noProof="0"/>
          </a:p>
        </p:txBody>
      </p:sp>
      <p:sp>
        <p:nvSpPr>
          <p:cNvPr id="5" name="Espaço Reservado para o Número do Slide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pt-BR" noProof="0" smtClean="0"/>
              <a:t>‹nº›</a:t>
            </a:fld>
            <a:endParaRPr lang="pt-BR"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pt-BR" noProof="0"/>
              <a:t>INSIRA O TÍTULO AQUI</a:t>
            </a:r>
          </a:p>
        </p:txBody>
      </p:sp>
      <p:cxnSp>
        <p:nvCxnSpPr>
          <p:cNvPr id="13" name="Conector Re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ço reservado para conteúdo 2">
            <a:extLst>
              <a:ext uri="{FF2B5EF4-FFF2-40B4-BE49-F238E27FC236}">
                <a16:creationId xmlns:a16="http://schemas.microsoft.com/office/drawing/2014/main" id="{11B2D7F8-9505-6148-BEA2-27C4290FF6E2}"/>
              </a:ext>
            </a:extLst>
          </p:cNvPr>
          <p:cNvSpPr>
            <a:spLocks noGrp="1"/>
          </p:cNvSpPr>
          <p:nvPr>
            <p:ph sz="half" idx="1" hasCustomPrompt="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2" name="Espaço reservado para conteúdo 3">
            <a:extLst>
              <a:ext uri="{FF2B5EF4-FFF2-40B4-BE49-F238E27FC236}">
                <a16:creationId xmlns:a16="http://schemas.microsoft.com/office/drawing/2014/main" id="{A9ADB053-F5D5-D34D-B6E3-A8AB7297F1F9}"/>
              </a:ext>
            </a:extLst>
          </p:cNvPr>
          <p:cNvSpPr>
            <a:spLocks noGrp="1"/>
          </p:cNvSpPr>
          <p:nvPr>
            <p:ph sz="half" idx="2" hasCustomPrompt="1"/>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4" name="Espaço Reservado para Texto 2">
            <a:extLst>
              <a:ext uri="{FF2B5EF4-FFF2-40B4-BE49-F238E27FC236}">
                <a16:creationId xmlns:a16="http://schemas.microsoft.com/office/drawing/2014/main" id="{B75E12F7-C53F-EB47-8D86-3CE7D6B2A8FB}"/>
              </a:ext>
            </a:extLst>
          </p:cNvPr>
          <p:cNvSpPr>
            <a:spLocks noGrp="1"/>
          </p:cNvSpPr>
          <p:nvPr>
            <p:ph type="body" idx="13" hasCustomPrompt="1"/>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15" name="Espaço reservado para texto 4">
            <a:extLst>
              <a:ext uri="{FF2B5EF4-FFF2-40B4-BE49-F238E27FC236}">
                <a16:creationId xmlns:a16="http://schemas.microsoft.com/office/drawing/2014/main" id="{0C3895DE-E9F7-5A41-91A4-BC8DE509CFFC}"/>
              </a:ext>
            </a:extLst>
          </p:cNvPr>
          <p:cNvSpPr>
            <a:spLocks noGrp="1"/>
          </p:cNvSpPr>
          <p:nvPr>
            <p:ph type="body" sz="quarter" idx="3" hasCustomPrompt="1"/>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Tree>
    <p:extLst>
      <p:ext uri="{BB962C8B-B14F-4D97-AF65-F5344CB8AC3E}">
        <p14:creationId xmlns:p14="http://schemas.microsoft.com/office/powerpoint/2010/main" val="3521284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e Content_1">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5C785E2-B806-4FC9-A357-6A07EB098405}" type="datetime1">
              <a:rPr lang="pt-BR" noProof="0" smtClean="0"/>
              <a:t>20/10/2022</a:t>
            </a:fld>
            <a:endParaRPr lang="pt-BR" noProof="0"/>
          </a:p>
        </p:txBody>
      </p:sp>
      <p:sp>
        <p:nvSpPr>
          <p:cNvPr id="4" name="Espaço Reservado para Rodapé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pt-BR" noProof="0"/>
          </a:p>
        </p:txBody>
      </p:sp>
      <p:sp>
        <p:nvSpPr>
          <p:cNvPr id="5" name="Espaço Reservado para o Número do Slide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pt-BR" noProof="0" smtClean="0"/>
              <a:t>‹nº›</a:t>
            </a:fld>
            <a:endParaRPr lang="pt-BR"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pt-BR" noProof="0"/>
              <a:t>INSIRA O TÍTULO AQUI</a:t>
            </a:r>
          </a:p>
        </p:txBody>
      </p:sp>
      <p:sp>
        <p:nvSpPr>
          <p:cNvPr id="11" name="Espaço Reservado para Tex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1627322" y="1507066"/>
            <a:ext cx="1013437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cxnSp>
        <p:nvCxnSpPr>
          <p:cNvPr id="13" name="Conector Re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36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236EF53-C624-4026-B15D-60B0323689B8}" type="datetimeFigureOut">
              <a:rPr lang="pt-BR" smtClean="0"/>
              <a:t>20/10/2022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908F34D-7BD7-4FEF-892B-07390AA61097}" type="slidenum">
              <a:rPr lang="pt-BR" smtClean="0"/>
              <a:t>‹nº›</a:t>
            </a:fld>
            <a:endParaRPr lang="pt-B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998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pt-BR"/>
              <a:t>Clique para editar o título Mestre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236EF53-C624-4026-B15D-60B0323689B8}" type="datetimeFigureOut">
              <a:rPr lang="pt-BR" smtClean="0"/>
              <a:t>20/10/2022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908F34D-7BD7-4FEF-892B-07390AA61097}" type="slidenum">
              <a:rPr lang="pt-BR" smtClean="0"/>
              <a:t>‹nº›</a:t>
            </a:fld>
            <a:endParaRPr lang="pt-B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723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236EF53-C624-4026-B15D-60B0323689B8}" type="datetimeFigureOut">
              <a:rPr lang="pt-BR" smtClean="0"/>
              <a:t>20/10/2022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908F34D-7BD7-4FEF-892B-07390AA61097}" type="slidenum">
              <a:rPr lang="pt-BR" smtClean="0"/>
              <a:t>‹nº›</a:t>
            </a:fld>
            <a:endParaRPr lang="pt-B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720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447191" y="2824269"/>
            <a:ext cx="4645152" cy="26444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412362" y="2821491"/>
            <a:ext cx="4645152" cy="263737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236EF53-C624-4026-B15D-60B0323689B8}" type="datetimeFigureOut">
              <a:rPr lang="pt-BR" smtClean="0"/>
              <a:t>20/10/2022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D908F34D-7BD7-4FEF-892B-07390AA61097}" type="slidenum">
              <a:rPr lang="pt-BR" smtClean="0"/>
              <a:t>‹nº›</a:t>
            </a:fld>
            <a:endParaRPr lang="pt-B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770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236EF53-C624-4026-B15D-60B0323689B8}" type="datetimeFigureOut">
              <a:rPr lang="pt-BR" smtClean="0"/>
              <a:t>20/10/2022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D908F34D-7BD7-4FEF-892B-07390AA61097}" type="slidenum">
              <a:rPr lang="pt-BR" smtClean="0"/>
              <a:t>‹nº›</a:t>
            </a:fld>
            <a:endParaRPr lang="pt-B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0940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6EF53-C624-4026-B15D-60B0323689B8}" type="datetimeFigureOut">
              <a:rPr lang="pt-BR" smtClean="0"/>
              <a:t>20/10/2022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D908F34D-7BD7-4FEF-892B-07390AA61097}" type="slidenum">
              <a:rPr lang="pt-BR" smtClean="0"/>
              <a:t>‹nº›</a:t>
            </a:fld>
            <a:endParaRPr lang="pt-BR"/>
          </a:p>
        </p:txBody>
      </p:sp>
    </p:spTree>
    <p:extLst>
      <p:ext uri="{BB962C8B-B14F-4D97-AF65-F5344CB8AC3E}">
        <p14:creationId xmlns:p14="http://schemas.microsoft.com/office/powerpoint/2010/main" val="201049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pt-BR"/>
              <a:t>Clique para editar o título Mestre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236EF53-C624-4026-B15D-60B0323689B8}" type="datetimeFigureOut">
              <a:rPr lang="pt-BR" smtClean="0"/>
              <a:t>20/10/2022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908F34D-7BD7-4FEF-892B-07390AA61097}" type="slidenum">
              <a:rPr lang="pt-BR" smtClean="0"/>
              <a:t>‹nº›</a:t>
            </a:fld>
            <a:endParaRPr lang="pt-B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307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236EF53-C624-4026-B15D-60B0323689B8}" type="datetimeFigureOut">
              <a:rPr lang="pt-BR" smtClean="0"/>
              <a:t>20/10/2022</a:t>
            </a:fld>
            <a:endParaRPr lang="pt-BR"/>
          </a:p>
        </p:txBody>
      </p:sp>
      <p:sp>
        <p:nvSpPr>
          <p:cNvPr id="6" name="Footer Placeholder 5"/>
          <p:cNvSpPr>
            <a:spLocks noGrp="1"/>
          </p:cNvSpPr>
          <p:nvPr>
            <p:ph type="ftr" sz="quarter" idx="11"/>
          </p:nvPr>
        </p:nvSpPr>
        <p:spPr>
          <a:xfrm>
            <a:off x="1447382" y="318640"/>
            <a:ext cx="5541004" cy="320931"/>
          </a:xfrm>
        </p:spPr>
        <p:txBody>
          <a:bodyPr/>
          <a:lstStyle/>
          <a:p>
            <a:endParaRPr lang="pt-BR"/>
          </a:p>
        </p:txBody>
      </p:sp>
      <p:sp>
        <p:nvSpPr>
          <p:cNvPr id="7" name="Slide Number Placeholder 6"/>
          <p:cNvSpPr>
            <a:spLocks noGrp="1"/>
          </p:cNvSpPr>
          <p:nvPr>
            <p:ph type="sldNum" sz="quarter" idx="12"/>
          </p:nvPr>
        </p:nvSpPr>
        <p:spPr/>
        <p:txBody>
          <a:bodyPr/>
          <a:lstStyle/>
          <a:p>
            <a:fld id="{D908F34D-7BD7-4FEF-892B-07390AA61097}" type="slidenum">
              <a:rPr lang="pt-BR" smtClean="0"/>
              <a:t>‹nº›</a:t>
            </a:fld>
            <a:endParaRPr lang="pt-B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732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236EF53-C624-4026-B15D-60B0323689B8}" type="datetimeFigureOut">
              <a:rPr lang="pt-BR" smtClean="0"/>
              <a:t>20/10/2022</a:t>
            </a:fld>
            <a:endParaRPr lang="pt-B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908F34D-7BD7-4FEF-892B-07390AA61097}" type="slidenum">
              <a:rPr lang="pt-BR" smtClean="0"/>
              <a:t>‹nº›</a:t>
            </a:fld>
            <a:endParaRPr lang="pt-B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49062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pt.wikipedia.org/wiki/Wikisourc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spe.fazenda.gov.br/" TargetMode="External"/><Relationship Id="rId2" Type="http://schemas.openxmlformats.org/officeDocument/2006/relationships/hyperlink" Target="http://www.rib.org.b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registrador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alvesecavalcantiadvocacia.com/2019/09/21/nocoes-elementares-do-direito-imobiliari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D095B41-7312-4603-9F0F-93387C353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Vista de baixo ângulo da esquina de um prédio contra o céu azul claro">
            <a:extLst>
              <a:ext uri="{FF2B5EF4-FFF2-40B4-BE49-F238E27FC236}">
                <a16:creationId xmlns:a16="http://schemas.microsoft.com/office/drawing/2014/main" id="{D60634F7-4885-8C96-DD97-D3EB0DE40B50}"/>
              </a:ext>
            </a:extLst>
          </p:cNvPr>
          <p:cNvPicPr>
            <a:picLocks noChangeAspect="1"/>
          </p:cNvPicPr>
          <p:nvPr/>
        </p:nvPicPr>
        <p:blipFill rotWithShape="1">
          <a:blip r:embed="rId2">
            <a:duotone>
              <a:schemeClr val="bg2">
                <a:shade val="45000"/>
                <a:satMod val="135000"/>
              </a:schemeClr>
              <a:prstClr val="white"/>
            </a:duotone>
            <a:alphaModFix amt="50000"/>
          </a:blip>
          <a:srcRect t="17272" r="-1" b="7726"/>
          <a:stretch/>
        </p:blipFill>
        <p:spPr>
          <a:xfrm>
            <a:off x="-1136843" y="-441268"/>
            <a:ext cx="12191695" cy="6716234"/>
          </a:xfrm>
          <a:prstGeom prst="rect">
            <a:avLst/>
          </a:prstGeom>
        </p:spPr>
      </p:pic>
      <p:sp>
        <p:nvSpPr>
          <p:cNvPr id="16" name="Rectangle 15">
            <a:extLst>
              <a:ext uri="{FF2B5EF4-FFF2-40B4-BE49-F238E27FC236}">
                <a16:creationId xmlns:a16="http://schemas.microsoft.com/office/drawing/2014/main" id="{1042C936-444C-4F0D-9737-291EAFE1E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86221A8-1C35-4D9D-A49C-3C8EDF3960D8}"/>
              </a:ext>
            </a:extLst>
          </p:cNvPr>
          <p:cNvSpPr>
            <a:spLocks noGrp="1"/>
          </p:cNvSpPr>
          <p:nvPr>
            <p:ph type="ctrTitle"/>
          </p:nvPr>
        </p:nvSpPr>
        <p:spPr>
          <a:xfrm>
            <a:off x="2241286" y="24494"/>
            <a:ext cx="8637073" cy="2541431"/>
          </a:xfrm>
        </p:spPr>
        <p:txBody>
          <a:bodyPr>
            <a:normAutofit/>
          </a:bodyPr>
          <a:lstStyle/>
          <a:p>
            <a:pPr algn="ctr"/>
            <a:r>
              <a:rPr lang="pt-BR" sz="5400" b="1" dirty="0">
                <a:latin typeface="Arial" panose="020B0604020202020204" pitchFamily="34" charset="0"/>
                <a:cs typeface="Arial" panose="020B0604020202020204" pitchFamily="34" charset="0"/>
              </a:rPr>
              <a:t>A nova era do Registro de Imóveis</a:t>
            </a:r>
          </a:p>
        </p:txBody>
      </p:sp>
      <p:sp>
        <p:nvSpPr>
          <p:cNvPr id="8" name="Subtítulo 2">
            <a:extLst>
              <a:ext uri="{FF2B5EF4-FFF2-40B4-BE49-F238E27FC236}">
                <a16:creationId xmlns:a16="http://schemas.microsoft.com/office/drawing/2014/main" id="{B06B796F-5479-4F4B-8EDD-104463CA5144}"/>
              </a:ext>
            </a:extLst>
          </p:cNvPr>
          <p:cNvSpPr>
            <a:spLocks noGrp="1"/>
          </p:cNvSpPr>
          <p:nvPr>
            <p:ph type="subTitle" idx="1"/>
          </p:nvPr>
        </p:nvSpPr>
        <p:spPr>
          <a:xfrm>
            <a:off x="4017978" y="2627336"/>
            <a:ext cx="5083687" cy="702121"/>
          </a:xfrm>
        </p:spPr>
        <p:txBody>
          <a:bodyPr>
            <a:normAutofit fontScale="25000" lnSpcReduction="20000"/>
          </a:bodyPr>
          <a:lstStyle/>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	</a:t>
            </a:r>
            <a:r>
              <a:rPr lang="pt-BR" sz="8000" cap="none" dirty="0">
                <a:latin typeface="Arial" panose="020B0604020202020204" pitchFamily="34" charset="0"/>
                <a:cs typeface="Arial" panose="020B0604020202020204" pitchFamily="34" charset="0"/>
              </a:rPr>
              <a:t>José de Arimatéia Barbosa</a:t>
            </a:r>
            <a:endParaRPr lang="pt-BR" sz="8000"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B61C4D9F-F4AF-4ED2-9310-56EB2E19C0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419FDB25-3050-4009-9806-3000DDD1C0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id="{8063EF0F-7BC0-4CFB-AB98-20A8DD91D7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9" name="Subtítulo 2">
            <a:extLst>
              <a:ext uri="{FF2B5EF4-FFF2-40B4-BE49-F238E27FC236}">
                <a16:creationId xmlns:a16="http://schemas.microsoft.com/office/drawing/2014/main" id="{FDBE5EF4-B3E4-4FA8-9295-A8F17AAA585A}"/>
              </a:ext>
            </a:extLst>
          </p:cNvPr>
          <p:cNvSpPr txBox="1">
            <a:spLocks/>
          </p:cNvSpPr>
          <p:nvPr/>
        </p:nvSpPr>
        <p:spPr>
          <a:xfrm>
            <a:off x="2417780" y="3636781"/>
            <a:ext cx="8284086" cy="1161510"/>
          </a:xfrm>
          <a:prstGeom prst="rect">
            <a:avLst/>
          </a:prstGeom>
        </p:spPr>
        <p:txBody>
          <a:bodyPr vert="horz" lIns="91440" tIns="91440" rIns="91440" bIns="91440" rtlCol="0">
            <a:normAutofit fontScale="2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t-BR" dirty="0">
              <a:latin typeface="Arial" panose="020B0604020202020204" pitchFamily="34" charset="0"/>
              <a:cs typeface="Arial" panose="020B0604020202020204" pitchFamily="34" charset="0"/>
            </a:endParaRPr>
          </a:p>
          <a:p>
            <a:pPr algn="ctr"/>
            <a:r>
              <a:rPr lang="pt-BR" dirty="0">
                <a:latin typeface="Arial" panose="020B0604020202020204" pitchFamily="34" charset="0"/>
                <a:cs typeface="Arial" panose="020B0604020202020204" pitchFamily="34" charset="0"/>
              </a:rPr>
              <a:t>	</a:t>
            </a:r>
            <a:r>
              <a:rPr lang="pt-BR" sz="8000" cap="none" dirty="0">
                <a:latin typeface="Arial" panose="020B0604020202020204" pitchFamily="34" charset="0"/>
                <a:cs typeface="Arial" panose="020B0604020202020204" pitchFamily="34" charset="0"/>
              </a:rPr>
              <a:t>Celebração dos 179 anos do Registro de Imóveis Nacional, partindo do marco legal da criação do Registro Geral de Hipotecas, com a Lei nº 317 de 31/10/1843</a:t>
            </a:r>
            <a:endParaRPr lang="pt-BR" sz="8000" b="1" dirty="0">
              <a:latin typeface="Arial" panose="020B0604020202020204" pitchFamily="34" charset="0"/>
              <a:cs typeface="Arial" panose="020B0604020202020204" pitchFamily="34" charset="0"/>
            </a:endParaRPr>
          </a:p>
        </p:txBody>
      </p:sp>
      <p:pic>
        <p:nvPicPr>
          <p:cNvPr id="4" name="Imagem 3" descr="Logotipo&#10;&#10;Descrição gerada automaticamente">
            <a:extLst>
              <a:ext uri="{FF2B5EF4-FFF2-40B4-BE49-F238E27FC236}">
                <a16:creationId xmlns:a16="http://schemas.microsoft.com/office/drawing/2014/main" id="{3E81D705-93A7-4846-A269-A9910DBE2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
            <a:ext cx="3047592" cy="1129030"/>
          </a:xfrm>
          <a:prstGeom prst="rect">
            <a:avLst/>
          </a:prstGeom>
        </p:spPr>
      </p:pic>
      <p:pic>
        <p:nvPicPr>
          <p:cNvPr id="7" name="Imagem 6" descr="Logotipo&#10;&#10;Descrição gerada automaticamente">
            <a:extLst>
              <a:ext uri="{FF2B5EF4-FFF2-40B4-BE49-F238E27FC236}">
                <a16:creationId xmlns:a16="http://schemas.microsoft.com/office/drawing/2014/main" id="{5050E8AE-3389-4425-9CC6-A03FF7CEB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5217" y="22654"/>
            <a:ext cx="1806478" cy="1806478"/>
          </a:xfrm>
          <a:prstGeom prst="rect">
            <a:avLst/>
          </a:prstGeom>
        </p:spPr>
      </p:pic>
    </p:spTree>
    <p:extLst>
      <p:ext uri="{BB962C8B-B14F-4D97-AF65-F5344CB8AC3E}">
        <p14:creationId xmlns:p14="http://schemas.microsoft.com/office/powerpoint/2010/main" val="3784650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5DC59-C887-4848-ACA8-17DE8EDD5159}"/>
              </a:ext>
            </a:extLst>
          </p:cNvPr>
          <p:cNvSpPr>
            <a:spLocks noGrp="1"/>
          </p:cNvSpPr>
          <p:nvPr>
            <p:ph type="title"/>
          </p:nvPr>
        </p:nvSpPr>
        <p:spPr/>
        <p:txBody>
          <a:bodyPr/>
          <a:lstStyle/>
          <a:p>
            <a:r>
              <a:rPr lang="pt-BR" b="1" dirty="0"/>
              <a:t>Registro </a:t>
            </a:r>
            <a:r>
              <a:rPr lang="pt-BR" b="1" dirty="0" err="1"/>
              <a:t>Torrens</a:t>
            </a:r>
            <a:r>
              <a:rPr lang="pt-BR" b="1" dirty="0"/>
              <a:t>:</a:t>
            </a:r>
            <a:endParaRPr lang="pt-BR" dirty="0"/>
          </a:p>
        </p:txBody>
      </p:sp>
      <p:sp>
        <p:nvSpPr>
          <p:cNvPr id="3" name="Espaço Reservado para Conteúdo 2">
            <a:extLst>
              <a:ext uri="{FF2B5EF4-FFF2-40B4-BE49-F238E27FC236}">
                <a16:creationId xmlns:a16="http://schemas.microsoft.com/office/drawing/2014/main" id="{4F218B83-0EC4-44A4-BF05-081E8599A5AB}"/>
              </a:ext>
            </a:extLst>
          </p:cNvPr>
          <p:cNvSpPr>
            <a:spLocks noGrp="1"/>
          </p:cNvSpPr>
          <p:nvPr>
            <p:ph idx="1"/>
          </p:nvPr>
        </p:nvSpPr>
        <p:spPr/>
        <p:txBody>
          <a:bodyPr/>
          <a:lstStyle/>
          <a:p>
            <a:r>
              <a:rPr lang="pt-BR" dirty="0"/>
              <a:t>O registro imobiliário deve ser feito porque através dele se adquire a propriedade imóvel de forma derivada sendo um único caminho, exceto por Registro </a:t>
            </a:r>
            <a:r>
              <a:rPr lang="pt-BR" dirty="0" err="1"/>
              <a:t>Torrens</a:t>
            </a:r>
            <a:r>
              <a:rPr lang="pt-BR" dirty="0"/>
              <a:t>, para se adquirir no Brasil a propriedade imóvel, sendo esse registro obrigatório.</a:t>
            </a:r>
          </a:p>
          <a:p>
            <a:r>
              <a:rPr lang="pt-BR" dirty="0"/>
              <a:t>O Registro de </a:t>
            </a:r>
            <a:r>
              <a:rPr lang="pt-BR" dirty="0" err="1"/>
              <a:t>Torrens</a:t>
            </a:r>
            <a:r>
              <a:rPr lang="pt-BR" dirty="0"/>
              <a:t>, por sua vez,  é uma forma de registro diferenciada, pois uma vez efetivado, fornece ao proprietário um título com força absoluta vez que contra ele não é admitido prova em contrário. Gera presunção absoluta. Esse registro se tornou ineficaz. </a:t>
            </a:r>
          </a:p>
          <a:p>
            <a:endParaRPr lang="pt-BR" dirty="0"/>
          </a:p>
        </p:txBody>
      </p:sp>
    </p:spTree>
    <p:extLst>
      <p:ext uri="{BB962C8B-B14F-4D97-AF65-F5344CB8AC3E}">
        <p14:creationId xmlns:p14="http://schemas.microsoft.com/office/powerpoint/2010/main" val="411113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a:extLst>
              <a:ext uri="{FF2B5EF4-FFF2-40B4-BE49-F238E27FC236}">
                <a16:creationId xmlns:a16="http://schemas.microsoft.com/office/drawing/2014/main" id="{A6632620-153E-4DD4-A38B-AFCFFB43F50E}"/>
              </a:ext>
            </a:extLst>
          </p:cNvPr>
          <p:cNvSpPr>
            <a:spLocks noGrp="1" noChangeArrowheads="1"/>
          </p:cNvSpPr>
          <p:nvPr>
            <p:ph type="title"/>
          </p:nvPr>
        </p:nvSpPr>
        <p:spPr>
          <a:xfrm>
            <a:off x="1820335" y="722315"/>
            <a:ext cx="8424334" cy="1284286"/>
          </a:xfrm>
        </p:spPr>
        <p:txBody>
          <a:bodyPr>
            <a:noAutofit/>
          </a:bodyPr>
          <a:lstStyle/>
          <a:p>
            <a:pPr algn="ctr" eaLnBrk="1" hangingPunct="1"/>
            <a:r>
              <a:rPr lang="pt-BR" altLang="pt-BR" b="1" dirty="0">
                <a:latin typeface="Arial" panose="020B0604020202020204" pitchFamily="34" charset="0"/>
                <a:cs typeface="Arial" panose="020B0604020202020204" pitchFamily="34" charset="0"/>
              </a:rPr>
              <a:t>Breve história do Serviço Notarial e Registral no Brasil.</a:t>
            </a:r>
          </a:p>
        </p:txBody>
      </p:sp>
      <p:sp>
        <p:nvSpPr>
          <p:cNvPr id="3" name="Espaço Reservado para Conteúdo 2">
            <a:extLst>
              <a:ext uri="{FF2B5EF4-FFF2-40B4-BE49-F238E27FC236}">
                <a16:creationId xmlns:a16="http://schemas.microsoft.com/office/drawing/2014/main" id="{E768F231-DA9C-462C-929C-025953A01269}"/>
              </a:ext>
            </a:extLst>
          </p:cNvPr>
          <p:cNvSpPr>
            <a:spLocks noGrp="1"/>
          </p:cNvSpPr>
          <p:nvPr>
            <p:ph idx="1"/>
          </p:nvPr>
        </p:nvSpPr>
        <p:spPr>
          <a:xfrm>
            <a:off x="1415523" y="2233014"/>
            <a:ext cx="9658877" cy="3830472"/>
          </a:xfrm>
        </p:spPr>
        <p:txBody>
          <a:bodyPr vert="horz" wrap="square" lIns="68580" tIns="34290" rIns="68580" bIns="34290" rtlCol="0">
            <a:spAutoFit/>
          </a:bodyPr>
          <a:lstStyle/>
          <a:p>
            <a:pPr marL="0" indent="0" algn="just" defTabSz="457207">
              <a:lnSpc>
                <a:spcPct val="150000"/>
              </a:lnSpc>
              <a:buClr>
                <a:schemeClr val="bg2">
                  <a:lumMod val="40000"/>
                  <a:lumOff val="60000"/>
                </a:schemeClr>
              </a:buClr>
              <a:buNone/>
              <a:defRPr/>
            </a:pPr>
            <a:r>
              <a:rPr lang="pt-BR" sz="2000" dirty="0">
                <a:latin typeface="Arial" panose="020B0604020202020204" pitchFamily="34" charset="0"/>
                <a:ea typeface="MS Mincho" panose="02020609040205080304" pitchFamily="49" charset="-128"/>
              </a:rPr>
              <a:t>Para compreender a evolução histórica dos Registros Públicos e Tabeliães no Brasil, faz-se necessário reportarmo-nos ao início da posse das terras brasileiras pelos portugueses. </a:t>
            </a:r>
          </a:p>
          <a:p>
            <a:pPr marL="0" indent="0" algn="just" defTabSz="457207">
              <a:lnSpc>
                <a:spcPct val="150000"/>
              </a:lnSpc>
              <a:buClr>
                <a:schemeClr val="bg2">
                  <a:lumMod val="40000"/>
                  <a:lumOff val="60000"/>
                </a:schemeClr>
              </a:buClr>
              <a:buNone/>
              <a:defRPr/>
            </a:pPr>
            <a:r>
              <a:rPr lang="pt-BR" sz="2000" dirty="0">
                <a:latin typeface="Arial" panose="020B0604020202020204" pitchFamily="34" charset="0"/>
                <a:ea typeface="MS Mincho" panose="02020609040205080304" pitchFamily="49" charset="-128"/>
              </a:rPr>
              <a:t>Conhece-se, pela História, o Tratado de Tordesilhas, firmado em 1494 em Tordesilhas (Espanha) para registrar e publicar mundialmente o ato jurídico e o acordo político entre Portugal e Espanha sobre as novas terras descobertas e as que viessem a descobrir. </a:t>
            </a:r>
          </a:p>
          <a:p>
            <a:pPr marL="0" indent="674370" algn="just" defTabSz="457207">
              <a:lnSpc>
                <a:spcPct val="150000"/>
              </a:lnSpc>
              <a:buClr>
                <a:schemeClr val="bg2">
                  <a:lumMod val="40000"/>
                  <a:lumOff val="60000"/>
                </a:schemeClr>
              </a:buClr>
              <a:buFont typeface="Wingdings 3" charset="2"/>
              <a:buChar char=""/>
              <a:defRPr/>
            </a:pPr>
            <a:endParaRPr lang="pt-BR" sz="1350" dirty="0">
              <a:latin typeface="Arial" panose="020B0604020202020204" pitchFamily="34" charset="0"/>
              <a:ea typeface="MS Mincho" panose="02020609040205080304" pitchFamily="49"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ço Reservado para Conteúdo 2"/>
          <p:cNvSpPr>
            <a:spLocks noGrp="1" noChangeArrowheads="1"/>
          </p:cNvSpPr>
          <p:nvPr>
            <p:ph idx="1"/>
          </p:nvPr>
        </p:nvSpPr>
        <p:spPr>
          <a:xfrm>
            <a:off x="1430866" y="1947333"/>
            <a:ext cx="9643534" cy="3801534"/>
          </a:xfrm>
        </p:spPr>
        <p:txBody>
          <a:bodyPr>
            <a:normAutofit fontScale="77500" lnSpcReduction="20000"/>
          </a:bodyPr>
          <a:lstStyle/>
          <a:p>
            <a:pPr algn="just">
              <a:lnSpc>
                <a:spcPct val="150000"/>
              </a:lnSpc>
            </a:pPr>
            <a:r>
              <a:rPr lang="pt-BR" altLang="pt-BR" dirty="0">
                <a:solidFill>
                  <a:schemeClr val="accent4">
                    <a:lumMod val="10000"/>
                  </a:schemeClr>
                </a:solidFill>
                <a:cs typeface="Arial" panose="020B0604020202020204" pitchFamily="34" charset="0"/>
              </a:rPr>
              <a:t>           </a:t>
            </a:r>
            <a:r>
              <a:rPr lang="pt-BR" altLang="pt-BR" sz="2300" dirty="0">
                <a:solidFill>
                  <a:schemeClr val="accent4">
                    <a:lumMod val="10000"/>
                  </a:schemeClr>
                </a:solidFill>
                <a:latin typeface="Arial" panose="020B0604020202020204" pitchFamily="34" charset="0"/>
                <a:cs typeface="Arial" panose="020B0604020202020204" pitchFamily="34" charset="0"/>
              </a:rPr>
              <a:t>         O Professor </a:t>
            </a:r>
            <a:r>
              <a:rPr lang="pt-BR" altLang="pt-BR" sz="2300" dirty="0" err="1">
                <a:solidFill>
                  <a:schemeClr val="accent4">
                    <a:lumMod val="10000"/>
                  </a:schemeClr>
                </a:solidFill>
                <a:latin typeface="Arial" panose="020B0604020202020204" pitchFamily="34" charset="0"/>
                <a:cs typeface="Arial" panose="020B0604020202020204" pitchFamily="34" charset="0"/>
              </a:rPr>
              <a:t>Paraguassú</a:t>
            </a:r>
            <a:r>
              <a:rPr lang="pt-BR" altLang="pt-BR" sz="2300" dirty="0">
                <a:solidFill>
                  <a:schemeClr val="accent4">
                    <a:lumMod val="10000"/>
                  </a:schemeClr>
                </a:solidFill>
                <a:latin typeface="Arial" panose="020B0604020202020204" pitchFamily="34" charset="0"/>
                <a:cs typeface="Arial" panose="020B0604020202020204" pitchFamily="34" charset="0"/>
              </a:rPr>
              <a:t> </a:t>
            </a:r>
            <a:r>
              <a:rPr lang="pt-BR" altLang="pt-BR" sz="2300" dirty="0" err="1">
                <a:solidFill>
                  <a:schemeClr val="accent4">
                    <a:lumMod val="10000"/>
                  </a:schemeClr>
                </a:solidFill>
                <a:latin typeface="Arial" panose="020B0604020202020204" pitchFamily="34" charset="0"/>
                <a:cs typeface="Arial" panose="020B0604020202020204" pitchFamily="34" charset="0"/>
              </a:rPr>
              <a:t>Eleres</a:t>
            </a:r>
            <a:r>
              <a:rPr lang="pt-BR" altLang="pt-BR" sz="2300" dirty="0">
                <a:solidFill>
                  <a:schemeClr val="accent4">
                    <a:lumMod val="10000"/>
                  </a:schemeClr>
                </a:solidFill>
                <a:latin typeface="Arial" panose="020B0604020202020204" pitchFamily="34" charset="0"/>
                <a:cs typeface="Arial" panose="020B0604020202020204" pitchFamily="34" charset="0"/>
              </a:rPr>
              <a:t> (2002, p.37), assevera que o alargamento das fronteiras do Brasil foi feito por grupos paramilitares (bandeirantes) ao arrepio do tratado de Tordesilhas, celebrado entre lusos e espanhóis. As posses eram estrategicamente dispostas via fortes militares e povoados, aumentando o território brasileiro de 2.312.000 para 8.511.965 km);</a:t>
            </a:r>
          </a:p>
          <a:p>
            <a:pPr algn="just">
              <a:lnSpc>
                <a:spcPct val="150000"/>
              </a:lnSpc>
            </a:pPr>
            <a:r>
              <a:rPr lang="pt-BR" altLang="pt-BR" sz="2300" dirty="0">
                <a:solidFill>
                  <a:schemeClr val="accent4">
                    <a:lumMod val="10000"/>
                  </a:schemeClr>
                </a:solidFill>
                <a:latin typeface="Arial" panose="020B0604020202020204" pitchFamily="34" charset="0"/>
                <a:cs typeface="Arial" panose="020B0604020202020204" pitchFamily="34" charset="0"/>
              </a:rPr>
              <a:t>                     Prosseguindo, argumenta o preclaro Mestre, que no governo dos Generais – Presidentes - 1964/1985 a questão fundiária foi militarizada e a união apropriou-se de mais de 50% das terras da Amazônia  Legal (DL 1.164/71), com graves consequências ao Pará, privilegiando grupos empresariais. A  CVRD, recebeu gratuitamente 412 mil hectares das terras de Carajás, rica em minério.</a:t>
            </a:r>
          </a:p>
        </p:txBody>
      </p:sp>
      <p:sp>
        <p:nvSpPr>
          <p:cNvPr id="2" name="Retângulo 1">
            <a:extLst>
              <a:ext uri="{FF2B5EF4-FFF2-40B4-BE49-F238E27FC236}">
                <a16:creationId xmlns:a16="http://schemas.microsoft.com/office/drawing/2014/main" id="{F1745AF8-0B82-4C2A-9F60-0A1193A20900}"/>
              </a:ext>
            </a:extLst>
          </p:cNvPr>
          <p:cNvSpPr/>
          <p:nvPr/>
        </p:nvSpPr>
        <p:spPr>
          <a:xfrm>
            <a:off x="1430867" y="716227"/>
            <a:ext cx="9643533" cy="1231106"/>
          </a:xfrm>
          <a:prstGeom prst="rect">
            <a:avLst/>
          </a:prstGeom>
        </p:spPr>
        <p:txBody>
          <a:bodyPr wrap="square">
            <a:spAutoFit/>
          </a:bodyPr>
          <a:lstStyle/>
          <a:p>
            <a:pPr algn="ctr"/>
            <a:r>
              <a:rPr lang="pt-BR" sz="2800" b="1" dirty="0">
                <a:ln w="11430"/>
                <a:latin typeface="Arial" panose="020B0604020202020204" pitchFamily="34" charset="0"/>
                <a:cs typeface="Arial" panose="020B0604020202020204" pitchFamily="34" charset="0"/>
              </a:rPr>
              <a:t>CRÍTICA À PROTEÇÃO DA POSSE</a:t>
            </a:r>
          </a:p>
          <a:p>
            <a:pPr algn="ctr"/>
            <a:r>
              <a:rPr lang="pt-BR" altLang="pt-BR" sz="2800" b="1" dirty="0">
                <a:latin typeface="Arial" panose="020B0604020202020204" pitchFamily="34" charset="0"/>
                <a:cs typeface="Arial" panose="020B0604020202020204" pitchFamily="34" charset="0"/>
              </a:rPr>
              <a:t>O BRASIL É UMA TERRA DE POSSEIROS!!!</a:t>
            </a:r>
          </a:p>
          <a:p>
            <a:pPr algn="ctr"/>
            <a:endParaRPr lang="pt-BR" b="1" dirty="0">
              <a:ln w="11430"/>
              <a:solidFill>
                <a:schemeClr val="accent2">
                  <a:lumMod val="50000"/>
                </a:schemeClr>
              </a:solidFill>
              <a:effectLst>
                <a:outerShdw blurRad="44450" dist="41910" dir="3600000" algn="tl">
                  <a:srgbClr val="000000">
                    <a:alpha val="50000"/>
                  </a:srgbClr>
                </a:outerShdw>
              </a:effectLst>
            </a:endParaRPr>
          </a:p>
        </p:txBody>
      </p:sp>
    </p:spTree>
    <p:extLst>
      <p:ext uri="{BB962C8B-B14F-4D97-AF65-F5344CB8AC3E}">
        <p14:creationId xmlns:p14="http://schemas.microsoft.com/office/powerpoint/2010/main" val="385222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BCF3BB-277D-4624-A59C-999B7F05D2B0}"/>
              </a:ext>
            </a:extLst>
          </p:cNvPr>
          <p:cNvSpPr>
            <a:spLocks noGrp="1"/>
          </p:cNvSpPr>
          <p:nvPr>
            <p:ph type="title"/>
          </p:nvPr>
        </p:nvSpPr>
        <p:spPr/>
        <p:txBody>
          <a:bodyPr/>
          <a:lstStyle/>
          <a:p>
            <a:r>
              <a:rPr lang="pt-BR" dirty="0"/>
              <a:t>Esboço - código civil de Teixeira de </a:t>
            </a:r>
            <a:r>
              <a:rPr lang="pt-BR" dirty="0" err="1"/>
              <a:t>freitas</a:t>
            </a:r>
            <a:endParaRPr lang="pt-BR" dirty="0"/>
          </a:p>
        </p:txBody>
      </p:sp>
      <p:sp>
        <p:nvSpPr>
          <p:cNvPr id="3" name="Espaço Reservado para Conteúdo 2">
            <a:extLst>
              <a:ext uri="{FF2B5EF4-FFF2-40B4-BE49-F238E27FC236}">
                <a16:creationId xmlns:a16="http://schemas.microsoft.com/office/drawing/2014/main" id="{552AEB0C-B5B5-4021-A00F-96A769286BA5}"/>
              </a:ext>
            </a:extLst>
          </p:cNvPr>
          <p:cNvSpPr>
            <a:spLocks noGrp="1"/>
          </p:cNvSpPr>
          <p:nvPr>
            <p:ph idx="1"/>
          </p:nvPr>
        </p:nvSpPr>
        <p:spPr/>
        <p:txBody>
          <a:bodyPr>
            <a:normAutofit fontScale="92500" lnSpcReduction="20000"/>
          </a:bodyPr>
          <a:lstStyle/>
          <a:p>
            <a:pPr algn="just"/>
            <a:r>
              <a:rPr lang="pt-BR" dirty="0"/>
              <a:t>No artigo 1.742 do esboço, está a exigência da transcrição no Registro Conservatório para aquisição do Direito real sobre imóvel dos respectivos instrumentos públicos e quando judiciais, por mandados, cartas de arrematação e adjudicação.</a:t>
            </a:r>
          </a:p>
          <a:p>
            <a:r>
              <a:rPr lang="pt-BR" dirty="0" err="1"/>
              <a:t>Hahnemann</a:t>
            </a:r>
            <a:r>
              <a:rPr lang="pt-BR" dirty="0"/>
              <a:t> Guimarães</a:t>
            </a:r>
            <a:r>
              <a:rPr lang="pt-BR" b="1" dirty="0"/>
              <a:t>,</a:t>
            </a:r>
            <a:r>
              <a:rPr lang="pt-BR" dirty="0"/>
              <a:t> Jornal do Comércio, 21-08-1943-fez a seguintes observações: “</a:t>
            </a:r>
            <a:r>
              <a:rPr lang="pt-BR" dirty="0" err="1"/>
              <a:t>Teixeria</a:t>
            </a:r>
            <a:r>
              <a:rPr lang="pt-BR" dirty="0"/>
              <a:t> de Freitas realizou no esboço uma obra extraordinária, superior à consolidação que só por si o imortalizaria . As teorias e os códigos envelhecem , mas há de ser sempre nova, na memória dos homens de quem dedicou à sua obra tanta virtude “</a:t>
            </a:r>
          </a:p>
          <a:p>
            <a:r>
              <a:rPr lang="pt-BR" dirty="0"/>
              <a:t>Velez Sarsfield, autor do Código Argentino, inspirado no esboço, assim como o fez toda a América do Sul,  o enaltece replicando que os trabalhos de Freitas eram comparáveis aos se </a:t>
            </a:r>
            <a:r>
              <a:rPr lang="pt-BR" dirty="0" err="1"/>
              <a:t>Saviny</a:t>
            </a:r>
            <a:r>
              <a:rPr lang="pt-BR" dirty="0"/>
              <a:t>. </a:t>
            </a:r>
            <a:r>
              <a:rPr lang="pt-BR" sz="1200" b="1" dirty="0"/>
              <a:t>La </a:t>
            </a:r>
            <a:r>
              <a:rPr lang="pt-BR" sz="1200" b="1" dirty="0" err="1"/>
              <a:t>nación</a:t>
            </a:r>
            <a:r>
              <a:rPr lang="pt-BR" sz="1200" b="1" dirty="0"/>
              <a:t>, 25-5-1910, pag.89 </a:t>
            </a:r>
          </a:p>
          <a:p>
            <a:pPr algn="just"/>
            <a:endParaRPr lang="pt-BR" dirty="0"/>
          </a:p>
        </p:txBody>
      </p:sp>
    </p:spTree>
    <p:extLst>
      <p:ext uri="{BB962C8B-B14F-4D97-AF65-F5344CB8AC3E}">
        <p14:creationId xmlns:p14="http://schemas.microsoft.com/office/powerpoint/2010/main" val="13698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36A6B8-431F-46FC-BDA0-B9B132F1E0CF}"/>
              </a:ext>
            </a:extLst>
          </p:cNvPr>
          <p:cNvSpPr>
            <a:spLocks noGrp="1"/>
          </p:cNvSpPr>
          <p:nvPr>
            <p:ph type="title"/>
          </p:nvPr>
        </p:nvSpPr>
        <p:spPr/>
        <p:txBody>
          <a:bodyPr/>
          <a:lstStyle/>
          <a:p>
            <a:r>
              <a:rPr lang="pt-BR" dirty="0"/>
              <a:t>Cadastro territorial e registro jurídico na argentina</a:t>
            </a:r>
          </a:p>
        </p:txBody>
      </p:sp>
      <p:sp>
        <p:nvSpPr>
          <p:cNvPr id="3" name="Espaço Reservado para Conteúdo 2">
            <a:extLst>
              <a:ext uri="{FF2B5EF4-FFF2-40B4-BE49-F238E27FC236}">
                <a16:creationId xmlns:a16="http://schemas.microsoft.com/office/drawing/2014/main" id="{1FBA47EB-1A5F-4907-9FA0-40881EF0DFAD}"/>
              </a:ext>
            </a:extLst>
          </p:cNvPr>
          <p:cNvSpPr>
            <a:spLocks noGrp="1"/>
          </p:cNvSpPr>
          <p:nvPr>
            <p:ph idx="1"/>
          </p:nvPr>
        </p:nvSpPr>
        <p:spPr/>
        <p:txBody>
          <a:bodyPr>
            <a:normAutofit fontScale="85000" lnSpcReduction="20000"/>
          </a:bodyPr>
          <a:lstStyle/>
          <a:p>
            <a:pPr marL="0" indent="0" algn="just">
              <a:buNone/>
            </a:pPr>
            <a:r>
              <a:rPr lang="es-ES" dirty="0">
                <a:latin typeface="Arial" panose="020B0604020202020204" pitchFamily="34" charset="0"/>
                <a:cs typeface="Arial" panose="020B0604020202020204" pitchFamily="34" charset="0"/>
              </a:rPr>
              <a:t>En nota , articulo 3.203 del </a:t>
            </a:r>
            <a:r>
              <a:rPr lang="es-ES" dirty="0" err="1">
                <a:latin typeface="Arial" panose="020B0604020202020204" pitchFamily="34" charset="0"/>
                <a:cs typeface="Arial" panose="020B0604020202020204" pitchFamily="34" charset="0"/>
              </a:rPr>
              <a:t>Codigo</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Civel</a:t>
            </a:r>
            <a:r>
              <a:rPr lang="es-ES" dirty="0">
                <a:latin typeface="Arial" panose="020B0604020202020204" pitchFamily="34" charset="0"/>
                <a:cs typeface="Arial" panose="020B0604020202020204" pitchFamily="34" charset="0"/>
              </a:rPr>
              <a:t> , Dalmacio </a:t>
            </a:r>
            <a:r>
              <a:rPr lang="es-ES" dirty="0" err="1">
                <a:latin typeface="Arial" panose="020B0604020202020204" pitchFamily="34" charset="0"/>
                <a:cs typeface="Arial" panose="020B0604020202020204" pitchFamily="34" charset="0"/>
              </a:rPr>
              <a:t>Véles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Sarfield</a:t>
            </a:r>
            <a:r>
              <a:rPr lang="es-ES" dirty="0">
                <a:latin typeface="Arial" panose="020B0604020202020204" pitchFamily="34" charset="0"/>
                <a:cs typeface="Arial" panose="020B0604020202020204" pitchFamily="34" charset="0"/>
              </a:rPr>
              <a:t>, al hablar sobre los registros de títulos de dominio de los inmuebles, cuando redijo el código Civil en la República Argentina, afirmó que </a:t>
            </a:r>
          </a:p>
          <a:p>
            <a:pPr marL="0" indent="0" algn="just">
              <a:buNone/>
            </a:pPr>
            <a:r>
              <a:rPr lang="pt-BR" dirty="0"/>
              <a:t>“</a:t>
            </a:r>
            <a:r>
              <a:rPr lang="pt-BR" dirty="0" err="1"/>
              <a:t>En</a:t>
            </a:r>
            <a:r>
              <a:rPr lang="pt-BR" dirty="0"/>
              <a:t> </a:t>
            </a:r>
            <a:r>
              <a:rPr lang="pt-BR" dirty="0" err="1"/>
              <a:t>un</a:t>
            </a:r>
            <a:r>
              <a:rPr lang="pt-BR" dirty="0"/>
              <a:t> País como </a:t>
            </a:r>
            <a:r>
              <a:rPr lang="pt-BR" dirty="0" err="1"/>
              <a:t>el</a:t>
            </a:r>
            <a:r>
              <a:rPr lang="pt-BR" dirty="0"/>
              <a:t> </a:t>
            </a:r>
            <a:r>
              <a:rPr lang="pt-BR" dirty="0" err="1"/>
              <a:t>nuestro</a:t>
            </a:r>
            <a:r>
              <a:rPr lang="pt-BR" dirty="0"/>
              <a:t> , donde </a:t>
            </a:r>
            <a:r>
              <a:rPr lang="pt-BR" dirty="0" err="1"/>
              <a:t>el</a:t>
            </a:r>
            <a:r>
              <a:rPr lang="pt-BR" dirty="0"/>
              <a:t> domínio de </a:t>
            </a:r>
            <a:r>
              <a:rPr lang="pt-BR" dirty="0" err="1"/>
              <a:t>los</a:t>
            </a:r>
            <a:r>
              <a:rPr lang="pt-BR" dirty="0"/>
              <a:t> </a:t>
            </a:r>
            <a:r>
              <a:rPr lang="pt-BR" dirty="0" err="1"/>
              <a:t>inmobles</a:t>
            </a:r>
            <a:r>
              <a:rPr lang="pt-BR" dirty="0"/>
              <a:t> no </a:t>
            </a:r>
            <a:r>
              <a:rPr lang="pt-BR" dirty="0" err="1"/>
              <a:t>tiene</a:t>
            </a:r>
            <a:r>
              <a:rPr lang="pt-BR" dirty="0"/>
              <a:t> em </a:t>
            </a:r>
            <a:r>
              <a:rPr lang="pt-BR" dirty="0" err="1"/>
              <a:t>la</a:t>
            </a:r>
            <a:r>
              <a:rPr lang="pt-BR" dirty="0"/>
              <a:t> </a:t>
            </a:r>
            <a:r>
              <a:rPr lang="pt-BR" dirty="0" err="1"/>
              <a:t>mayor</a:t>
            </a:r>
            <a:r>
              <a:rPr lang="pt-BR" dirty="0"/>
              <a:t> parte de </a:t>
            </a:r>
            <a:r>
              <a:rPr lang="pt-BR" dirty="0" err="1"/>
              <a:t>los</a:t>
            </a:r>
            <a:r>
              <a:rPr lang="pt-BR" dirty="0"/>
              <a:t> casos títulos </a:t>
            </a:r>
            <a:r>
              <a:rPr lang="pt-BR" dirty="0" err="1"/>
              <a:t>incontestables</a:t>
            </a:r>
            <a:r>
              <a:rPr lang="pt-BR" dirty="0"/>
              <a:t>, </a:t>
            </a:r>
            <a:r>
              <a:rPr lang="pt-BR" dirty="0" err="1"/>
              <a:t>la</a:t>
            </a:r>
            <a:r>
              <a:rPr lang="pt-BR" dirty="0"/>
              <a:t> </a:t>
            </a:r>
            <a:r>
              <a:rPr lang="pt-BR" dirty="0" err="1"/>
              <a:t>necesidad</a:t>
            </a:r>
            <a:r>
              <a:rPr lang="pt-BR" dirty="0"/>
              <a:t> del Registro público </a:t>
            </a:r>
            <a:r>
              <a:rPr lang="pt-BR" dirty="0" err="1"/>
              <a:t>crearia</a:t>
            </a:r>
            <a:r>
              <a:rPr lang="pt-BR" dirty="0"/>
              <a:t> </a:t>
            </a:r>
            <a:r>
              <a:rPr lang="pt-BR" dirty="0" err="1"/>
              <a:t>un</a:t>
            </a:r>
            <a:r>
              <a:rPr lang="pt-BR" dirty="0"/>
              <a:t> </a:t>
            </a:r>
            <a:r>
              <a:rPr lang="pt-BR" dirty="0" err="1"/>
              <a:t>embarazo</a:t>
            </a:r>
            <a:r>
              <a:rPr lang="pt-BR" dirty="0"/>
              <a:t>  más al credito hipotecário. El </a:t>
            </a:r>
            <a:r>
              <a:rPr lang="pt-BR" dirty="0" err="1"/>
              <a:t>mayor</a:t>
            </a:r>
            <a:r>
              <a:rPr lang="pt-BR" dirty="0"/>
              <a:t> valor que </a:t>
            </a:r>
            <a:r>
              <a:rPr lang="pt-BR" dirty="0" err="1"/>
              <a:t>vayan</a:t>
            </a:r>
            <a:r>
              <a:rPr lang="pt-BR" dirty="0"/>
              <a:t> tomando </a:t>
            </a:r>
            <a:r>
              <a:rPr lang="pt-BR" dirty="0" err="1"/>
              <a:t>los</a:t>
            </a:r>
            <a:r>
              <a:rPr lang="pt-BR" dirty="0"/>
              <a:t> </a:t>
            </a:r>
            <a:r>
              <a:rPr lang="pt-BR" dirty="0" err="1"/>
              <a:t>bienes</a:t>
            </a:r>
            <a:r>
              <a:rPr lang="pt-BR" dirty="0"/>
              <a:t> </a:t>
            </a:r>
            <a:r>
              <a:rPr lang="pt-BR" dirty="0" err="1"/>
              <a:t>territoriales</a:t>
            </a:r>
            <a:r>
              <a:rPr lang="pt-BR" dirty="0"/>
              <a:t>, ira regularizando </a:t>
            </a:r>
            <a:r>
              <a:rPr lang="pt-BR" dirty="0" err="1"/>
              <a:t>los</a:t>
            </a:r>
            <a:r>
              <a:rPr lang="pt-BR" dirty="0"/>
              <a:t> títulos de </a:t>
            </a:r>
            <a:r>
              <a:rPr lang="pt-BR" dirty="0" err="1"/>
              <a:t>propiedad</a:t>
            </a:r>
            <a:r>
              <a:rPr lang="pt-BR" dirty="0"/>
              <a:t>, y </a:t>
            </a:r>
            <a:r>
              <a:rPr lang="pt-BR" dirty="0" err="1"/>
              <a:t>puede</a:t>
            </a:r>
            <a:r>
              <a:rPr lang="pt-BR" dirty="0"/>
              <a:t> </a:t>
            </a:r>
            <a:r>
              <a:rPr lang="pt-BR" dirty="0" err="1"/>
              <a:t>llegar</a:t>
            </a:r>
            <a:r>
              <a:rPr lang="pt-BR" dirty="0"/>
              <a:t>  um </a:t>
            </a:r>
            <a:r>
              <a:rPr lang="pt-BR" dirty="0" err="1"/>
              <a:t>día</a:t>
            </a:r>
            <a:r>
              <a:rPr lang="pt-BR" dirty="0"/>
              <a:t> </a:t>
            </a:r>
            <a:r>
              <a:rPr lang="pt-BR" dirty="0" err="1"/>
              <a:t>en</a:t>
            </a:r>
            <a:r>
              <a:rPr lang="pt-BR" dirty="0"/>
              <a:t> que podamos </a:t>
            </a:r>
            <a:r>
              <a:rPr lang="pt-BR" dirty="0" err="1"/>
              <a:t>aceptar</a:t>
            </a:r>
            <a:r>
              <a:rPr lang="pt-BR" dirty="0"/>
              <a:t> </a:t>
            </a:r>
            <a:r>
              <a:rPr lang="pt-BR" dirty="0" err="1"/>
              <a:t>la</a:t>
            </a:r>
            <a:r>
              <a:rPr lang="pt-BR" dirty="0"/>
              <a:t> </a:t>
            </a:r>
            <a:r>
              <a:rPr lang="pt-BR" dirty="0" err="1"/>
              <a:t>creacion</a:t>
            </a:r>
            <a:r>
              <a:rPr lang="pt-BR" dirty="0"/>
              <a:t> del registros públicos”.</a:t>
            </a:r>
          </a:p>
          <a:p>
            <a:pPr marL="0" indent="0" algn="just">
              <a:buNone/>
            </a:pPr>
            <a:r>
              <a:rPr lang="es-ES" dirty="0">
                <a:latin typeface="Arial" panose="020B0604020202020204" pitchFamily="34" charset="0"/>
                <a:cs typeface="Arial" panose="020B0604020202020204" pitchFamily="34" charset="0"/>
              </a:rPr>
              <a:t>"hoy en las diversas Provincias de la República sería difícil encontrar personas capaces de llevar esos registros, y construir el catastro de las propiedades, y sus mil mutaciones por la división continua de los bienes de raíces que causan las leyes de la sucesión..." </a:t>
            </a:r>
            <a:br>
              <a:rPr lang="es-ES" dirty="0"/>
            </a:br>
            <a:endParaRPr lang="pt-BR" dirty="0"/>
          </a:p>
        </p:txBody>
      </p:sp>
    </p:spTree>
    <p:extLst>
      <p:ext uri="{BB962C8B-B14F-4D97-AF65-F5344CB8AC3E}">
        <p14:creationId xmlns:p14="http://schemas.microsoft.com/office/powerpoint/2010/main" val="316917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949534"/>
            <a:ext cx="10515600" cy="886804"/>
          </a:xfrm>
        </p:spPr>
        <p:txBody>
          <a:bodyPr>
            <a:normAutofit/>
          </a:bodyPr>
          <a:lstStyle/>
          <a:p>
            <a:pPr algn="ctr"/>
            <a:r>
              <a:rPr lang="pt-BR" b="1" dirty="0">
                <a:latin typeface="Arial" panose="020B0604020202020204" pitchFamily="34" charset="0"/>
                <a:cs typeface="Arial" panose="020B0604020202020204" pitchFamily="34" charset="0"/>
              </a:rPr>
              <a:t>ORIGEM-REGISTRO IMOBILIÁRIO BRASILEIRO</a:t>
            </a:r>
          </a:p>
        </p:txBody>
      </p:sp>
      <p:sp>
        <p:nvSpPr>
          <p:cNvPr id="3" name="Espaço Reservado para Conteúdo 2"/>
          <p:cNvSpPr>
            <a:spLocks noGrp="1"/>
          </p:cNvSpPr>
          <p:nvPr>
            <p:ph idx="1"/>
          </p:nvPr>
        </p:nvSpPr>
        <p:spPr>
          <a:xfrm>
            <a:off x="1422400" y="2099733"/>
            <a:ext cx="9626600" cy="3056467"/>
          </a:xfrm>
        </p:spPr>
        <p:txBody>
          <a:bodyPr>
            <a:normAutofit fontScale="77500" lnSpcReduction="20000"/>
          </a:bodyPr>
          <a:lstStyle/>
          <a:p>
            <a:r>
              <a:rPr lang="pt-BR" sz="2300" dirty="0">
                <a:latin typeface="Arial"/>
                <a:cs typeface="Arial"/>
              </a:rPr>
              <a:t>Lei hipotecária 317/43 e Decreto 482/46; (sobreposições - garantias pessoais)</a:t>
            </a:r>
          </a:p>
          <a:p>
            <a:r>
              <a:rPr lang="pt-BR" sz="2300" dirty="0">
                <a:latin typeface="Arial"/>
                <a:cs typeface="Arial"/>
              </a:rPr>
              <a:t>Lei 237/64 e seu Decreto regulamentador de número 3.453/1863</a:t>
            </a:r>
          </a:p>
          <a:p>
            <a:r>
              <a:rPr lang="en-US" sz="2300" dirty="0" err="1">
                <a:latin typeface="Arial"/>
                <a:cs typeface="Arial"/>
              </a:rPr>
              <a:t>Constituição</a:t>
            </a:r>
            <a:r>
              <a:rPr lang="en-US" sz="2300" dirty="0">
                <a:latin typeface="Arial"/>
                <a:cs typeface="Arial"/>
              </a:rPr>
              <a:t> Federal – Art. 236</a:t>
            </a:r>
          </a:p>
          <a:p>
            <a:r>
              <a:rPr lang="en-US" sz="2300" dirty="0" err="1">
                <a:latin typeface="Arial"/>
                <a:cs typeface="Arial"/>
              </a:rPr>
              <a:t>Código</a:t>
            </a:r>
            <a:r>
              <a:rPr lang="en-US" sz="2300" dirty="0">
                <a:latin typeface="Arial"/>
                <a:cs typeface="Arial"/>
              </a:rPr>
              <a:t> Civil </a:t>
            </a:r>
            <a:r>
              <a:rPr lang="en-US" sz="2300" dirty="0" err="1">
                <a:latin typeface="Arial"/>
                <a:cs typeface="Arial"/>
              </a:rPr>
              <a:t>Brasileiro</a:t>
            </a:r>
            <a:endParaRPr lang="en-US" sz="2300" dirty="0">
              <a:latin typeface="Arial"/>
              <a:cs typeface="Arial"/>
            </a:endParaRPr>
          </a:p>
          <a:p>
            <a:r>
              <a:rPr lang="en-US" sz="2300" dirty="0">
                <a:latin typeface="Arial"/>
                <a:cs typeface="Arial"/>
              </a:rPr>
              <a:t>Lei Federal </a:t>
            </a:r>
            <a:r>
              <a:rPr lang="pt-BR" sz="2300" dirty="0">
                <a:latin typeface="Arial"/>
                <a:cs typeface="Arial"/>
              </a:rPr>
              <a:t>nº </a:t>
            </a:r>
            <a:r>
              <a:rPr lang="en-US" sz="2300" dirty="0">
                <a:latin typeface="Arial"/>
                <a:cs typeface="Arial"/>
              </a:rPr>
              <a:t>6.015/73 – Lei </a:t>
            </a:r>
            <a:r>
              <a:rPr lang="en-US" sz="2300" dirty="0" err="1">
                <a:latin typeface="Arial"/>
                <a:cs typeface="Arial"/>
              </a:rPr>
              <a:t>Registros</a:t>
            </a:r>
            <a:r>
              <a:rPr lang="en-US" sz="2300" dirty="0">
                <a:latin typeface="Arial"/>
                <a:cs typeface="Arial"/>
              </a:rPr>
              <a:t> </a:t>
            </a:r>
            <a:r>
              <a:rPr lang="en-US" sz="2300" dirty="0" err="1">
                <a:latin typeface="Arial"/>
                <a:cs typeface="Arial"/>
              </a:rPr>
              <a:t>Públicos</a:t>
            </a:r>
            <a:endParaRPr lang="en-US" sz="2300" dirty="0">
              <a:latin typeface="Arial"/>
              <a:cs typeface="Arial"/>
            </a:endParaRPr>
          </a:p>
          <a:p>
            <a:pPr algn="just"/>
            <a:r>
              <a:rPr lang="pt-BR" sz="2300" dirty="0">
                <a:latin typeface="Arial"/>
                <a:cs typeface="Arial"/>
              </a:rPr>
              <a:t>Lei Federal nº 8.935/94 – Lei dos Notários e Registradores</a:t>
            </a:r>
          </a:p>
          <a:p>
            <a:pPr algn="just"/>
            <a:r>
              <a:rPr lang="pt-BR" sz="2300" dirty="0">
                <a:latin typeface="Arial"/>
                <a:cs typeface="Arial"/>
              </a:rPr>
              <a:t>Lei Federal nº 10.169/00 – Lei dos Emolumentos (normas gerais para a fixação de emolumentos)</a:t>
            </a:r>
            <a:endParaRPr lang="en-US" sz="2300" dirty="0">
              <a:latin typeface="Arial"/>
              <a:cs typeface="Arial"/>
            </a:endParaRPr>
          </a:p>
          <a:p>
            <a:endParaRPr lang="pt-BR"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880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ítulo 1">
            <a:extLst>
              <a:ext uri="{FF2B5EF4-FFF2-40B4-BE49-F238E27FC236}">
                <a16:creationId xmlns:a16="http://schemas.microsoft.com/office/drawing/2014/main" id="{D2017810-99E8-4C6F-AC98-C24C16AC908E}"/>
              </a:ext>
            </a:extLst>
          </p:cNvPr>
          <p:cNvSpPr>
            <a:spLocks noGrp="1"/>
          </p:cNvSpPr>
          <p:nvPr>
            <p:ph type="title"/>
          </p:nvPr>
        </p:nvSpPr>
        <p:spPr>
          <a:xfrm>
            <a:off x="1430866" y="355600"/>
            <a:ext cx="9694333" cy="1100667"/>
          </a:xfrm>
        </p:spPr>
        <p:txBody>
          <a:bodyPr>
            <a:normAutofit/>
          </a:bodyPr>
          <a:lstStyle/>
          <a:p>
            <a:pPr algn="ctr">
              <a:defRPr/>
            </a:pPr>
            <a:br>
              <a:rPr lang="pt-BR" sz="3400" dirty="0">
                <a:latin typeface="+mn-lt"/>
              </a:rPr>
            </a:br>
            <a:r>
              <a:rPr lang="pt-BR" sz="3400" b="1" dirty="0">
                <a:latin typeface="Arial" panose="020B0604020202020204" pitchFamily="34" charset="0"/>
                <a:cs typeface="Arial" panose="020B0604020202020204" pitchFamily="34" charset="0"/>
              </a:rPr>
              <a:t>REGISTRO DA PROPRIEDADE IMOBILIÁRIA</a:t>
            </a:r>
          </a:p>
        </p:txBody>
      </p:sp>
      <p:sp>
        <p:nvSpPr>
          <p:cNvPr id="36867" name="Espaço Reservado para Conteúdo 2">
            <a:extLst>
              <a:ext uri="{FF2B5EF4-FFF2-40B4-BE49-F238E27FC236}">
                <a16:creationId xmlns:a16="http://schemas.microsoft.com/office/drawing/2014/main" id="{510F5AE8-5BDA-4A97-A8E7-00D4406F80C5}"/>
              </a:ext>
            </a:extLst>
          </p:cNvPr>
          <p:cNvSpPr>
            <a:spLocks noGrp="1"/>
          </p:cNvSpPr>
          <p:nvPr>
            <p:ph idx="1"/>
          </p:nvPr>
        </p:nvSpPr>
        <p:spPr>
          <a:xfrm>
            <a:off x="1490133" y="2061106"/>
            <a:ext cx="9753601" cy="3857094"/>
          </a:xfrm>
        </p:spPr>
        <p:txBody>
          <a:bodyPr/>
          <a:lstStyle/>
          <a:p>
            <a:pPr algn="just">
              <a:defRPr/>
            </a:pPr>
            <a:r>
              <a:rPr lang="pt-BR" sz="2400" dirty="0">
                <a:latin typeface="Arial" panose="020B0604020202020204" pitchFamily="34" charset="0"/>
                <a:cs typeface="Arial" panose="020B0604020202020204" pitchFamily="34" charset="0"/>
              </a:rPr>
              <a:t>Como função do Estado, foi instituído, no Brasil, pela Lei nº 1.237, de 24 de setembro de 1864, seguido pelo código civil de 1916, </a:t>
            </a:r>
            <a:r>
              <a:rPr lang="pt-BR" sz="2400" dirty="0" err="1">
                <a:latin typeface="Arial" panose="020B0604020202020204" pitchFamily="34" charset="0"/>
                <a:cs typeface="Arial" panose="020B0604020202020204" pitchFamily="34" charset="0"/>
              </a:rPr>
              <a:t>arts</a:t>
            </a:r>
            <a:r>
              <a:rPr lang="pt-BR" sz="2400" dirty="0">
                <a:latin typeface="Arial" panose="020B0604020202020204" pitchFamily="34" charset="0"/>
                <a:cs typeface="Arial" panose="020B0604020202020204" pitchFamily="34" charset="0"/>
              </a:rPr>
              <a:t>. 856 a 262, atuais </a:t>
            </a:r>
            <a:r>
              <a:rPr lang="pt-BR" sz="2400" dirty="0" err="1">
                <a:latin typeface="Arial" panose="020B0604020202020204" pitchFamily="34" charset="0"/>
                <a:cs typeface="Arial" panose="020B0604020202020204" pitchFamily="34" charset="0"/>
              </a:rPr>
              <a:t>arts</a:t>
            </a:r>
            <a:r>
              <a:rPr lang="pt-BR" sz="2400" dirty="0">
                <a:latin typeface="Arial" panose="020B0604020202020204" pitchFamily="34" charset="0"/>
                <a:cs typeface="Arial" panose="020B0604020202020204" pitchFamily="34" charset="0"/>
              </a:rPr>
              <a:t>. 1234 a 1247.</a:t>
            </a:r>
          </a:p>
          <a:p>
            <a:pPr marL="0" indent="0" algn="just">
              <a:buNone/>
              <a:defRPr/>
            </a:pPr>
            <a:endParaRPr lang="pt-BR" sz="2400" u="sng" dirty="0">
              <a:latin typeface="Arial" panose="020B0604020202020204" pitchFamily="34" charset="0"/>
              <a:cs typeface="Arial" panose="020B0604020202020204" pitchFamily="34" charset="0"/>
            </a:endParaRPr>
          </a:p>
          <a:p>
            <a:pPr algn="just">
              <a:defRPr/>
            </a:pPr>
            <a:r>
              <a:rPr lang="pt-BR" sz="2400" dirty="0">
                <a:latin typeface="Arial" panose="020B0604020202020204" pitchFamily="34" charset="0"/>
                <a:cs typeface="Arial" panose="020B0604020202020204" pitchFamily="34" charset="0"/>
              </a:rPr>
              <a:t>Lei 6.015/73, em vigor a partir de 1º/ janeiro/1976, regulamenta não só o  Registro da Propriedade, como também outros Direitos reais, elencados no art. 1.225 do Código Civil</a:t>
            </a:r>
          </a:p>
          <a:p>
            <a:pPr marL="0" indent="0" algn="just">
              <a:buNone/>
              <a:defRPr/>
            </a:pPr>
            <a:endParaRPr lang="pt-BR" sz="2400" dirty="0"/>
          </a:p>
        </p:txBody>
      </p:sp>
    </p:spTree>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FFFC4-ED87-4962-B9A1-CF7D7A60B288}"/>
              </a:ext>
            </a:extLst>
          </p:cNvPr>
          <p:cNvSpPr>
            <a:spLocks noGrp="1"/>
          </p:cNvSpPr>
          <p:nvPr>
            <p:ph type="ctrTitle"/>
          </p:nvPr>
        </p:nvSpPr>
        <p:spPr>
          <a:xfrm>
            <a:off x="1445614" y="310012"/>
            <a:ext cx="10134369" cy="1002552"/>
          </a:xfrm>
        </p:spPr>
        <p:txBody>
          <a:bodyPr/>
          <a:lstStyle/>
          <a:p>
            <a:pPr algn="ctr"/>
            <a:r>
              <a:rPr lang="pt-BR"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CONSOLIDAÇÃO DOS REGISTROS</a:t>
            </a:r>
            <a:endParaRPr lang="pt-BR" sz="4000" dirty="0">
              <a:latin typeface="Arial" panose="020B0604020202020204" pitchFamily="34" charset="0"/>
              <a:cs typeface="Arial" panose="020B0604020202020204" pitchFamily="34" charset="0"/>
            </a:endParaRPr>
          </a:p>
        </p:txBody>
      </p:sp>
      <p:sp>
        <p:nvSpPr>
          <p:cNvPr id="3" name="Espaço Reservado para Texto 2">
            <a:extLst>
              <a:ext uri="{FF2B5EF4-FFF2-40B4-BE49-F238E27FC236}">
                <a16:creationId xmlns:a16="http://schemas.microsoft.com/office/drawing/2014/main" id="{FAB73BBF-0936-44C4-B979-C410113E2661}"/>
              </a:ext>
            </a:extLst>
          </p:cNvPr>
          <p:cNvSpPr>
            <a:spLocks noGrp="1"/>
          </p:cNvSpPr>
          <p:nvPr>
            <p:ph type="body" sz="quarter" idx="14"/>
          </p:nvPr>
        </p:nvSpPr>
        <p:spPr>
          <a:xfrm>
            <a:off x="1239520" y="1491827"/>
            <a:ext cx="10952480" cy="1606974"/>
          </a:xfrm>
        </p:spPr>
        <p:txBody>
          <a:bodyPr>
            <a:normAutofit/>
          </a:bodyPr>
          <a:lstStyle/>
          <a:p>
            <a:r>
              <a:rPr lang="pt-BR" sz="2000" dirty="0">
                <a:solidFill>
                  <a:schemeClr val="tx1">
                    <a:lumMod val="85000"/>
                    <a:lumOff val="15000"/>
                  </a:schemeClr>
                </a:solidFill>
                <a:latin typeface="Arial" panose="020B0604020202020204" pitchFamily="34" charset="0"/>
                <a:cs typeface="Arial" panose="020B0604020202020204" pitchFamily="34" charset="0"/>
              </a:rPr>
              <a:t>Somente em </a:t>
            </a:r>
            <a:r>
              <a:rPr lang="pt-BR" sz="2000" b="1" dirty="0">
                <a:solidFill>
                  <a:schemeClr val="tx1">
                    <a:lumMod val="85000"/>
                    <a:lumOff val="15000"/>
                  </a:schemeClr>
                </a:solidFill>
                <a:latin typeface="Arial" panose="020B0604020202020204" pitchFamily="34" charset="0"/>
                <a:cs typeface="Arial" panose="020B0604020202020204" pitchFamily="34" charset="0"/>
              </a:rPr>
              <a:t>09/11/1939</a:t>
            </a:r>
            <a:r>
              <a:rPr lang="pt-BR" sz="2000" dirty="0">
                <a:solidFill>
                  <a:schemeClr val="tx1">
                    <a:lumMod val="85000"/>
                    <a:lumOff val="15000"/>
                  </a:schemeClr>
                </a:solidFill>
                <a:latin typeface="Arial" panose="020B0604020202020204" pitchFamily="34" charset="0"/>
                <a:cs typeface="Arial" panose="020B0604020202020204" pitchFamily="34" charset="0"/>
              </a:rPr>
              <a:t> foi editado o Dec.4.857, modificado pelo Dec. 5.318/40, dispondo quanto a execução dos serviços de registros públicos. Sobre o tema está em vigor a </a:t>
            </a:r>
            <a:r>
              <a:rPr lang="pt-BR" sz="2000" b="1" dirty="0">
                <a:solidFill>
                  <a:schemeClr val="tx1">
                    <a:lumMod val="85000"/>
                    <a:lumOff val="15000"/>
                  </a:schemeClr>
                </a:solidFill>
                <a:latin typeface="Arial" panose="020B0604020202020204" pitchFamily="34" charset="0"/>
                <a:cs typeface="Arial" panose="020B0604020202020204" pitchFamily="34" charset="0"/>
              </a:rPr>
              <a:t>lei 6.015, de 31 de dezembro de 1973</a:t>
            </a:r>
            <a:r>
              <a:rPr lang="pt-BR" sz="2000" dirty="0">
                <a:solidFill>
                  <a:schemeClr val="tx1">
                    <a:lumMod val="85000"/>
                    <a:lumOff val="15000"/>
                  </a:schemeClr>
                </a:solidFill>
                <a:latin typeface="Arial" panose="020B0604020202020204" pitchFamily="34" charset="0"/>
                <a:cs typeface="Arial" panose="020B0604020202020204" pitchFamily="34" charset="0"/>
              </a:rPr>
              <a:t>, que só entrou em vigor em 1º de janeiro de 1976.</a:t>
            </a:r>
          </a:p>
          <a:p>
            <a:endParaRPr lang="pt-BR" dirty="0"/>
          </a:p>
        </p:txBody>
      </p:sp>
      <p:pic>
        <p:nvPicPr>
          <p:cNvPr id="4" name="Imagem 5">
            <a:extLst>
              <a:ext uri="{FF2B5EF4-FFF2-40B4-BE49-F238E27FC236}">
                <a16:creationId xmlns:a16="http://schemas.microsoft.com/office/drawing/2014/main" id="{13601FEE-6718-43A2-B71C-915F1B075411}"/>
              </a:ext>
            </a:extLst>
          </p:cNvPr>
          <p:cNvPicPr>
            <a:picLocks noChangeAspect="1"/>
          </p:cNvPicPr>
          <p:nvPr/>
        </p:nvPicPr>
        <p:blipFill>
          <a:blip r:embed="rId2">
            <a:extLst>
              <a:ext uri="{28A0092B-C50C-407E-A947-70E740481C1C}">
                <a14:useLocalDpi xmlns:a14="http://schemas.microsoft.com/office/drawing/2010/main" val="0"/>
              </a:ext>
            </a:extLst>
          </a:blip>
          <a:srcRect l="5627" t="13309" r="4716" b="12865"/>
          <a:stretch>
            <a:fillRect/>
          </a:stretch>
        </p:blipFill>
        <p:spPr bwMode="auto">
          <a:xfrm>
            <a:off x="2511214" y="2609272"/>
            <a:ext cx="7701279" cy="3240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8030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a:extLst>
              <a:ext uri="{FF2B5EF4-FFF2-40B4-BE49-F238E27FC236}">
                <a16:creationId xmlns:a16="http://schemas.microsoft.com/office/drawing/2014/main" id="{58F5BCD0-689D-4C62-91AC-0814C47AED46}"/>
              </a:ext>
            </a:extLst>
          </p:cNvPr>
          <p:cNvSpPr>
            <a:spLocks noGrp="1"/>
          </p:cNvSpPr>
          <p:nvPr>
            <p:ph type="title"/>
          </p:nvPr>
        </p:nvSpPr>
        <p:spPr>
          <a:xfrm>
            <a:off x="1329267" y="277812"/>
            <a:ext cx="9753599" cy="1398587"/>
          </a:xfrm>
        </p:spPr>
        <p:txBody>
          <a:bodyPr>
            <a:normAutofit fontScale="90000"/>
          </a:bodyPr>
          <a:lstStyle/>
          <a:p>
            <a:pPr algn="ctr">
              <a:defRPr/>
            </a:pPr>
            <a:r>
              <a:rPr lang="pt-BR" sz="3400" b="1" dirty="0">
                <a:latin typeface="Arial" panose="020B0604020202020204" pitchFamily="34" charset="0"/>
                <a:cs typeface="Arial" panose="020B0604020202020204" pitchFamily="34" charset="0"/>
              </a:rPr>
              <a:t>SISTEMA REGISTRAL</a:t>
            </a:r>
            <a:br>
              <a:rPr lang="pt-BR" sz="3400" b="1" dirty="0">
                <a:latin typeface="Arial" panose="020B0604020202020204" pitchFamily="34" charset="0"/>
                <a:cs typeface="Arial" panose="020B0604020202020204" pitchFamily="34" charset="0"/>
              </a:rPr>
            </a:br>
            <a:r>
              <a:rPr lang="pt-BR" sz="3400" b="1" dirty="0">
                <a:latin typeface="Arial" panose="020B0604020202020204" pitchFamily="34" charset="0"/>
                <a:cs typeface="Arial" panose="020B0604020202020204" pitchFamily="34" charset="0"/>
              </a:rPr>
              <a:t> </a:t>
            </a:r>
            <a:br>
              <a:rPr lang="pt-BR" sz="3400" b="1" dirty="0">
                <a:latin typeface="Arial" panose="020B0604020202020204" pitchFamily="34" charset="0"/>
                <a:cs typeface="Arial" panose="020B0604020202020204" pitchFamily="34" charset="0"/>
              </a:rPr>
            </a:br>
            <a:r>
              <a:rPr lang="pt-BR" sz="3400" b="1" dirty="0">
                <a:latin typeface="Arial" panose="020B0604020202020204" pitchFamily="34" charset="0"/>
                <a:cs typeface="Arial" panose="020B0604020202020204" pitchFamily="34" charset="0"/>
              </a:rPr>
              <a:t> ORIGEM E EVOLUÇÃO</a:t>
            </a:r>
          </a:p>
        </p:txBody>
      </p:sp>
      <p:sp>
        <p:nvSpPr>
          <p:cNvPr id="29699" name="Espaço Reservado para Conteúdo 2">
            <a:extLst>
              <a:ext uri="{FF2B5EF4-FFF2-40B4-BE49-F238E27FC236}">
                <a16:creationId xmlns:a16="http://schemas.microsoft.com/office/drawing/2014/main" id="{2288C1F3-E607-48CC-98CF-1607EECB4614}"/>
              </a:ext>
            </a:extLst>
          </p:cNvPr>
          <p:cNvSpPr>
            <a:spLocks noGrp="1" noChangeArrowheads="1"/>
          </p:cNvSpPr>
          <p:nvPr>
            <p:ph idx="1"/>
          </p:nvPr>
        </p:nvSpPr>
        <p:spPr>
          <a:xfrm>
            <a:off x="1430867" y="2148417"/>
            <a:ext cx="9651999" cy="3404657"/>
          </a:xfrm>
        </p:spPr>
        <p:txBody>
          <a:bodyPr/>
          <a:lstStyle/>
          <a:p>
            <a:pPr algn="just"/>
            <a:r>
              <a:rPr lang="pt-BR" altLang="pt-PT" sz="2400" dirty="0">
                <a:latin typeface="Arial" panose="020B0604020202020204" pitchFamily="34" charset="0"/>
                <a:cs typeface="Arial" panose="020B0604020202020204" pitchFamily="34" charset="0"/>
              </a:rPr>
              <a:t>Fins estatísticos - Registro Geral de Imóveis, no ano de 1864, por força da Lei n° 1.237, regulamentada pelo Decreto n° 3.453/1865.</a:t>
            </a:r>
          </a:p>
          <a:p>
            <a:pPr algn="just"/>
            <a:endParaRPr lang="pt-BR" altLang="pt-PT" sz="2400" dirty="0">
              <a:latin typeface="Arial" panose="020B0604020202020204" pitchFamily="34" charset="0"/>
              <a:cs typeface="Arial" panose="020B0604020202020204" pitchFamily="34" charset="0"/>
            </a:endParaRPr>
          </a:p>
          <a:p>
            <a:pPr algn="just"/>
            <a:r>
              <a:rPr lang="pt-BR" altLang="pt-PT" sz="2400" dirty="0">
                <a:latin typeface="Arial" panose="020B0604020202020204" pitchFamily="34" charset="0"/>
                <a:cs typeface="Arial" panose="020B0604020202020204" pitchFamily="34" charset="0"/>
              </a:rPr>
              <a:t>Tudo girava em torno das Cartas e/ou Concessões de Sesmarias, para as quais não havia critérios objetivos destinados a identificar e discriminar perfeitamente os imóveis.</a:t>
            </a:r>
          </a:p>
          <a:p>
            <a:pPr algn="just"/>
            <a:endParaRPr lang="pt-BR" altLang="pt-PT" sz="2400" dirty="0"/>
          </a:p>
        </p:txBody>
      </p:sp>
    </p:spTree>
  </p:cSld>
  <p:clrMapOvr>
    <a:masterClrMapping/>
  </p:clrMapOvr>
  <p:transition spd="slow" advTm="21">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1AB879-4479-4948-8CB1-47828CE3E5A9}"/>
              </a:ext>
            </a:extLst>
          </p:cNvPr>
          <p:cNvSpPr>
            <a:spLocks noGrp="1"/>
          </p:cNvSpPr>
          <p:nvPr>
            <p:ph type="title"/>
          </p:nvPr>
        </p:nvSpPr>
        <p:spPr/>
        <p:txBody>
          <a:bodyPr>
            <a:normAutofit fontScale="90000"/>
          </a:bodyPr>
          <a:lstStyle/>
          <a:p>
            <a:r>
              <a:rPr lang="pt-BR" dirty="0"/>
              <a:t>Finalidade do registro de imóveis</a:t>
            </a:r>
            <a:br>
              <a:rPr lang="pt-BR" dirty="0"/>
            </a:br>
            <a:r>
              <a:rPr lang="pt-BR" altLang="pt-BR" cap="none" dirty="0">
                <a:latin typeface="Arial" panose="020B0604020202020204" pitchFamily="34" charset="0"/>
              </a:rPr>
              <a:t>Historicamente, afirma </a:t>
            </a:r>
            <a:r>
              <a:rPr lang="pt-BR" altLang="pt-BR" b="1" cap="none" dirty="0">
                <a:latin typeface="Arial" panose="020B0604020202020204" pitchFamily="34" charset="0"/>
              </a:rPr>
              <a:t>Luiz Guilherme Loureiro</a:t>
            </a:r>
            <a:r>
              <a:rPr lang="pt-BR" altLang="pt-BR" cap="none" dirty="0">
                <a:latin typeface="Arial" panose="020B0604020202020204" pitchFamily="34" charset="0"/>
              </a:rPr>
              <a:t>: </a:t>
            </a:r>
            <a:br>
              <a:rPr lang="pt-BR" altLang="pt-BR" cap="none" dirty="0">
                <a:latin typeface="Arial" panose="020B0604020202020204" pitchFamily="34" charset="0"/>
              </a:rPr>
            </a:br>
            <a:endParaRPr lang="pt-BR" dirty="0"/>
          </a:p>
        </p:txBody>
      </p:sp>
      <p:sp>
        <p:nvSpPr>
          <p:cNvPr id="4" name="Rectangle 1">
            <a:extLst>
              <a:ext uri="{FF2B5EF4-FFF2-40B4-BE49-F238E27FC236}">
                <a16:creationId xmlns:a16="http://schemas.microsoft.com/office/drawing/2014/main" id="{0ED1A5B5-A6ED-45A7-83DF-DFD3E7DB4927}"/>
              </a:ext>
            </a:extLst>
          </p:cNvPr>
          <p:cNvSpPr>
            <a:spLocks noGrp="1" noChangeArrowheads="1"/>
          </p:cNvSpPr>
          <p:nvPr>
            <p:ph idx="1"/>
          </p:nvPr>
        </p:nvSpPr>
        <p:spPr bwMode="auto">
          <a:xfrm>
            <a:off x="1451579" y="2863876"/>
            <a:ext cx="885377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A finalidade precípua do registro de imóveis foi garantir a publicidade das hipotecas.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Em um País em vias de industrialização, era preciso estimular o crédito </a:t>
            </a:r>
          </a:p>
          <a:p>
            <a:pPr marL="0" marR="0" lvl="0" indent="0" algn="l" defTabSz="914400" rtl="0" eaLnBrk="0" fontAlgn="base" latinLnBrk="0" hangingPunct="0">
              <a:lnSpc>
                <a:spcPct val="100000"/>
              </a:lnSpc>
              <a:spcBef>
                <a:spcPct val="0"/>
              </a:spcBef>
              <a:spcAft>
                <a:spcPct val="0"/>
              </a:spcAft>
              <a:buClrTx/>
              <a:buSzTx/>
              <a:buFontTx/>
              <a:buNone/>
              <a:tabLst/>
            </a:pPr>
            <a:endParaRPr lang="pt-BR" altLang="pt-BR"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e, consequentemente, instituir um sistema de garantias reais estável e seguro. </a:t>
            </a:r>
          </a:p>
        </p:txBody>
      </p:sp>
    </p:spTree>
    <p:extLst>
      <p:ext uri="{BB962C8B-B14F-4D97-AF65-F5344CB8AC3E}">
        <p14:creationId xmlns:p14="http://schemas.microsoft.com/office/powerpoint/2010/main" val="268714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a:latin typeface="Arial" panose="020B0604020202020204" pitchFamily="34" charset="0"/>
                <a:cs typeface="Arial" panose="020B0604020202020204" pitchFamily="34" charset="0"/>
              </a:rPr>
              <a:t>OBJETIVOS</a:t>
            </a:r>
          </a:p>
        </p:txBody>
      </p:sp>
      <p:sp>
        <p:nvSpPr>
          <p:cNvPr id="3" name="Espaço Reservado para Conteúdo 2"/>
          <p:cNvSpPr>
            <a:spLocks noGrp="1"/>
          </p:cNvSpPr>
          <p:nvPr>
            <p:ph idx="1"/>
          </p:nvPr>
        </p:nvSpPr>
        <p:spPr>
          <a:xfrm>
            <a:off x="838200" y="2287015"/>
            <a:ext cx="10515600" cy="3125316"/>
          </a:xfrm>
        </p:spPr>
        <p:txBody>
          <a:bodyPr>
            <a:normAutofit/>
          </a:bodyPr>
          <a:lstStyle/>
          <a:p>
            <a:pPr algn="just"/>
            <a:r>
              <a:rPr lang="pt-BR" sz="2400" dirty="0">
                <a:latin typeface="Arial"/>
                <a:cs typeface="Arial"/>
              </a:rPr>
              <a:t>Efetuar uma breve revisão do marco normativo do Sistema registral Brasileiro;</a:t>
            </a:r>
          </a:p>
          <a:p>
            <a:pPr algn="just"/>
            <a:r>
              <a:rPr lang="pt-BR" sz="2400" dirty="0">
                <a:latin typeface="Arial"/>
                <a:cs typeface="Arial"/>
              </a:rPr>
              <a:t>Apresentar um estudo diagnosticando os problemas enfrentados no vigente sistema registral;</a:t>
            </a:r>
          </a:p>
          <a:p>
            <a:pPr algn="just"/>
            <a:r>
              <a:rPr lang="pt-BR" sz="2400" dirty="0">
                <a:latin typeface="Arial"/>
                <a:cs typeface="Arial"/>
              </a:rPr>
              <a:t>Fomentar reflexões pertinentes e críticas relativas ao Sistema registral brasileiro.</a:t>
            </a:r>
          </a:p>
        </p:txBody>
      </p:sp>
    </p:spTree>
    <p:extLst>
      <p:ext uri="{BB962C8B-B14F-4D97-AF65-F5344CB8AC3E}">
        <p14:creationId xmlns:p14="http://schemas.microsoft.com/office/powerpoint/2010/main" val="3177224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456267" y="1804161"/>
            <a:ext cx="9626600" cy="369331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dirty="0">
                <a:latin typeface="Arial"/>
                <a:cs typeface="Arial"/>
              </a:rPr>
              <a:t>Art. 236. </a:t>
            </a:r>
            <a:r>
              <a:rPr lang="en-US" dirty="0" err="1">
                <a:latin typeface="Arial"/>
                <a:cs typeface="Arial"/>
              </a:rPr>
              <a:t>Os</a:t>
            </a:r>
            <a:r>
              <a:rPr lang="en-US" dirty="0">
                <a:latin typeface="Arial"/>
                <a:cs typeface="Arial"/>
              </a:rPr>
              <a:t> </a:t>
            </a:r>
            <a:r>
              <a:rPr lang="en-US" dirty="0" err="1">
                <a:latin typeface="Arial"/>
                <a:cs typeface="Arial"/>
              </a:rPr>
              <a:t>serviços</a:t>
            </a:r>
            <a:r>
              <a:rPr lang="en-US" dirty="0">
                <a:latin typeface="Arial"/>
                <a:cs typeface="Arial"/>
              </a:rPr>
              <a:t> </a:t>
            </a:r>
            <a:r>
              <a:rPr lang="en-US" dirty="0" err="1">
                <a:latin typeface="Arial"/>
                <a:cs typeface="Arial"/>
              </a:rPr>
              <a:t>notariais</a:t>
            </a:r>
            <a:r>
              <a:rPr lang="en-US" dirty="0">
                <a:latin typeface="Arial"/>
                <a:cs typeface="Arial"/>
              </a:rPr>
              <a:t> e de </a:t>
            </a:r>
            <a:r>
              <a:rPr lang="en-US" dirty="0" err="1">
                <a:latin typeface="Arial"/>
                <a:cs typeface="Arial"/>
              </a:rPr>
              <a:t>registro</a:t>
            </a:r>
            <a:r>
              <a:rPr lang="en-US" dirty="0">
                <a:latin typeface="Arial"/>
                <a:cs typeface="Arial"/>
              </a:rPr>
              <a:t> </a:t>
            </a:r>
            <a:r>
              <a:rPr lang="en-US" dirty="0" err="1">
                <a:latin typeface="Arial"/>
                <a:cs typeface="Arial"/>
              </a:rPr>
              <a:t>são</a:t>
            </a:r>
            <a:r>
              <a:rPr lang="en-US" dirty="0">
                <a:latin typeface="Arial"/>
                <a:cs typeface="Arial"/>
              </a:rPr>
              <a:t> </a:t>
            </a:r>
            <a:r>
              <a:rPr lang="en-US" dirty="0" err="1">
                <a:latin typeface="Arial"/>
                <a:cs typeface="Arial"/>
              </a:rPr>
              <a:t>exercidos</a:t>
            </a:r>
            <a:r>
              <a:rPr lang="en-US" dirty="0">
                <a:latin typeface="Arial"/>
                <a:cs typeface="Arial"/>
              </a:rPr>
              <a:t> </a:t>
            </a:r>
            <a:r>
              <a:rPr lang="en-US" dirty="0" err="1">
                <a:latin typeface="Arial"/>
                <a:cs typeface="Arial"/>
              </a:rPr>
              <a:t>em</a:t>
            </a:r>
            <a:r>
              <a:rPr lang="en-US" dirty="0">
                <a:latin typeface="Arial"/>
                <a:cs typeface="Arial"/>
              </a:rPr>
              <a:t> </a:t>
            </a:r>
            <a:r>
              <a:rPr lang="en-US" b="1" dirty="0" err="1">
                <a:latin typeface="Arial"/>
                <a:cs typeface="Arial"/>
              </a:rPr>
              <a:t>caráter</a:t>
            </a:r>
            <a:r>
              <a:rPr lang="en-US" b="1" dirty="0">
                <a:latin typeface="Arial"/>
                <a:cs typeface="Arial"/>
              </a:rPr>
              <a:t> </a:t>
            </a:r>
            <a:r>
              <a:rPr lang="en-US" b="1" dirty="0" err="1">
                <a:latin typeface="Arial"/>
                <a:cs typeface="Arial"/>
              </a:rPr>
              <a:t>privado</a:t>
            </a:r>
            <a:r>
              <a:rPr lang="en-US" b="1" dirty="0">
                <a:latin typeface="Arial"/>
                <a:cs typeface="Arial"/>
              </a:rPr>
              <a:t>, </a:t>
            </a:r>
            <a:r>
              <a:rPr lang="en-US" b="1" dirty="0" err="1">
                <a:latin typeface="Arial"/>
                <a:cs typeface="Arial"/>
              </a:rPr>
              <a:t>por</a:t>
            </a:r>
            <a:r>
              <a:rPr lang="en-US" b="1" dirty="0">
                <a:latin typeface="Arial"/>
                <a:cs typeface="Arial"/>
              </a:rPr>
              <a:t> </a:t>
            </a:r>
            <a:r>
              <a:rPr lang="en-US" b="1" dirty="0" err="1">
                <a:latin typeface="Arial"/>
                <a:cs typeface="Arial"/>
              </a:rPr>
              <a:t>delegação</a:t>
            </a:r>
            <a:r>
              <a:rPr lang="en-US" b="1" dirty="0">
                <a:latin typeface="Arial"/>
                <a:cs typeface="Arial"/>
              </a:rPr>
              <a:t> do </a:t>
            </a:r>
            <a:r>
              <a:rPr lang="en-US" b="1" dirty="0" err="1">
                <a:latin typeface="Arial"/>
                <a:cs typeface="Arial"/>
              </a:rPr>
              <a:t>Poder</a:t>
            </a:r>
            <a:r>
              <a:rPr lang="en-US" b="1" dirty="0">
                <a:latin typeface="Arial"/>
                <a:cs typeface="Arial"/>
              </a:rPr>
              <a:t> </a:t>
            </a:r>
            <a:r>
              <a:rPr lang="en-US" b="1" dirty="0" err="1">
                <a:latin typeface="Arial"/>
                <a:cs typeface="Arial"/>
              </a:rPr>
              <a:t>Público</a:t>
            </a:r>
            <a:r>
              <a:rPr lang="en-US" b="1" dirty="0">
                <a:latin typeface="Arial"/>
                <a:cs typeface="Arial"/>
              </a:rPr>
              <a:t>. </a:t>
            </a:r>
          </a:p>
          <a:p>
            <a:pPr algn="just"/>
            <a:endParaRPr lang="en-US" u="sng" dirty="0">
              <a:latin typeface="Arial"/>
              <a:cs typeface="Arial"/>
            </a:endParaRPr>
          </a:p>
          <a:p>
            <a:pPr algn="just"/>
            <a:r>
              <a:rPr lang="en-US" dirty="0">
                <a:latin typeface="Arial"/>
                <a:cs typeface="Arial"/>
              </a:rPr>
              <a:t>§ 1º - Lei </a:t>
            </a:r>
            <a:r>
              <a:rPr lang="en-US" dirty="0" err="1">
                <a:latin typeface="Arial"/>
                <a:cs typeface="Arial"/>
              </a:rPr>
              <a:t>regulará</a:t>
            </a:r>
            <a:r>
              <a:rPr lang="en-US" dirty="0">
                <a:latin typeface="Arial"/>
                <a:cs typeface="Arial"/>
              </a:rPr>
              <a:t> as </a:t>
            </a:r>
            <a:r>
              <a:rPr lang="en-US" dirty="0" err="1">
                <a:latin typeface="Arial"/>
                <a:cs typeface="Arial"/>
              </a:rPr>
              <a:t>atividades</a:t>
            </a:r>
            <a:r>
              <a:rPr lang="en-US" dirty="0">
                <a:latin typeface="Arial"/>
                <a:cs typeface="Arial"/>
              </a:rPr>
              <a:t>, </a:t>
            </a:r>
            <a:r>
              <a:rPr lang="en-US" dirty="0" err="1">
                <a:latin typeface="Arial"/>
                <a:cs typeface="Arial"/>
              </a:rPr>
              <a:t>disciplinará</a:t>
            </a:r>
            <a:r>
              <a:rPr lang="en-US" dirty="0">
                <a:latin typeface="Arial"/>
                <a:cs typeface="Arial"/>
              </a:rPr>
              <a:t> a </a:t>
            </a:r>
            <a:r>
              <a:rPr lang="en-US" b="1" dirty="0" err="1">
                <a:latin typeface="Arial"/>
                <a:cs typeface="Arial"/>
              </a:rPr>
              <a:t>responsabilidade</a:t>
            </a:r>
            <a:r>
              <a:rPr lang="en-US" b="1" dirty="0">
                <a:latin typeface="Arial"/>
                <a:cs typeface="Arial"/>
              </a:rPr>
              <a:t> civil e criminal dos </a:t>
            </a:r>
            <a:r>
              <a:rPr lang="en-US" b="1" dirty="0" err="1">
                <a:latin typeface="Arial"/>
                <a:cs typeface="Arial"/>
              </a:rPr>
              <a:t>notários</a:t>
            </a:r>
            <a:r>
              <a:rPr lang="en-US" b="1" dirty="0">
                <a:latin typeface="Arial"/>
                <a:cs typeface="Arial"/>
              </a:rPr>
              <a:t>, dos </a:t>
            </a:r>
            <a:r>
              <a:rPr lang="en-US" b="1" dirty="0" err="1">
                <a:latin typeface="Arial"/>
                <a:cs typeface="Arial"/>
              </a:rPr>
              <a:t>oficiais</a:t>
            </a:r>
            <a:r>
              <a:rPr lang="en-US" b="1" dirty="0">
                <a:latin typeface="Arial"/>
                <a:cs typeface="Arial"/>
              </a:rPr>
              <a:t> de </a:t>
            </a:r>
            <a:r>
              <a:rPr lang="en-US" b="1" dirty="0" err="1">
                <a:latin typeface="Arial"/>
                <a:cs typeface="Arial"/>
              </a:rPr>
              <a:t>registro</a:t>
            </a:r>
            <a:r>
              <a:rPr lang="en-US" b="1" dirty="0">
                <a:latin typeface="Arial"/>
                <a:cs typeface="Arial"/>
              </a:rPr>
              <a:t> e de </a:t>
            </a:r>
            <a:r>
              <a:rPr lang="en-US" b="1" dirty="0" err="1">
                <a:latin typeface="Arial"/>
                <a:cs typeface="Arial"/>
              </a:rPr>
              <a:t>seus</a:t>
            </a:r>
            <a:r>
              <a:rPr lang="en-US" b="1" dirty="0">
                <a:latin typeface="Arial"/>
                <a:cs typeface="Arial"/>
              </a:rPr>
              <a:t> </a:t>
            </a:r>
            <a:r>
              <a:rPr lang="en-US" b="1" dirty="0" err="1">
                <a:latin typeface="Arial"/>
                <a:cs typeface="Arial"/>
              </a:rPr>
              <a:t>prepostos</a:t>
            </a:r>
            <a:r>
              <a:rPr lang="en-US" dirty="0">
                <a:latin typeface="Arial"/>
                <a:cs typeface="Arial"/>
              </a:rPr>
              <a:t>, e </a:t>
            </a:r>
            <a:r>
              <a:rPr lang="en-US" dirty="0" err="1">
                <a:latin typeface="Arial"/>
                <a:cs typeface="Arial"/>
              </a:rPr>
              <a:t>definirá</a:t>
            </a:r>
            <a:r>
              <a:rPr lang="en-US" dirty="0">
                <a:latin typeface="Arial"/>
                <a:cs typeface="Arial"/>
              </a:rPr>
              <a:t> a </a:t>
            </a:r>
            <a:r>
              <a:rPr lang="en-US" b="1" dirty="0" err="1">
                <a:latin typeface="Arial"/>
                <a:cs typeface="Arial"/>
              </a:rPr>
              <a:t>fiscalização</a:t>
            </a:r>
            <a:r>
              <a:rPr lang="en-US" b="1" dirty="0">
                <a:latin typeface="Arial"/>
                <a:cs typeface="Arial"/>
              </a:rPr>
              <a:t> de </a:t>
            </a:r>
            <a:r>
              <a:rPr lang="en-US" b="1" dirty="0" err="1">
                <a:latin typeface="Arial"/>
                <a:cs typeface="Arial"/>
              </a:rPr>
              <a:t>seus</a:t>
            </a:r>
            <a:r>
              <a:rPr lang="en-US" b="1" dirty="0">
                <a:latin typeface="Arial"/>
                <a:cs typeface="Arial"/>
              </a:rPr>
              <a:t> </a:t>
            </a:r>
            <a:r>
              <a:rPr lang="en-US" b="1" dirty="0" err="1">
                <a:latin typeface="Arial"/>
                <a:cs typeface="Arial"/>
              </a:rPr>
              <a:t>atos</a:t>
            </a:r>
            <a:r>
              <a:rPr lang="en-US" b="1" dirty="0">
                <a:latin typeface="Arial"/>
                <a:cs typeface="Arial"/>
              </a:rPr>
              <a:t> </a:t>
            </a:r>
            <a:r>
              <a:rPr lang="en-US" b="1" dirty="0" err="1">
                <a:latin typeface="Arial"/>
                <a:cs typeface="Arial"/>
              </a:rPr>
              <a:t>pelo</a:t>
            </a:r>
            <a:r>
              <a:rPr lang="en-US" b="1" dirty="0">
                <a:latin typeface="Arial"/>
                <a:cs typeface="Arial"/>
              </a:rPr>
              <a:t> </a:t>
            </a:r>
            <a:r>
              <a:rPr lang="en-US" b="1" dirty="0" err="1">
                <a:latin typeface="Arial"/>
                <a:cs typeface="Arial"/>
              </a:rPr>
              <a:t>Poder</a:t>
            </a:r>
            <a:r>
              <a:rPr lang="en-US" b="1" dirty="0">
                <a:latin typeface="Arial"/>
                <a:cs typeface="Arial"/>
              </a:rPr>
              <a:t> </a:t>
            </a:r>
            <a:r>
              <a:rPr lang="en-US" b="1" dirty="0" err="1">
                <a:latin typeface="Arial"/>
                <a:cs typeface="Arial"/>
              </a:rPr>
              <a:t>Judiciário</a:t>
            </a:r>
            <a:r>
              <a:rPr lang="en-US" dirty="0">
                <a:latin typeface="Arial"/>
                <a:cs typeface="Arial"/>
              </a:rPr>
              <a:t>.</a:t>
            </a:r>
          </a:p>
          <a:p>
            <a:pPr algn="just"/>
            <a:endParaRPr lang="en-US" dirty="0">
              <a:latin typeface="Arial"/>
              <a:cs typeface="Arial"/>
            </a:endParaRPr>
          </a:p>
          <a:p>
            <a:pPr algn="just"/>
            <a:r>
              <a:rPr lang="en-US" dirty="0">
                <a:latin typeface="Arial"/>
                <a:cs typeface="Arial"/>
              </a:rPr>
              <a:t>§ 2º - </a:t>
            </a:r>
            <a:r>
              <a:rPr lang="en-US" b="1" dirty="0">
                <a:latin typeface="Arial"/>
                <a:cs typeface="Arial"/>
              </a:rPr>
              <a:t>Lei federal </a:t>
            </a:r>
            <a:r>
              <a:rPr lang="en-US" b="1" dirty="0" err="1">
                <a:latin typeface="Arial"/>
                <a:cs typeface="Arial"/>
              </a:rPr>
              <a:t>estabelecerá</a:t>
            </a:r>
            <a:r>
              <a:rPr lang="en-US" b="1" dirty="0">
                <a:latin typeface="Arial"/>
                <a:cs typeface="Arial"/>
              </a:rPr>
              <a:t> </a:t>
            </a:r>
            <a:r>
              <a:rPr lang="en-US" b="1" dirty="0" err="1">
                <a:latin typeface="Arial"/>
                <a:cs typeface="Arial"/>
              </a:rPr>
              <a:t>normas</a:t>
            </a:r>
            <a:r>
              <a:rPr lang="en-US" b="1" dirty="0">
                <a:latin typeface="Arial"/>
                <a:cs typeface="Arial"/>
              </a:rPr>
              <a:t> </a:t>
            </a:r>
            <a:r>
              <a:rPr lang="en-US" b="1" dirty="0" err="1">
                <a:latin typeface="Arial"/>
                <a:cs typeface="Arial"/>
              </a:rPr>
              <a:t>gerais</a:t>
            </a:r>
            <a:r>
              <a:rPr lang="en-US" b="1" dirty="0">
                <a:latin typeface="Arial"/>
                <a:cs typeface="Arial"/>
              </a:rPr>
              <a:t> </a:t>
            </a:r>
            <a:r>
              <a:rPr lang="en-US" b="1" dirty="0" err="1">
                <a:latin typeface="Arial"/>
                <a:cs typeface="Arial"/>
              </a:rPr>
              <a:t>para</a:t>
            </a:r>
            <a:r>
              <a:rPr lang="en-US" b="1" dirty="0">
                <a:latin typeface="Arial"/>
                <a:cs typeface="Arial"/>
              </a:rPr>
              <a:t> </a:t>
            </a:r>
            <a:r>
              <a:rPr lang="en-US" b="1" dirty="0" err="1">
                <a:latin typeface="Arial"/>
                <a:cs typeface="Arial"/>
              </a:rPr>
              <a:t>fixação</a:t>
            </a:r>
            <a:r>
              <a:rPr lang="en-US" b="1" dirty="0">
                <a:latin typeface="Arial"/>
                <a:cs typeface="Arial"/>
              </a:rPr>
              <a:t> de </a:t>
            </a:r>
            <a:r>
              <a:rPr lang="en-US" b="1" dirty="0" err="1">
                <a:latin typeface="Arial"/>
                <a:cs typeface="Arial"/>
              </a:rPr>
              <a:t>emolumentos</a:t>
            </a:r>
            <a:r>
              <a:rPr lang="en-US" b="1" dirty="0">
                <a:latin typeface="Arial"/>
                <a:cs typeface="Arial"/>
              </a:rPr>
              <a:t> </a:t>
            </a:r>
            <a:r>
              <a:rPr lang="en-US" dirty="0" err="1">
                <a:latin typeface="Arial"/>
                <a:cs typeface="Arial"/>
              </a:rPr>
              <a:t>relativos</a:t>
            </a:r>
            <a:r>
              <a:rPr lang="en-US" dirty="0">
                <a:latin typeface="Arial"/>
                <a:cs typeface="Arial"/>
              </a:rPr>
              <a:t> </a:t>
            </a:r>
            <a:r>
              <a:rPr lang="en-US" dirty="0" err="1">
                <a:latin typeface="Arial"/>
                <a:cs typeface="Arial"/>
              </a:rPr>
              <a:t>aos</a:t>
            </a:r>
            <a:r>
              <a:rPr lang="en-US" dirty="0">
                <a:latin typeface="Arial"/>
                <a:cs typeface="Arial"/>
              </a:rPr>
              <a:t> </a:t>
            </a:r>
            <a:r>
              <a:rPr lang="en-US" dirty="0" err="1">
                <a:latin typeface="Arial"/>
                <a:cs typeface="Arial"/>
              </a:rPr>
              <a:t>atos</a:t>
            </a:r>
            <a:r>
              <a:rPr lang="en-US" dirty="0">
                <a:latin typeface="Arial"/>
                <a:cs typeface="Arial"/>
              </a:rPr>
              <a:t> </a:t>
            </a:r>
            <a:r>
              <a:rPr lang="en-US" dirty="0" err="1">
                <a:latin typeface="Arial"/>
                <a:cs typeface="Arial"/>
              </a:rPr>
              <a:t>praticados</a:t>
            </a:r>
            <a:r>
              <a:rPr lang="en-US" dirty="0">
                <a:latin typeface="Arial"/>
                <a:cs typeface="Arial"/>
              </a:rPr>
              <a:t> </a:t>
            </a:r>
            <a:r>
              <a:rPr lang="en-US" dirty="0" err="1">
                <a:latin typeface="Arial"/>
                <a:cs typeface="Arial"/>
              </a:rPr>
              <a:t>pelos</a:t>
            </a:r>
            <a:r>
              <a:rPr lang="en-US" dirty="0">
                <a:latin typeface="Arial"/>
                <a:cs typeface="Arial"/>
              </a:rPr>
              <a:t> </a:t>
            </a:r>
            <a:r>
              <a:rPr lang="en-US" dirty="0" err="1">
                <a:latin typeface="Arial"/>
                <a:cs typeface="Arial"/>
              </a:rPr>
              <a:t>serviços</a:t>
            </a:r>
            <a:r>
              <a:rPr lang="en-US" dirty="0">
                <a:latin typeface="Arial"/>
                <a:cs typeface="Arial"/>
              </a:rPr>
              <a:t> </a:t>
            </a:r>
            <a:r>
              <a:rPr lang="en-US" dirty="0" err="1">
                <a:latin typeface="Arial"/>
                <a:cs typeface="Arial"/>
              </a:rPr>
              <a:t>notariais</a:t>
            </a:r>
            <a:r>
              <a:rPr lang="en-US" dirty="0">
                <a:latin typeface="Arial"/>
                <a:cs typeface="Arial"/>
              </a:rPr>
              <a:t> e de </a:t>
            </a:r>
            <a:r>
              <a:rPr lang="en-US" dirty="0" err="1">
                <a:latin typeface="Arial"/>
                <a:cs typeface="Arial"/>
              </a:rPr>
              <a:t>registro</a:t>
            </a:r>
            <a:r>
              <a:rPr lang="en-US" dirty="0">
                <a:latin typeface="Arial"/>
                <a:cs typeface="Arial"/>
              </a:rPr>
              <a:t>.</a:t>
            </a:r>
          </a:p>
          <a:p>
            <a:pPr algn="just"/>
            <a:endParaRPr lang="en-US" dirty="0">
              <a:latin typeface="Arial"/>
              <a:cs typeface="Arial"/>
            </a:endParaRPr>
          </a:p>
          <a:p>
            <a:pPr algn="just"/>
            <a:r>
              <a:rPr lang="en-US" dirty="0">
                <a:latin typeface="Arial"/>
                <a:cs typeface="Arial"/>
              </a:rPr>
              <a:t>§ 3º - O </a:t>
            </a:r>
            <a:r>
              <a:rPr lang="en-US" dirty="0" err="1">
                <a:latin typeface="Arial"/>
                <a:cs typeface="Arial"/>
              </a:rPr>
              <a:t>ingresso</a:t>
            </a:r>
            <a:r>
              <a:rPr lang="en-US" dirty="0">
                <a:latin typeface="Arial"/>
                <a:cs typeface="Arial"/>
              </a:rPr>
              <a:t> </a:t>
            </a:r>
            <a:r>
              <a:rPr lang="en-US" dirty="0" err="1">
                <a:latin typeface="Arial"/>
                <a:cs typeface="Arial"/>
              </a:rPr>
              <a:t>na</a:t>
            </a:r>
            <a:r>
              <a:rPr lang="en-US" dirty="0">
                <a:latin typeface="Arial"/>
                <a:cs typeface="Arial"/>
              </a:rPr>
              <a:t> </a:t>
            </a:r>
            <a:r>
              <a:rPr lang="en-US" dirty="0" err="1">
                <a:latin typeface="Arial"/>
                <a:cs typeface="Arial"/>
              </a:rPr>
              <a:t>atividade</a:t>
            </a:r>
            <a:r>
              <a:rPr lang="en-US" dirty="0">
                <a:latin typeface="Arial"/>
                <a:cs typeface="Arial"/>
              </a:rPr>
              <a:t> notarial e de </a:t>
            </a:r>
            <a:r>
              <a:rPr lang="en-US" dirty="0" err="1">
                <a:latin typeface="Arial"/>
                <a:cs typeface="Arial"/>
              </a:rPr>
              <a:t>registro</a:t>
            </a:r>
            <a:r>
              <a:rPr lang="en-US" dirty="0">
                <a:latin typeface="Arial"/>
                <a:cs typeface="Arial"/>
              </a:rPr>
              <a:t> </a:t>
            </a:r>
            <a:r>
              <a:rPr lang="en-US" dirty="0" err="1">
                <a:latin typeface="Arial"/>
                <a:cs typeface="Arial"/>
              </a:rPr>
              <a:t>depende</a:t>
            </a:r>
            <a:r>
              <a:rPr lang="en-US" dirty="0">
                <a:latin typeface="Arial"/>
                <a:cs typeface="Arial"/>
              </a:rPr>
              <a:t> de </a:t>
            </a:r>
            <a:r>
              <a:rPr lang="en-US" b="1" dirty="0" err="1">
                <a:latin typeface="Arial"/>
                <a:cs typeface="Arial"/>
              </a:rPr>
              <a:t>concurso</a:t>
            </a:r>
            <a:r>
              <a:rPr lang="en-US" b="1" dirty="0">
                <a:latin typeface="Arial"/>
                <a:cs typeface="Arial"/>
              </a:rPr>
              <a:t> </a:t>
            </a:r>
            <a:r>
              <a:rPr lang="en-US" b="1" dirty="0" err="1">
                <a:latin typeface="Arial"/>
                <a:cs typeface="Arial"/>
              </a:rPr>
              <a:t>público</a:t>
            </a:r>
            <a:r>
              <a:rPr lang="en-US" b="1" dirty="0">
                <a:latin typeface="Arial"/>
                <a:cs typeface="Arial"/>
              </a:rPr>
              <a:t> de </a:t>
            </a:r>
            <a:r>
              <a:rPr lang="en-US" b="1" dirty="0" err="1">
                <a:latin typeface="Arial"/>
                <a:cs typeface="Arial"/>
              </a:rPr>
              <a:t>provas</a:t>
            </a:r>
            <a:r>
              <a:rPr lang="en-US" b="1" dirty="0">
                <a:latin typeface="Arial"/>
                <a:cs typeface="Arial"/>
              </a:rPr>
              <a:t> e </a:t>
            </a:r>
            <a:r>
              <a:rPr lang="en-US" b="1" dirty="0" err="1">
                <a:latin typeface="Arial"/>
                <a:cs typeface="Arial"/>
              </a:rPr>
              <a:t>títulos</a:t>
            </a:r>
            <a:r>
              <a:rPr lang="en-US" b="1" dirty="0">
                <a:latin typeface="Arial"/>
                <a:cs typeface="Arial"/>
              </a:rPr>
              <a:t>, </a:t>
            </a:r>
            <a:r>
              <a:rPr lang="en-US" b="1" dirty="0" err="1">
                <a:latin typeface="Arial"/>
                <a:cs typeface="Arial"/>
              </a:rPr>
              <a:t>não</a:t>
            </a:r>
            <a:r>
              <a:rPr lang="en-US" b="1" dirty="0">
                <a:latin typeface="Arial"/>
                <a:cs typeface="Arial"/>
              </a:rPr>
              <a:t> se </a:t>
            </a:r>
            <a:r>
              <a:rPr lang="en-US" b="1" dirty="0" err="1">
                <a:latin typeface="Arial"/>
                <a:cs typeface="Arial"/>
              </a:rPr>
              <a:t>permitindo</a:t>
            </a:r>
            <a:r>
              <a:rPr lang="en-US" b="1" dirty="0">
                <a:latin typeface="Arial"/>
                <a:cs typeface="Arial"/>
              </a:rPr>
              <a:t> </a:t>
            </a:r>
            <a:r>
              <a:rPr lang="en-US" b="1" dirty="0" err="1">
                <a:latin typeface="Arial"/>
                <a:cs typeface="Arial"/>
              </a:rPr>
              <a:t>que</a:t>
            </a:r>
            <a:r>
              <a:rPr lang="en-US" b="1" dirty="0">
                <a:latin typeface="Arial"/>
                <a:cs typeface="Arial"/>
              </a:rPr>
              <a:t> </a:t>
            </a:r>
            <a:r>
              <a:rPr lang="en-US" b="1" dirty="0" err="1">
                <a:latin typeface="Arial"/>
                <a:cs typeface="Arial"/>
              </a:rPr>
              <a:t>qualquer</a:t>
            </a:r>
            <a:r>
              <a:rPr lang="en-US" b="1" dirty="0">
                <a:latin typeface="Arial"/>
                <a:cs typeface="Arial"/>
              </a:rPr>
              <a:t> </a:t>
            </a:r>
            <a:r>
              <a:rPr lang="en-US" b="1" dirty="0" err="1">
                <a:latin typeface="Arial"/>
                <a:cs typeface="Arial"/>
              </a:rPr>
              <a:t>serventia</a:t>
            </a:r>
            <a:r>
              <a:rPr lang="en-US" b="1" dirty="0">
                <a:latin typeface="Arial"/>
                <a:cs typeface="Arial"/>
              </a:rPr>
              <a:t> </a:t>
            </a:r>
            <a:r>
              <a:rPr lang="en-US" b="1" dirty="0" err="1">
                <a:latin typeface="Arial"/>
                <a:cs typeface="Arial"/>
              </a:rPr>
              <a:t>fique</a:t>
            </a:r>
            <a:r>
              <a:rPr lang="en-US" b="1" dirty="0">
                <a:latin typeface="Arial"/>
                <a:cs typeface="Arial"/>
              </a:rPr>
              <a:t> </a:t>
            </a:r>
            <a:r>
              <a:rPr lang="en-US" b="1" dirty="0" err="1">
                <a:latin typeface="Arial"/>
                <a:cs typeface="Arial"/>
              </a:rPr>
              <a:t>vaga</a:t>
            </a:r>
            <a:r>
              <a:rPr lang="en-US" b="1" dirty="0">
                <a:latin typeface="Arial"/>
                <a:cs typeface="Arial"/>
              </a:rPr>
              <a:t>, </a:t>
            </a:r>
            <a:r>
              <a:rPr lang="en-US" b="1" dirty="0" err="1">
                <a:latin typeface="Arial"/>
                <a:cs typeface="Arial"/>
              </a:rPr>
              <a:t>sem</a:t>
            </a:r>
            <a:r>
              <a:rPr lang="en-US" b="1" dirty="0">
                <a:latin typeface="Arial"/>
                <a:cs typeface="Arial"/>
              </a:rPr>
              <a:t> </a:t>
            </a:r>
            <a:r>
              <a:rPr lang="en-US" b="1" dirty="0" err="1">
                <a:latin typeface="Arial"/>
                <a:cs typeface="Arial"/>
              </a:rPr>
              <a:t>abertura</a:t>
            </a:r>
            <a:r>
              <a:rPr lang="en-US" b="1" dirty="0">
                <a:latin typeface="Arial"/>
                <a:cs typeface="Arial"/>
              </a:rPr>
              <a:t> de </a:t>
            </a:r>
            <a:r>
              <a:rPr lang="en-US" b="1" dirty="0" err="1">
                <a:latin typeface="Arial"/>
                <a:cs typeface="Arial"/>
              </a:rPr>
              <a:t>concurso</a:t>
            </a:r>
            <a:r>
              <a:rPr lang="en-US" b="1" dirty="0">
                <a:latin typeface="Arial"/>
                <a:cs typeface="Arial"/>
              </a:rPr>
              <a:t> de </a:t>
            </a:r>
            <a:r>
              <a:rPr lang="en-US" b="1" dirty="0" err="1">
                <a:latin typeface="Arial"/>
                <a:cs typeface="Arial"/>
              </a:rPr>
              <a:t>provimento</a:t>
            </a:r>
            <a:r>
              <a:rPr lang="en-US" b="1" dirty="0">
                <a:latin typeface="Arial"/>
                <a:cs typeface="Arial"/>
              </a:rPr>
              <a:t> </a:t>
            </a:r>
            <a:r>
              <a:rPr lang="en-US" b="1" dirty="0" err="1">
                <a:latin typeface="Arial"/>
                <a:cs typeface="Arial"/>
              </a:rPr>
              <a:t>ou</a:t>
            </a:r>
            <a:r>
              <a:rPr lang="en-US" b="1" dirty="0">
                <a:latin typeface="Arial"/>
                <a:cs typeface="Arial"/>
              </a:rPr>
              <a:t> de </a:t>
            </a:r>
            <a:r>
              <a:rPr lang="en-US" b="1" dirty="0" err="1">
                <a:latin typeface="Arial"/>
                <a:cs typeface="Arial"/>
              </a:rPr>
              <a:t>remoção</a:t>
            </a:r>
            <a:r>
              <a:rPr lang="en-US" b="1" dirty="0">
                <a:latin typeface="Arial"/>
                <a:cs typeface="Arial"/>
              </a:rPr>
              <a:t>, </a:t>
            </a:r>
            <a:r>
              <a:rPr lang="en-US" b="1" dirty="0" err="1">
                <a:latin typeface="Arial"/>
                <a:cs typeface="Arial"/>
              </a:rPr>
              <a:t>por</a:t>
            </a:r>
            <a:r>
              <a:rPr lang="en-US" b="1" dirty="0">
                <a:latin typeface="Arial"/>
                <a:cs typeface="Arial"/>
              </a:rPr>
              <a:t> </a:t>
            </a:r>
            <a:r>
              <a:rPr lang="en-US" b="1" dirty="0" err="1">
                <a:latin typeface="Arial"/>
                <a:cs typeface="Arial"/>
              </a:rPr>
              <a:t>mais</a:t>
            </a:r>
            <a:r>
              <a:rPr lang="en-US" b="1" dirty="0">
                <a:latin typeface="Arial"/>
                <a:cs typeface="Arial"/>
              </a:rPr>
              <a:t> de </a:t>
            </a:r>
            <a:r>
              <a:rPr lang="en-US" b="1" dirty="0" err="1">
                <a:latin typeface="Arial"/>
                <a:cs typeface="Arial"/>
              </a:rPr>
              <a:t>seis</a:t>
            </a:r>
            <a:r>
              <a:rPr lang="en-US" b="1" dirty="0">
                <a:latin typeface="Arial"/>
                <a:cs typeface="Arial"/>
              </a:rPr>
              <a:t> </a:t>
            </a:r>
            <a:r>
              <a:rPr lang="en-US" b="1" dirty="0" err="1">
                <a:latin typeface="Arial"/>
                <a:cs typeface="Arial"/>
              </a:rPr>
              <a:t>meses</a:t>
            </a:r>
            <a:r>
              <a:rPr lang="en-US" b="1" dirty="0">
                <a:latin typeface="Arial"/>
                <a:cs typeface="Arial"/>
              </a:rPr>
              <a:t>.</a:t>
            </a:r>
          </a:p>
        </p:txBody>
      </p:sp>
      <p:sp>
        <p:nvSpPr>
          <p:cNvPr id="11" name="Retângulo 10"/>
          <p:cNvSpPr/>
          <p:nvPr/>
        </p:nvSpPr>
        <p:spPr>
          <a:xfrm>
            <a:off x="1535112" y="5940202"/>
            <a:ext cx="1629754" cy="910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descr="logomarca"/>
          <p:cNvPicPr/>
          <p:nvPr/>
        </p:nvPicPr>
        <p:blipFill>
          <a:blip r:embed="rId2">
            <a:extLst>
              <a:ext uri="{28A0092B-C50C-407E-A947-70E740481C1C}">
                <a14:useLocalDpi xmlns:a14="http://schemas.microsoft.com/office/drawing/2010/main" val="0"/>
              </a:ext>
            </a:extLst>
          </a:blip>
          <a:srcRect/>
          <a:stretch>
            <a:fillRect/>
          </a:stretch>
        </p:blipFill>
        <p:spPr bwMode="auto">
          <a:xfrm>
            <a:off x="1890033" y="6012973"/>
            <a:ext cx="872370" cy="780324"/>
          </a:xfrm>
          <a:prstGeom prst="rect">
            <a:avLst/>
          </a:prstGeom>
          <a:noFill/>
          <a:ln>
            <a:noFill/>
          </a:ln>
        </p:spPr>
      </p:pic>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368" y="6035973"/>
            <a:ext cx="1534896" cy="773577"/>
          </a:xfrm>
          <a:prstGeom prst="rect">
            <a:avLst/>
          </a:prstGeom>
        </p:spPr>
      </p:pic>
      <p:sp>
        <p:nvSpPr>
          <p:cNvPr id="2" name="TextBox 1"/>
          <p:cNvSpPr txBox="1"/>
          <p:nvPr/>
        </p:nvSpPr>
        <p:spPr>
          <a:xfrm>
            <a:off x="8328248" y="1916832"/>
            <a:ext cx="184666" cy="369332"/>
          </a:xfrm>
          <a:prstGeom prst="rect">
            <a:avLst/>
          </a:prstGeom>
          <a:noFill/>
        </p:spPr>
        <p:txBody>
          <a:bodyPr wrap="none" rtlCol="0">
            <a:spAutoFit/>
          </a:body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33304" y="798668"/>
            <a:ext cx="10721115"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CONSTITUIÇÃO FEDERAL</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492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6755" y="836813"/>
            <a:ext cx="9835978" cy="770467"/>
          </a:xfrm>
        </p:spPr>
        <p:txBody>
          <a:bodyPr/>
          <a:lstStyle/>
          <a:p>
            <a:pPr algn="ctr"/>
            <a:r>
              <a:rPr lang="pt-BR" sz="4000" b="1" dirty="0">
                <a:latin typeface="Arial" panose="020B0604020202020204" pitchFamily="34" charset="0"/>
                <a:cs typeface="Arial" panose="020B0604020202020204" pitchFamily="34" charset="0"/>
              </a:rPr>
              <a:t>FUNÇÃO DO REGISTRO DE IMÓVEIS:</a:t>
            </a:r>
          </a:p>
        </p:txBody>
      </p:sp>
      <p:sp>
        <p:nvSpPr>
          <p:cNvPr id="3" name="Espaço Reservado para Conteúdo 2"/>
          <p:cNvSpPr>
            <a:spLocks noGrp="1"/>
          </p:cNvSpPr>
          <p:nvPr>
            <p:ph idx="1"/>
          </p:nvPr>
        </p:nvSpPr>
        <p:spPr>
          <a:xfrm>
            <a:off x="1345224" y="1899138"/>
            <a:ext cx="9760068" cy="3419759"/>
          </a:xfrm>
        </p:spPr>
        <p:txBody>
          <a:bodyPr>
            <a:normAutofit/>
          </a:bodyPr>
          <a:lstStyle/>
          <a:p>
            <a:pPr marL="0" indent="0" algn="just">
              <a:buNone/>
            </a:pPr>
            <a:r>
              <a:rPr lang="pt-BR" sz="2400" dirty="0">
                <a:latin typeface="Arial" panose="020B0604020202020204" pitchFamily="34" charset="0"/>
                <a:cs typeface="Arial" panose="020B0604020202020204" pitchFamily="34" charset="0"/>
              </a:rPr>
              <a:t>Constituir o repositório fiel da propriedade imóvel e dos negócios jurídicos a ele inerentes, obedecida sua circunscrição.</a:t>
            </a:r>
          </a:p>
          <a:p>
            <a:pPr marL="0" indent="0" algn="just">
              <a:buNone/>
            </a:pPr>
            <a:endParaRPr lang="pt-BR" sz="2400" dirty="0">
              <a:latin typeface="Arial" panose="020B0604020202020204" pitchFamily="34" charset="0"/>
              <a:cs typeface="Arial" panose="020B0604020202020204" pitchFamily="34" charset="0"/>
            </a:endParaRPr>
          </a:p>
          <a:p>
            <a:pPr marL="0" indent="0" algn="just">
              <a:buNone/>
            </a:pPr>
            <a:r>
              <a:rPr lang="pt-BR" sz="2400" dirty="0">
                <a:latin typeface="Arial" panose="020B0604020202020204" pitchFamily="34" charset="0"/>
                <a:cs typeface="Arial" panose="020B0604020202020204" pitchFamily="34" charset="0"/>
              </a:rPr>
              <a:t>Recepcionar títulos e informações e certidões em meio eletrônico (Lei 11.997/09 - </a:t>
            </a:r>
            <a:r>
              <a:rPr lang="pt-BR" sz="2400" dirty="0" err="1">
                <a:latin typeface="Arial" panose="020B0604020202020204" pitchFamily="34" charset="0"/>
                <a:cs typeface="Arial" panose="020B0604020202020204" pitchFamily="34" charset="0"/>
              </a:rPr>
              <a:t>Arts</a:t>
            </a:r>
            <a:r>
              <a:rPr lang="pt-BR" sz="2400" dirty="0">
                <a:latin typeface="Arial" panose="020B0604020202020204" pitchFamily="34" charset="0"/>
                <a:cs typeface="Arial" panose="020B0604020202020204" pitchFamily="34" charset="0"/>
              </a:rPr>
              <a:t>. 37 e seguintes, regulamentados em junho do ano em curso pelo Provimento 47 do CNJ.</a:t>
            </a:r>
          </a:p>
          <a:p>
            <a:pPr marL="0" indent="0">
              <a:buNone/>
            </a:pPr>
            <a:endParaRPr lang="pt-BR" dirty="0"/>
          </a:p>
          <a:p>
            <a:pPr marL="0" indent="0">
              <a:buNone/>
            </a:pPr>
            <a:endParaRPr lang="pt-BR" dirty="0"/>
          </a:p>
          <a:p>
            <a:endParaRPr lang="pt-B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033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9377" y="533621"/>
            <a:ext cx="10709506" cy="1143000"/>
          </a:xfrm>
        </p:spPr>
        <p:txBody>
          <a:bodyPr>
            <a:noAutofit/>
          </a:bodyPr>
          <a:lstStyle/>
          <a:p>
            <a:pPr algn="ctr"/>
            <a:r>
              <a:rPr lang="pt-BR" sz="4000" b="1" dirty="0">
                <a:latin typeface="Arial" panose="020B0604020202020204" pitchFamily="34" charset="0"/>
                <a:cs typeface="Arial" panose="020B0604020202020204" pitchFamily="34" charset="0"/>
              </a:rPr>
              <a:t>IRIB - Instituto de Registro </a:t>
            </a:r>
            <a:br>
              <a:rPr lang="pt-BR" sz="4000" b="1" dirty="0">
                <a:latin typeface="Arial" panose="020B0604020202020204" pitchFamily="34" charset="0"/>
                <a:cs typeface="Arial" panose="020B0604020202020204" pitchFamily="34" charset="0"/>
              </a:rPr>
            </a:br>
            <a:r>
              <a:rPr lang="pt-BR" sz="4000" b="1" dirty="0">
                <a:latin typeface="Arial" panose="020B0604020202020204" pitchFamily="34" charset="0"/>
                <a:cs typeface="Arial" panose="020B0604020202020204" pitchFamily="34" charset="0"/>
              </a:rPr>
              <a:t>Imobiliário do Brasil </a:t>
            </a:r>
          </a:p>
        </p:txBody>
      </p:sp>
      <p:sp>
        <p:nvSpPr>
          <p:cNvPr id="3" name="Espaço Reservado para Conteúdo 2"/>
          <p:cNvSpPr>
            <a:spLocks noGrp="1"/>
          </p:cNvSpPr>
          <p:nvPr>
            <p:ph idx="1"/>
          </p:nvPr>
        </p:nvSpPr>
        <p:spPr>
          <a:xfrm>
            <a:off x="1447799" y="2131274"/>
            <a:ext cx="9661084" cy="2833668"/>
          </a:xfrm>
          <a:prstGeom prst="rect">
            <a:avLst/>
          </a:prstGeom>
        </p:spPr>
        <p:txBody>
          <a:bodyPr>
            <a:noAutofit/>
          </a:bodyPr>
          <a:lstStyle/>
          <a:p>
            <a:pPr algn="just"/>
            <a:r>
              <a:rPr lang="pt-BR" sz="2400" dirty="0">
                <a:latin typeface="Arial" panose="020B0604020202020204" pitchFamily="34" charset="0"/>
                <a:cs typeface="Arial" panose="020B0604020202020204" pitchFamily="34" charset="0"/>
              </a:rPr>
              <a:t>Entidade máxima de representação política institucional dos registradores de imóveis do Brasil, presidida pelo colega, Jordan Fabrício Martins</a:t>
            </a:r>
          </a:p>
          <a:p>
            <a:pPr algn="just"/>
            <a:r>
              <a:rPr lang="pt-BR" sz="2400" dirty="0">
                <a:latin typeface="Arial" panose="020B0604020202020204" pitchFamily="34" charset="0"/>
                <a:cs typeface="Arial" panose="020B0604020202020204" pitchFamily="34" charset="0"/>
              </a:rPr>
              <a:t>27 vice-presidentes</a:t>
            </a:r>
            <a:r>
              <a:rPr lang="pt-BR" sz="2400" dirty="0">
                <a:solidFill>
                  <a:srgbClr val="FF0000"/>
                </a:solidFill>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lhe auxiliam no aperfeiçoamento da prestação de serviços à sociedade, no âmbito de suas respectivas </a:t>
            </a:r>
            <a:r>
              <a:rPr lang="pt-BR" sz="2400" dirty="0" err="1">
                <a:latin typeface="Arial" panose="020B0604020202020204" pitchFamily="34" charset="0"/>
                <a:cs typeface="Arial" panose="020B0604020202020204" pitchFamily="34" charset="0"/>
              </a:rPr>
              <a:t>Ufs</a:t>
            </a:r>
            <a:r>
              <a:rPr lang="pt-BR" sz="2400" dirty="0">
                <a:latin typeface="Arial" panose="020B0604020202020204" pitchFamily="34" charset="0"/>
                <a:cs typeface="Arial" panose="020B0604020202020204" pitchFamily="34" charset="0"/>
              </a:rPr>
              <a:t>, representando o Instituto perante os Poderes da República. </a:t>
            </a:r>
          </a:p>
          <a:p>
            <a:pPr algn="just">
              <a:buNone/>
            </a:pPr>
            <a:endParaRPr lang="pt-BR" dirty="0">
              <a:solidFill>
                <a:srgbClr val="0066FF"/>
              </a:solidFill>
            </a:endParaRPr>
          </a:p>
          <a:p>
            <a:pPr algn="just"/>
            <a:endParaRPr lang="pt-BR"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606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5784" y="140292"/>
            <a:ext cx="8229600" cy="1143000"/>
          </a:xfrm>
        </p:spPr>
        <p:txBody>
          <a:bodyPr>
            <a:normAutofit/>
          </a:bodyPr>
          <a:lstStyle/>
          <a:p>
            <a:pPr algn="ctr"/>
            <a:r>
              <a:rPr lang="pt-BR" sz="4000" dirty="0">
                <a:solidFill>
                  <a:srgbClr val="0066FF"/>
                </a:solidFill>
              </a:rPr>
              <a:t> </a:t>
            </a:r>
            <a:r>
              <a:rPr lang="pt-BR" sz="4000" dirty="0"/>
              <a:t>Ações – IRIB - Registrador</a:t>
            </a:r>
          </a:p>
        </p:txBody>
      </p:sp>
      <p:sp>
        <p:nvSpPr>
          <p:cNvPr id="3" name="Espaço Reservado para Conteúdo 2"/>
          <p:cNvSpPr>
            <a:spLocks noGrp="1"/>
          </p:cNvSpPr>
          <p:nvPr>
            <p:ph idx="1"/>
          </p:nvPr>
        </p:nvSpPr>
        <p:spPr>
          <a:xfrm>
            <a:off x="1439333" y="2049861"/>
            <a:ext cx="9643534" cy="3369734"/>
          </a:xfrm>
        </p:spPr>
        <p:txBody>
          <a:bodyPr>
            <a:noAutofit/>
          </a:bodyPr>
          <a:lstStyle/>
          <a:p>
            <a:pPr lvl="0" algn="just"/>
            <a:r>
              <a:rPr lang="pt-BR" sz="1600" dirty="0">
                <a:latin typeface="Arial" panose="020B0604020202020204" pitchFamily="34" charset="0"/>
                <a:cs typeface="Arial" panose="020B0604020202020204" pitchFamily="34" charset="0"/>
              </a:rPr>
              <a:t>Orientar seus associados, quanto à aplicação do ordenamento jurídico brasileiro, o fazendo através de estudos e debates sobre temas pontuais, a exemplo do que ora se faz neste importante Simpósio.    </a:t>
            </a:r>
          </a:p>
          <a:p>
            <a:pPr lvl="0" algn="just"/>
            <a:r>
              <a:rPr lang="pt-BR" sz="1600" dirty="0">
                <a:latin typeface="Arial" panose="020B0604020202020204" pitchFamily="34" charset="0"/>
                <a:cs typeface="Arial" panose="020B0604020202020204" pitchFamily="34" charset="0"/>
              </a:rPr>
              <a:t>O trabalho do registrador de imóveis, de caráter  silencioso, muito contribui para o desenvolvimento socioeconômico do país.</a:t>
            </a:r>
          </a:p>
          <a:p>
            <a:pPr lvl="0" algn="just"/>
            <a:r>
              <a:rPr lang="pt-BR" sz="1600" dirty="0">
                <a:latin typeface="Arial" panose="020B0604020202020204" pitchFamily="34" charset="0"/>
                <a:cs typeface="Arial" panose="020B0604020202020204" pitchFamily="34" charset="0"/>
              </a:rPr>
              <a:t>Atua como fiscal de tributos e na prevenção de litígios, como mediador/conciliador, constitui um marco jurídico indispensável à segurança de direitos, culminando com a paz social.</a:t>
            </a:r>
          </a:p>
          <a:p>
            <a:pPr lvl="0" algn="just"/>
            <a:r>
              <a:rPr lang="pt-BR" sz="1600" dirty="0">
                <a:latin typeface="Arial" panose="020B0604020202020204" pitchFamily="34" charset="0"/>
                <a:cs typeface="Arial" panose="020B0604020202020204" pitchFamily="34" charset="0"/>
              </a:rPr>
              <a:t>Através de trabalhos e pesquisas científicas, valendo-se do Direito comparado, artigos e obras publicados tem sido referência para julgados nos mais diversos tribunais.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484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3">
            <a:extLst>
              <a:ext uri="{FF2B5EF4-FFF2-40B4-BE49-F238E27FC236}">
                <a16:creationId xmlns:a16="http://schemas.microsoft.com/office/drawing/2014/main" id="{FD4051F8-B4A5-43F6-9F47-BDE5C9C455E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6464530" cy="6858000"/>
          </a:xfrm>
        </p:spPr>
      </p:pic>
      <p:pic>
        <p:nvPicPr>
          <p:cNvPr id="10" name="Imagem 4">
            <a:extLst>
              <a:ext uri="{FF2B5EF4-FFF2-40B4-BE49-F238E27FC236}">
                <a16:creationId xmlns:a16="http://schemas.microsoft.com/office/drawing/2014/main" id="{403BD5A9-AD77-4F67-A4DE-EC8E77DFA5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530" y="0"/>
            <a:ext cx="57274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374052"/>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5535" y="1099566"/>
            <a:ext cx="9677400" cy="1049235"/>
          </a:xfrm>
        </p:spPr>
        <p:txBody>
          <a:bodyPr/>
          <a:lstStyle/>
          <a:p>
            <a:r>
              <a:rPr lang="pt-BR" sz="4000" b="1" dirty="0">
                <a:latin typeface="Arial" panose="020B0604020202020204" pitchFamily="34" charset="0"/>
                <a:cs typeface="Arial" panose="020B0604020202020204" pitchFamily="34" charset="0"/>
              </a:rPr>
              <a:t>REGISTRO IMOBILIÁRIO BRASILEIRO</a:t>
            </a:r>
          </a:p>
        </p:txBody>
      </p:sp>
      <p:sp>
        <p:nvSpPr>
          <p:cNvPr id="3" name="Espaço Reservado para Conteúdo 2"/>
          <p:cNvSpPr>
            <a:spLocks noGrp="1"/>
          </p:cNvSpPr>
          <p:nvPr>
            <p:ph idx="1"/>
          </p:nvPr>
        </p:nvSpPr>
        <p:spPr>
          <a:xfrm>
            <a:off x="1337734" y="2297759"/>
            <a:ext cx="9677401" cy="2944111"/>
          </a:xfrm>
        </p:spPr>
        <p:txBody>
          <a:bodyPr/>
          <a:lstStyle/>
          <a:p>
            <a:pPr algn="just"/>
            <a:r>
              <a:rPr lang="pt-BR" sz="2200" dirty="0">
                <a:latin typeface="Arial" panose="020B0604020202020204" pitchFamily="34" charset="0"/>
                <a:cs typeface="Arial" panose="020B0604020202020204" pitchFamily="34" charset="0"/>
              </a:rPr>
              <a:t>Código Civil Brasileiro, Registro Geral de Imóveis -1916/17</a:t>
            </a:r>
          </a:p>
          <a:p>
            <a:pPr algn="just"/>
            <a:r>
              <a:rPr lang="pt-BR" sz="2200" dirty="0">
                <a:latin typeface="Arial" panose="020B0604020202020204" pitchFamily="34" charset="0"/>
                <a:cs typeface="Arial" panose="020B0604020202020204" pitchFamily="34" charset="0"/>
              </a:rPr>
              <a:t>Constituição do Brasil/1824-Art.179-Garantia a  propriedade em toda sua plenitude.</a:t>
            </a:r>
          </a:p>
          <a:p>
            <a:pPr algn="just"/>
            <a:r>
              <a:rPr lang="pt-BR" sz="2200" dirty="0">
                <a:latin typeface="Arial" panose="020B0604020202020204" pitchFamily="34" charset="0"/>
                <a:cs typeface="Arial" panose="020B0604020202020204" pitchFamily="34" charset="0"/>
              </a:rPr>
              <a:t>POSSE E PROPRIEDADE, institutos estranhos à sistemática lusitana, eram tituladas sem qualquer distinção perante o Império e/ou República.</a:t>
            </a:r>
            <a:endParaRPr lang="pt-BR" sz="2200" b="1" dirty="0">
              <a:latin typeface="Arial" panose="020B0604020202020204" pitchFamily="34" charset="0"/>
              <a:cs typeface="Arial" panose="020B0604020202020204" pitchFamily="34" charset="0"/>
            </a:endParaRPr>
          </a:p>
          <a:p>
            <a:endParaRPr lang="pt-B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026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439333" y="935980"/>
            <a:ext cx="9618134" cy="680038"/>
          </a:xfrm>
        </p:spPr>
        <p:txBody>
          <a:bodyPr>
            <a:normAutofit/>
          </a:bodyPr>
          <a:lstStyle/>
          <a:p>
            <a:pPr algn="ctr"/>
            <a:r>
              <a:rPr lang="pt-BR" sz="4000" b="1" dirty="0">
                <a:latin typeface="Arial" panose="020B0604020202020204" pitchFamily="34" charset="0"/>
                <a:cs typeface="Arial" panose="020B0604020202020204" pitchFamily="34" charset="0"/>
              </a:rPr>
              <a:t>IRIB/ANOREG-BR - INTEGRAÇÃO</a:t>
            </a:r>
          </a:p>
        </p:txBody>
      </p:sp>
      <p:sp>
        <p:nvSpPr>
          <p:cNvPr id="3" name="Espaço Reservado para Conteúdo 2"/>
          <p:cNvSpPr>
            <a:spLocks noGrp="1"/>
          </p:cNvSpPr>
          <p:nvPr>
            <p:ph idx="1"/>
          </p:nvPr>
        </p:nvSpPr>
        <p:spPr>
          <a:xfrm>
            <a:off x="1439333" y="2142066"/>
            <a:ext cx="9618134" cy="3182781"/>
          </a:xfrm>
        </p:spPr>
        <p:txBody>
          <a:bodyPr>
            <a:noAutofit/>
          </a:bodyPr>
          <a:lstStyle/>
          <a:p>
            <a:pPr algn="just"/>
            <a:r>
              <a:rPr lang="pt-BR" sz="2200" dirty="0">
                <a:latin typeface="Arial" panose="020B0604020202020204" pitchFamily="34" charset="0"/>
                <a:cs typeface="Arial" panose="020B0604020202020204" pitchFamily="34" charset="0"/>
              </a:rPr>
              <a:t>Defendem maior participação dos registradores de imóveis da Amazônia Brasileira nas diversas comissões e expedições designadas pelo Poder público - MDA/INCRA e, em especial, pelo CNJ.</a:t>
            </a:r>
          </a:p>
          <a:p>
            <a:pPr algn="just"/>
            <a:r>
              <a:rPr lang="pt-BR" sz="2200" dirty="0">
                <a:latin typeface="Arial" panose="020B0604020202020204" pitchFamily="34" charset="0"/>
                <a:cs typeface="Arial" panose="020B0604020202020204" pitchFamily="34" charset="0"/>
              </a:rPr>
              <a:t> Nos últimos anos, o IRIB  vem ganhando espaço junto aos órgãos governamentais em GT e/ou como membro de comissão de regularização fundiária, criada pelo INCRA, CGJ e/ou no âmbito municipal pelo Juiz corregedor em cada comarca.</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35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F8981-9C9B-4693-9FE9-52BE305D4A3B}"/>
              </a:ext>
            </a:extLst>
          </p:cNvPr>
          <p:cNvSpPr>
            <a:spLocks noGrp="1"/>
          </p:cNvSpPr>
          <p:nvPr>
            <p:ph type="title"/>
          </p:nvPr>
        </p:nvSpPr>
        <p:spPr/>
        <p:txBody>
          <a:bodyPr>
            <a:normAutofit fontScale="90000"/>
          </a:bodyPr>
          <a:lstStyle/>
          <a:p>
            <a:pPr algn="ctr"/>
            <a:r>
              <a:rPr lang="pt-BR" sz="3600" b="1" dirty="0">
                <a:latin typeface="Arial" panose="020B0604020202020204" pitchFamily="34" charset="0"/>
                <a:ea typeface="Calibri" panose="020F0502020204030204" pitchFamily="34" charset="0"/>
                <a:cs typeface="Calibri" panose="020F0502020204030204" pitchFamily="34" charset="0"/>
              </a:rPr>
              <a:t>SISTEMA DE REGISTRO ELETRÔNICO DE IMÓVEIS NO BRASIL</a:t>
            </a:r>
            <a:br>
              <a:rPr lang="pt-BR" b="1" dirty="0">
                <a:latin typeface="Arial" panose="020B0604020202020204" pitchFamily="34" charset="0"/>
                <a:ea typeface="Calibri" panose="020F0502020204030204" pitchFamily="34" charset="0"/>
                <a:cs typeface="Calibri" panose="020F0502020204030204" pitchFamily="34" charset="0"/>
              </a:rPr>
            </a:br>
            <a:endParaRPr lang="pt-BR" b="1" dirty="0"/>
          </a:p>
        </p:txBody>
      </p:sp>
      <p:sp>
        <p:nvSpPr>
          <p:cNvPr id="3" name="Espaço Reservado para Conteúdo 2">
            <a:extLst>
              <a:ext uri="{FF2B5EF4-FFF2-40B4-BE49-F238E27FC236}">
                <a16:creationId xmlns:a16="http://schemas.microsoft.com/office/drawing/2014/main" id="{F8CC59AB-61EF-4D99-9EB1-C4835CFEAC98}"/>
              </a:ext>
            </a:extLst>
          </p:cNvPr>
          <p:cNvSpPr>
            <a:spLocks noGrp="1"/>
          </p:cNvSpPr>
          <p:nvPr>
            <p:ph idx="1"/>
          </p:nvPr>
        </p:nvSpPr>
        <p:spPr>
          <a:xfrm>
            <a:off x="1451578" y="1988188"/>
            <a:ext cx="9603275" cy="3642145"/>
          </a:xfrm>
        </p:spPr>
        <p:txBody>
          <a:bodyPr>
            <a:normAutofit fontScale="92500" lnSpcReduction="10000"/>
          </a:bodyPr>
          <a:lstStyle/>
          <a:p>
            <a:pPr marL="203195" indent="0" algn="just" fontAlgn="base">
              <a:lnSpc>
                <a:spcPct val="150000"/>
              </a:lnSpc>
              <a:buNone/>
            </a:pPr>
            <a:r>
              <a:rPr lang="pt-BR" sz="2200" dirty="0">
                <a:latin typeface="Arial" panose="020B0604020202020204" pitchFamily="34" charset="0"/>
                <a:ea typeface="Calibri" panose="020F0502020204030204" pitchFamily="34" charset="0"/>
                <a:cs typeface="Arial" panose="020B0604020202020204" pitchFamily="34" charset="0"/>
              </a:rPr>
              <a:t>D</a:t>
            </a:r>
            <a:r>
              <a:rPr lang="pt-BR" sz="2200" dirty="0">
                <a:latin typeface="Arial" panose="020B0604020202020204" pitchFamily="34" charset="0"/>
                <a:ea typeface="Times New Roman" panose="02020603050405020304" pitchFamily="18" charset="0"/>
                <a:cs typeface="Arial" panose="020B0604020202020204" pitchFamily="34" charset="0"/>
              </a:rPr>
              <a:t>urante painel virtual no XIV Encontro Nacional do Poder Judiciário, promovido no dia 27/11/2021 pelo Conselho Nacional de Justiça (CNJ)</a:t>
            </a:r>
            <a:r>
              <a:rPr lang="pt-BR" sz="2200" dirty="0">
                <a:latin typeface="Arial" panose="020B0604020202020204" pitchFamily="34" charset="0"/>
                <a:ea typeface="Calibri" panose="020F0502020204030204" pitchFamily="34" charset="0"/>
                <a:cs typeface="Arial" panose="020B0604020202020204" pitchFamily="34" charset="0"/>
              </a:rPr>
              <a:t> </a:t>
            </a:r>
            <a:r>
              <a:rPr lang="pt-BR" sz="2200" dirty="0">
                <a:latin typeface="Arial" panose="020B0604020202020204" pitchFamily="34" charset="0"/>
                <a:ea typeface="Times New Roman" panose="02020603050405020304" pitchFamily="18" charset="0"/>
                <a:cs typeface="Arial" panose="020B0604020202020204" pitchFamily="34" charset="0"/>
              </a:rPr>
              <a:t>a  Corregedora Nacional de Justiça, Ministra Maria Thereza de Assis Moura, determinou que a implementação do Sistema de Registro Eletrônico de Imóveis (SREI) deve ser assegurado ainda este ano de 2021 em todas as unidades de serviços do território nacional pelo Operador Nacional do Registro Eletrônico de Imóveis (ONR) e seu funcionamento em plataforma única, com acesso universal, em conformidade com as diretrizes legais e normativas vigentes.	</a:t>
            </a:r>
            <a:endParaRPr lang="pt-BR" sz="2200" dirty="0">
              <a:latin typeface="Arial" panose="020B0604020202020204" pitchFamily="34" charset="0"/>
              <a:ea typeface="Calibri" panose="020F0502020204030204" pitchFamily="34" charset="0"/>
              <a:cs typeface="Arial" panose="020B0604020202020204" pitchFamily="34" charset="0"/>
            </a:endParaRPr>
          </a:p>
          <a:p>
            <a:endParaRPr lang="pt-BR" dirty="0"/>
          </a:p>
        </p:txBody>
      </p:sp>
    </p:spTree>
    <p:extLst>
      <p:ext uri="{BB962C8B-B14F-4D97-AF65-F5344CB8AC3E}">
        <p14:creationId xmlns:p14="http://schemas.microsoft.com/office/powerpoint/2010/main" val="399394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74D76-95D5-4750-9AA5-5535DDC07D01}"/>
              </a:ext>
            </a:extLst>
          </p:cNvPr>
          <p:cNvSpPr>
            <a:spLocks noGrp="1"/>
          </p:cNvSpPr>
          <p:nvPr>
            <p:ph type="title"/>
          </p:nvPr>
        </p:nvSpPr>
        <p:spPr>
          <a:xfrm>
            <a:off x="995510" y="566299"/>
            <a:ext cx="10878283" cy="960914"/>
          </a:xfrm>
        </p:spPr>
        <p:txBody>
          <a:bodyPr>
            <a:noAutofit/>
          </a:bodyPr>
          <a:lstStyle/>
          <a:p>
            <a:pPr algn="ctr">
              <a:defRPr/>
            </a:pPr>
            <a:r>
              <a:rPr lang="pt-BR" sz="3600" b="1" dirty="0">
                <a:latin typeface="Arial" panose="020B0604020202020204" pitchFamily="34" charset="0"/>
                <a:cs typeface="Arial" panose="020B0604020202020204" pitchFamily="34" charset="0"/>
              </a:rPr>
              <a:t>DO QUE SE TRATA O ONR, QUANDO E POR QUE FOI IDEALIZADO?</a:t>
            </a:r>
            <a:br>
              <a:rPr lang="pt-BR" sz="3600" b="1" dirty="0">
                <a:latin typeface="Arial" panose="020B0604020202020204" pitchFamily="34" charset="0"/>
                <a:cs typeface="Arial" panose="020B0604020202020204" pitchFamily="34" charset="0"/>
              </a:rPr>
            </a:br>
            <a:endParaRPr lang="pt-BR" sz="3600" b="1" dirty="0">
              <a:latin typeface="Arial" panose="020B0604020202020204" pitchFamily="34" charset="0"/>
              <a:cs typeface="Arial" panose="020B0604020202020204" pitchFamily="34" charset="0"/>
            </a:endParaRPr>
          </a:p>
        </p:txBody>
      </p:sp>
      <p:sp>
        <p:nvSpPr>
          <p:cNvPr id="18435" name="Espaço Reservado para Conteúdo 2">
            <a:extLst>
              <a:ext uri="{FF2B5EF4-FFF2-40B4-BE49-F238E27FC236}">
                <a16:creationId xmlns:a16="http://schemas.microsoft.com/office/drawing/2014/main" id="{CA9602E9-3095-4489-A9A4-94AB5E788CC4}"/>
              </a:ext>
            </a:extLst>
          </p:cNvPr>
          <p:cNvSpPr>
            <a:spLocks noGrp="1" noChangeArrowheads="1"/>
          </p:cNvSpPr>
          <p:nvPr>
            <p:ph idx="1"/>
          </p:nvPr>
        </p:nvSpPr>
        <p:spPr>
          <a:xfrm>
            <a:off x="1447801" y="2061881"/>
            <a:ext cx="9601200" cy="4229820"/>
          </a:xfrm>
        </p:spPr>
        <p:txBody>
          <a:bodyPr>
            <a:normAutofit fontScale="77500" lnSpcReduction="20000"/>
          </a:bodyPr>
          <a:lstStyle/>
          <a:p>
            <a:pPr marL="203195" indent="0" algn="just">
              <a:lnSpc>
                <a:spcPct val="150000"/>
              </a:lnSpc>
              <a:buNone/>
            </a:pPr>
            <a:r>
              <a:rPr lang="pt-BR" dirty="0">
                <a:latin typeface="+mn-lt"/>
              </a:rPr>
              <a:t>	</a:t>
            </a:r>
            <a:br>
              <a:rPr lang="pt-BR" dirty="0">
                <a:latin typeface="+mn-lt"/>
              </a:rPr>
            </a:br>
            <a:r>
              <a:rPr lang="pt-BR" dirty="0">
                <a:latin typeface="+mn-lt"/>
              </a:rPr>
              <a:t>	</a:t>
            </a:r>
            <a:r>
              <a:rPr lang="pt-BR" sz="1867" dirty="0">
                <a:latin typeface="Arial" panose="020B0604020202020204" pitchFamily="34" charset="0"/>
                <a:cs typeface="Arial" panose="020B0604020202020204" pitchFamily="34" charset="0"/>
              </a:rPr>
              <a:t>Em seus estatutos diz que é pessoa jurídica de direito privado, sem fins lucrativos, sob a forma de serviço social autônomo tem por finalidade implementar e operar, em âmbito nacional, o Sistema de Registro Eletrônico de Imóveis (SREI), na forma dos artigos 37 a 41, da Lei 11.977, de 7 de julho 2009, mediante integração das unidades registrais, sob acompanhamento, regulação normativa e fiscalização da Corregedoria Nacional de Justiça do Conselho Nacional de Justiça (CNJ), na função de agente regulador, conforme previsto no § 4º, do art. 76, da Lei 13.465, de 2017.</a:t>
            </a:r>
          </a:p>
          <a:p>
            <a:pPr marL="203195" indent="0" algn="just">
              <a:lnSpc>
                <a:spcPct val="150000"/>
              </a:lnSpc>
              <a:buNone/>
            </a:pPr>
            <a:r>
              <a:rPr lang="pt-BR" sz="1867" dirty="0">
                <a:latin typeface="Arial" panose="020B0604020202020204" pitchFamily="34" charset="0"/>
                <a:cs typeface="Arial" panose="020B0604020202020204" pitchFamily="34" charset="0"/>
              </a:rPr>
              <a:t>	Merece gizar que decorridos mais de 10 anos de sua criação , somente a partir do ano 2020  é que a estruturação do ONR teve início, tomando-se como marco o dia 13/12/2020, data em que o ONR assumiu a gestão da Central Nacional de Indisponibilidade de Bens - CNIB, acarretando, por desdobramento, despesas operacionais para sua liquidação, doravante a serem custeadas pelo Fundo destinado à Implementação e Custeio do Serviço de Registro Eletrônico de Imóveis - FIC/SREI.</a:t>
            </a:r>
          </a:p>
          <a:p>
            <a:pPr marL="203195" indent="0">
              <a:lnSpc>
                <a:spcPct val="150000"/>
              </a:lnSpc>
              <a:buNone/>
            </a:pPr>
            <a:endParaRPr lang="pt-BR" dirty="0">
              <a:latin typeface="+mj-lt"/>
            </a:endParaRPr>
          </a:p>
        </p:txBody>
      </p:sp>
    </p:spTree>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6B8D27-D61B-443B-942B-7453C5448B36}"/>
              </a:ext>
            </a:extLst>
          </p:cNvPr>
          <p:cNvSpPr>
            <a:spLocks noGrp="1"/>
          </p:cNvSpPr>
          <p:nvPr>
            <p:ph type="title"/>
          </p:nvPr>
        </p:nvSpPr>
        <p:spPr>
          <a:xfrm>
            <a:off x="1405466" y="570634"/>
            <a:ext cx="9618133" cy="1054966"/>
          </a:xfrm>
        </p:spPr>
        <p:txBody>
          <a:bodyPr>
            <a:noAutofit/>
          </a:bodyPr>
          <a:lstStyle/>
          <a:p>
            <a:pPr algn="ctr"/>
            <a:r>
              <a:rPr lang="pt-BR" altLang="pt-BR" b="1" dirty="0">
                <a:latin typeface="Arial" panose="020B0604020202020204" pitchFamily="34" charset="0"/>
                <a:cs typeface="Arial" panose="020B0604020202020204" pitchFamily="34" charset="0"/>
              </a:rPr>
              <a:t>OPERADOR NACIONAL DE REGISTRO (ONR): LEI 13.465/17, ORIUNDA DA MP 759/16</a:t>
            </a:r>
            <a:br>
              <a:rPr lang="pt-BR" altLang="pt-BR" b="1" dirty="0">
                <a:latin typeface="Arial" panose="020B0604020202020204" pitchFamily="34" charset="0"/>
                <a:cs typeface="Arial" panose="020B0604020202020204" pitchFamily="34" charset="0"/>
              </a:rPr>
            </a:br>
            <a:br>
              <a:rPr lang="pt-BR" altLang="pt-BR" dirty="0">
                <a:latin typeface="Arial" panose="020B0604020202020204" pitchFamily="34" charset="0"/>
                <a:cs typeface="Arial" panose="020B0604020202020204" pitchFamily="34" charset="0"/>
              </a:rPr>
            </a:br>
            <a:endParaRPr lang="pt-BR"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687CC94D-E7B0-45E2-BF4E-96F64E95FB9E}"/>
              </a:ext>
            </a:extLst>
          </p:cNvPr>
          <p:cNvSpPr>
            <a:spLocks noGrp="1"/>
          </p:cNvSpPr>
          <p:nvPr>
            <p:ph idx="1"/>
          </p:nvPr>
        </p:nvSpPr>
        <p:spPr>
          <a:xfrm>
            <a:off x="534132" y="1968217"/>
            <a:ext cx="11360800" cy="3996616"/>
          </a:xfrm>
        </p:spPr>
        <p:txBody>
          <a:bodyPr/>
          <a:lstStyle/>
          <a:p>
            <a:pPr algn="just">
              <a:lnSpc>
                <a:spcPct val="150000"/>
              </a:lnSpc>
            </a:pPr>
            <a:r>
              <a:rPr lang="pt-BR" altLang="pt-BR" dirty="0">
                <a:latin typeface="Arial" panose="020B0604020202020204" pitchFamily="34" charset="0"/>
                <a:cs typeface="Arial" panose="020B0604020202020204" pitchFamily="34" charset="0"/>
              </a:rPr>
              <a:t>Implementar e operar o SREI - Sistema de Registro eletrônico de imóveis;</a:t>
            </a:r>
          </a:p>
          <a:p>
            <a:pPr algn="just">
              <a:lnSpc>
                <a:spcPct val="150000"/>
              </a:lnSpc>
            </a:pPr>
            <a:r>
              <a:rPr lang="pt-BR" altLang="pt-BR" dirty="0">
                <a:latin typeface="Arial" panose="020B0604020202020204" pitchFamily="34" charset="0"/>
                <a:cs typeface="Arial" panose="020B0604020202020204" pitchFamily="34" charset="0"/>
              </a:rPr>
              <a:t>Editar instruções técnicas para promover e organizar de forma uniforme o SREI;</a:t>
            </a:r>
          </a:p>
          <a:p>
            <a:pPr algn="just">
              <a:lnSpc>
                <a:spcPct val="150000"/>
              </a:lnSpc>
            </a:pPr>
            <a:r>
              <a:rPr lang="pt-BR" altLang="pt-BR" dirty="0">
                <a:latin typeface="Arial" panose="020B0604020202020204" pitchFamily="34" charset="0"/>
                <a:cs typeface="Arial" panose="020B0604020202020204" pitchFamily="34" charset="0"/>
              </a:rPr>
              <a:t>Implementar a operação centralizada da SREI;</a:t>
            </a:r>
          </a:p>
          <a:p>
            <a:pPr algn="just">
              <a:lnSpc>
                <a:spcPct val="150000"/>
              </a:lnSpc>
            </a:pPr>
            <a:r>
              <a:rPr lang="pt-BR" altLang="pt-BR" dirty="0">
                <a:latin typeface="Arial" panose="020B0604020202020204" pitchFamily="34" charset="0"/>
                <a:cs typeface="Arial" panose="020B0604020202020204" pitchFamily="34" charset="0"/>
              </a:rPr>
              <a:t>Criar e manter, para fins de estatística,  o CNREURB- Cadastro Nacional de Regularização Fundiária Rural e Urbana;</a:t>
            </a:r>
          </a:p>
          <a:p>
            <a:pPr algn="just">
              <a:lnSpc>
                <a:spcPct val="150000"/>
              </a:lnSpc>
            </a:pPr>
            <a:r>
              <a:rPr lang="pt-BR" altLang="pt-BR" dirty="0">
                <a:latin typeface="Arial" panose="020B0604020202020204" pitchFamily="34" charset="0"/>
                <a:cs typeface="Arial" panose="020B0604020202020204" pitchFamily="34" charset="0"/>
              </a:rPr>
              <a:t>Criar e manter CNATRE- Cadastro Nacional de Aquisições e Arrendamentos de Terras por Estrangeiros;</a:t>
            </a:r>
          </a:p>
          <a:p>
            <a:pPr>
              <a:lnSpc>
                <a:spcPct val="150000"/>
              </a:lnSpc>
            </a:pPr>
            <a:endParaRPr lang="pt-BR" altLang="pt-BR" sz="1867" dirty="0">
              <a:latin typeface="+mj-lt"/>
            </a:endParaRPr>
          </a:p>
          <a:p>
            <a:pPr marL="203195" indent="0">
              <a:buNone/>
            </a:pPr>
            <a:endParaRPr lang="pt-BR" dirty="0"/>
          </a:p>
        </p:txBody>
      </p:sp>
    </p:spTree>
    <p:extLst>
      <p:ext uri="{BB962C8B-B14F-4D97-AF65-F5344CB8AC3E}">
        <p14:creationId xmlns:p14="http://schemas.microsoft.com/office/powerpoint/2010/main" val="1155434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7144" y="429409"/>
            <a:ext cx="10515600" cy="1150272"/>
          </a:xfrm>
        </p:spPr>
        <p:txBody>
          <a:bodyPr>
            <a:normAutofit fontScale="90000"/>
          </a:bodyPr>
          <a:lstStyle/>
          <a:p>
            <a:pPr algn="ctr"/>
            <a:r>
              <a:rPr lang="pt-BR" sz="4400" b="1" dirty="0">
                <a:latin typeface="Arial" panose="020B0604020202020204" pitchFamily="34" charset="0"/>
                <a:cs typeface="Arial" panose="020B0604020202020204" pitchFamily="34" charset="0"/>
              </a:rPr>
              <a:t>PROPOSIÇÕES:</a:t>
            </a:r>
            <a:br>
              <a:rPr lang="pt-BR" sz="4000" dirty="0"/>
            </a:br>
            <a:endParaRPr lang="pt-BR" sz="4000" dirty="0"/>
          </a:p>
        </p:txBody>
      </p:sp>
      <p:sp>
        <p:nvSpPr>
          <p:cNvPr id="3" name="Espaço Reservado para Conteúdo 2"/>
          <p:cNvSpPr>
            <a:spLocks noGrp="1"/>
          </p:cNvSpPr>
          <p:nvPr>
            <p:ph idx="1"/>
          </p:nvPr>
        </p:nvSpPr>
        <p:spPr>
          <a:xfrm>
            <a:off x="1413933" y="1913467"/>
            <a:ext cx="9618134" cy="3369734"/>
          </a:xfrm>
        </p:spPr>
        <p:txBody>
          <a:bodyPr>
            <a:normAutofit fontScale="92500" lnSpcReduction="10000"/>
          </a:bodyPr>
          <a:lstStyle/>
          <a:p>
            <a:pPr algn="just"/>
            <a:r>
              <a:rPr lang="pt-BR" sz="2200" dirty="0">
                <a:latin typeface="Arial"/>
                <a:cs typeface="Arial"/>
              </a:rPr>
              <a:t>I – conhecer a origem do RI e ações do registrador e do instituto de pesquisas que lhe dá suporte jurídico, cultural e científico - abordagem teórica a partir do século XIX</a:t>
            </a:r>
          </a:p>
          <a:p>
            <a:pPr algn="just"/>
            <a:r>
              <a:rPr lang="pt-BR" sz="2200" dirty="0">
                <a:latin typeface="Arial"/>
                <a:cs typeface="Arial"/>
              </a:rPr>
              <a:t>II - Conceituar  cadastro e registro -  frente ao Código Civil, lei dos registros públicos e estatuto da terra - seus objetivos e críticas sobre sua aplicabilidade</a:t>
            </a:r>
          </a:p>
          <a:p>
            <a:pPr algn="just"/>
            <a:r>
              <a:rPr lang="pt-BR" sz="2200" dirty="0">
                <a:latin typeface="Arial"/>
                <a:cs typeface="Arial"/>
              </a:rPr>
              <a:t>III - Apresentar proposta de coordenação - registro e cadastro - criação de uma lei nacional de cadastro e de agência para administrá-lo</a:t>
            </a:r>
          </a:p>
          <a:p>
            <a:pPr algn="just"/>
            <a:r>
              <a:rPr lang="pt-BR" sz="2200" dirty="0">
                <a:latin typeface="Arial"/>
                <a:cs typeface="Arial"/>
              </a:rPr>
              <a:t>IV - Questões controvertidas na prática registral – georreferenciamento </a:t>
            </a:r>
          </a:p>
          <a:p>
            <a:endParaRPr lang="pt-BR" dirty="0"/>
          </a:p>
          <a:p>
            <a:endParaRPr lang="pt-B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4390"/>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640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74D76-95D5-4750-9AA5-5535DDC07D01}"/>
              </a:ext>
            </a:extLst>
          </p:cNvPr>
          <p:cNvSpPr>
            <a:spLocks noGrp="1"/>
          </p:cNvSpPr>
          <p:nvPr>
            <p:ph type="title"/>
          </p:nvPr>
        </p:nvSpPr>
        <p:spPr>
          <a:xfrm>
            <a:off x="1430867" y="479060"/>
            <a:ext cx="9668933" cy="1002608"/>
          </a:xfrm>
        </p:spPr>
        <p:txBody>
          <a:bodyPr/>
          <a:lstStyle/>
          <a:p>
            <a:pPr algn="ctr">
              <a:defRPr/>
            </a:pPr>
            <a:r>
              <a:rPr lang="pt-BR" b="1" dirty="0">
                <a:latin typeface="Arial" panose="020B0604020202020204" pitchFamily="34" charset="0"/>
                <a:cs typeface="Arial" panose="020B0604020202020204" pitchFamily="34" charset="0"/>
              </a:rPr>
              <a:t>PROVIMENTOS EDITADOS PELA CORREGEDORIA NACIONAL DE JUSTIÇA</a:t>
            </a:r>
          </a:p>
        </p:txBody>
      </p:sp>
      <p:sp>
        <p:nvSpPr>
          <p:cNvPr id="18435" name="Espaço Reservado para Conteúdo 2">
            <a:extLst>
              <a:ext uri="{FF2B5EF4-FFF2-40B4-BE49-F238E27FC236}">
                <a16:creationId xmlns:a16="http://schemas.microsoft.com/office/drawing/2014/main" id="{CA9602E9-3095-4489-A9A4-94AB5E788CC4}"/>
              </a:ext>
            </a:extLst>
          </p:cNvPr>
          <p:cNvSpPr>
            <a:spLocks noGrp="1" noChangeArrowheads="1"/>
          </p:cNvSpPr>
          <p:nvPr>
            <p:ph idx="1"/>
          </p:nvPr>
        </p:nvSpPr>
        <p:spPr>
          <a:xfrm>
            <a:off x="1430867" y="2074333"/>
            <a:ext cx="9668933" cy="3826934"/>
          </a:xfrm>
        </p:spPr>
        <p:txBody>
          <a:bodyPr>
            <a:normAutofit fontScale="77500" lnSpcReduction="20000"/>
          </a:bodyPr>
          <a:lstStyle/>
          <a:p>
            <a:pPr marL="203195" indent="0" algn="just">
              <a:lnSpc>
                <a:spcPct val="150000"/>
              </a:lnSpc>
              <a:buNone/>
            </a:pPr>
            <a:r>
              <a:rPr lang="pt-BR" sz="2100" dirty="0">
                <a:latin typeface="Arial" panose="020B0604020202020204" pitchFamily="34" charset="0"/>
                <a:cs typeface="Arial" panose="020B0604020202020204" pitchFamily="34" charset="0"/>
              </a:rPr>
              <a:t>Dentre os vários atos publicados ao longo da criação do ONR, objetivando disciplinar a sua atuação, destaca-se o Provimento 89, de 18 de dezembro de 2019, que ao dispor sobre o funcionamento do SREI, apontou em seu artigo 9</a:t>
            </a:r>
            <a:r>
              <a:rPr lang="en-US" sz="2100" dirty="0">
                <a:latin typeface="Arial" panose="020B0604020202020204" pitchFamily="34" charset="0"/>
                <a:cs typeface="Arial" panose="020B0604020202020204" pitchFamily="34" charset="0"/>
              </a:rPr>
              <a:t>º</a:t>
            </a:r>
            <a:r>
              <a:rPr lang="pt-BR" sz="2100" dirty="0">
                <a:latin typeface="Arial" panose="020B0604020202020204" pitchFamily="34" charset="0"/>
                <a:cs typeface="Arial" panose="020B0604020202020204" pitchFamily="34" charset="0"/>
              </a:rPr>
              <a:t> que o Sistema seria implementado e operado pelo ONR, definindo como componentes da sua estrutura: </a:t>
            </a:r>
          </a:p>
          <a:p>
            <a:pPr marL="507987" indent="-304792" algn="just">
              <a:lnSpc>
                <a:spcPct val="150000"/>
              </a:lnSpc>
              <a:buAutoNum type="arabicParenR"/>
            </a:pPr>
            <a:r>
              <a:rPr lang="pt-BR" sz="2100" dirty="0">
                <a:latin typeface="Arial" panose="020B0604020202020204" pitchFamily="34" charset="0"/>
                <a:cs typeface="Arial" panose="020B0604020202020204" pitchFamily="34" charset="0"/>
              </a:rPr>
              <a:t>Os oficiais de Registro de Imóveis de cada estado e do Distrito Federal; </a:t>
            </a:r>
          </a:p>
          <a:p>
            <a:pPr marL="507987" indent="-304792" algn="just">
              <a:lnSpc>
                <a:spcPct val="150000"/>
              </a:lnSpc>
              <a:buAutoNum type="arabicParenR"/>
            </a:pPr>
            <a:r>
              <a:rPr lang="pt-BR" sz="2100" dirty="0">
                <a:latin typeface="Arial" panose="020B0604020202020204" pitchFamily="34" charset="0"/>
                <a:cs typeface="Arial" panose="020B0604020202020204" pitchFamily="34" charset="0"/>
              </a:rPr>
              <a:t>O serviço de Atendimento Eletrônico Compartilhado - SAEC, de âmbito nacional;</a:t>
            </a:r>
          </a:p>
          <a:p>
            <a:pPr marL="507987" indent="-304792" algn="just">
              <a:lnSpc>
                <a:spcPct val="150000"/>
              </a:lnSpc>
              <a:buAutoNum type="arabicParenR"/>
            </a:pPr>
            <a:r>
              <a:rPr lang="pt-BR" sz="2100" dirty="0">
                <a:latin typeface="Arial" panose="020B0604020202020204" pitchFamily="34" charset="0"/>
                <a:cs typeface="Arial" panose="020B0604020202020204" pitchFamily="34" charset="0"/>
              </a:rPr>
              <a:t> As centrais de serviços eletrônicos compartilhados criadas pelos respectivos Oficiais de Registro de Imóveis em cada Estado e no Distrito Federal. Todavia, igualmente relevantes os Provimentos 47, 109 e 115, todos da Corregedoria Nacional, denotando, em conjunto, a gradual evolução experimentada, com cautela, a respeito da inovadora iniciativa no cenário nacional.</a:t>
            </a:r>
          </a:p>
          <a:p>
            <a:pPr marL="203195" indent="0" algn="just">
              <a:lnSpc>
                <a:spcPct val="150000"/>
              </a:lnSpc>
              <a:buNone/>
            </a:pPr>
            <a:endParaRPr lang="pt-BR" dirty="0">
              <a:latin typeface="+mj-lt"/>
            </a:endParaRPr>
          </a:p>
        </p:txBody>
      </p:sp>
    </p:spTree>
    <p:extLst>
      <p:ext uri="{BB962C8B-B14F-4D97-AF65-F5344CB8AC3E}">
        <p14:creationId xmlns:p14="http://schemas.microsoft.com/office/powerpoint/2010/main" val="374346078"/>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74D76-95D5-4750-9AA5-5535DDC07D01}"/>
              </a:ext>
            </a:extLst>
          </p:cNvPr>
          <p:cNvSpPr>
            <a:spLocks noGrp="1"/>
          </p:cNvSpPr>
          <p:nvPr>
            <p:ph type="title"/>
          </p:nvPr>
        </p:nvSpPr>
        <p:spPr>
          <a:xfrm>
            <a:off x="1465436" y="897091"/>
            <a:ext cx="9617432" cy="711576"/>
          </a:xfrm>
        </p:spPr>
        <p:txBody>
          <a:bodyPr>
            <a:normAutofit/>
          </a:bodyPr>
          <a:lstStyle/>
          <a:p>
            <a:pPr algn="ctr">
              <a:defRPr/>
            </a:pPr>
            <a:r>
              <a:rPr lang="pt-BR" sz="4000" b="1" dirty="0">
                <a:latin typeface="Arial" panose="020B0604020202020204" pitchFamily="34" charset="0"/>
                <a:cs typeface="Arial" panose="020B0604020202020204" pitchFamily="34" charset="0"/>
              </a:rPr>
              <a:t>DAS </a:t>
            </a:r>
            <a:r>
              <a:rPr lang="pt-BR" sz="4000" b="1" dirty="0" err="1">
                <a:latin typeface="Arial" panose="020B0604020202020204" pitchFamily="34" charset="0"/>
                <a:cs typeface="Arial" panose="020B0604020202020204" pitchFamily="34" charset="0"/>
              </a:rPr>
              <a:t>CEI’s</a:t>
            </a:r>
            <a:r>
              <a:rPr lang="pt-BR" sz="4000" b="1" dirty="0">
                <a:latin typeface="Arial" panose="020B0604020202020204" pitchFamily="34" charset="0"/>
                <a:cs typeface="Arial" panose="020B0604020202020204" pitchFamily="34" charset="0"/>
              </a:rPr>
              <a:t> E O SAEC</a:t>
            </a:r>
          </a:p>
        </p:txBody>
      </p:sp>
      <p:sp>
        <p:nvSpPr>
          <p:cNvPr id="18435" name="Espaço Reservado para Conteúdo 2">
            <a:extLst>
              <a:ext uri="{FF2B5EF4-FFF2-40B4-BE49-F238E27FC236}">
                <a16:creationId xmlns:a16="http://schemas.microsoft.com/office/drawing/2014/main" id="{CA9602E9-3095-4489-A9A4-94AB5E788CC4}"/>
              </a:ext>
            </a:extLst>
          </p:cNvPr>
          <p:cNvSpPr>
            <a:spLocks noGrp="1" noChangeArrowheads="1"/>
          </p:cNvSpPr>
          <p:nvPr>
            <p:ph idx="1"/>
          </p:nvPr>
        </p:nvSpPr>
        <p:spPr>
          <a:xfrm>
            <a:off x="1465436" y="2100863"/>
            <a:ext cx="9617432" cy="4119348"/>
          </a:xfrm>
        </p:spPr>
        <p:txBody>
          <a:bodyPr>
            <a:normAutofit fontScale="85000" lnSpcReduction="10000"/>
          </a:bodyPr>
          <a:lstStyle/>
          <a:p>
            <a:pPr marL="203195" indent="0" algn="just">
              <a:lnSpc>
                <a:spcPct val="150000"/>
              </a:lnSpc>
              <a:buNone/>
            </a:pPr>
            <a:r>
              <a:rPr lang="pt-BR" sz="1900" dirty="0">
                <a:latin typeface="Arial" panose="020B0604020202020204" pitchFamily="34" charset="0"/>
                <a:cs typeface="Arial" panose="020B0604020202020204" pitchFamily="34" charset="0"/>
              </a:rPr>
              <a:t>Acredita-se que o ONR manterá escritórios de representação em unidades da Federação, objetivando atender às peculiaridades regionais, cujas CEIs Estaduais muito bem atendiam, como dito. Nesta angulação, as plataformas digitais existentes nesses Estados serão adaptadas aos novos procedimentos tecnológicos, ressaltando que todos os serviços praticados pela SAEC, serão hospedados em nuvens, obedecendo-se os vigentes padrões praticados pelo mercado, a fim de que, assim seja garantida a continuidade dos negócios, privacidade e segurança dos dados e dos atos praticados pelos Registradores de Imóveis do país.</a:t>
            </a:r>
          </a:p>
          <a:p>
            <a:pPr marL="203195" indent="0" algn="just">
              <a:lnSpc>
                <a:spcPct val="150000"/>
              </a:lnSpc>
              <a:buNone/>
            </a:pPr>
            <a:r>
              <a:rPr lang="pt-BR" sz="1900" dirty="0">
                <a:latin typeface="Arial" panose="020B0604020202020204" pitchFamily="34" charset="0"/>
                <a:cs typeface="Arial" panose="020B0604020202020204" pitchFamily="34" charset="0"/>
              </a:rPr>
              <a:t>Para </a:t>
            </a:r>
            <a:r>
              <a:rPr lang="pt-PT" sz="1900" dirty="0">
                <a:latin typeface="Arial" panose="020B0604020202020204" pitchFamily="34" charset="0"/>
                <a:cs typeface="Arial" panose="020B0604020202020204" pitchFamily="34" charset="0"/>
              </a:rPr>
              <a:t>alcançar o objetivo de sustentabilidade do mecanismo processual, parece extremamente necessário intervir no método, tornando-o enxuto e utilizável para que essa função social que é objetivo típico da administração do valor absoluto expressa pela "Justiça" possa ser cumprida. </a:t>
            </a:r>
            <a:endParaRPr lang="pt-BR" sz="1900" dirty="0">
              <a:latin typeface="Arial" panose="020B0604020202020204" pitchFamily="34" charset="0"/>
              <a:cs typeface="Arial" panose="020B0604020202020204" pitchFamily="34" charset="0"/>
            </a:endParaRPr>
          </a:p>
          <a:p>
            <a:pPr marL="203195" indent="0" algn="just">
              <a:lnSpc>
                <a:spcPct val="150000"/>
              </a:lnSpc>
              <a:buNone/>
            </a:pPr>
            <a:endParaRPr lang="pt-BR" sz="1867" dirty="0"/>
          </a:p>
          <a:p>
            <a:pPr marL="203195" indent="0" algn="just">
              <a:lnSpc>
                <a:spcPct val="150000"/>
              </a:lnSpc>
              <a:buNone/>
            </a:pPr>
            <a:endParaRPr lang="pt-BR" dirty="0">
              <a:latin typeface="+mj-lt"/>
            </a:endParaRPr>
          </a:p>
        </p:txBody>
      </p:sp>
    </p:spTree>
    <p:extLst>
      <p:ext uri="{BB962C8B-B14F-4D97-AF65-F5344CB8AC3E}">
        <p14:creationId xmlns:p14="http://schemas.microsoft.com/office/powerpoint/2010/main" val="73096797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295CBF-38D9-4612-A8EA-48D4705CB41F}"/>
              </a:ext>
            </a:extLst>
          </p:cNvPr>
          <p:cNvSpPr>
            <a:spLocks noGrp="1"/>
          </p:cNvSpPr>
          <p:nvPr>
            <p:ph type="title"/>
          </p:nvPr>
        </p:nvSpPr>
        <p:spPr>
          <a:xfrm>
            <a:off x="1451579" y="824870"/>
            <a:ext cx="9603274" cy="763600"/>
          </a:xfrm>
        </p:spPr>
        <p:txBody>
          <a:bodyPr>
            <a:normAutofit/>
          </a:bodyPr>
          <a:lstStyle/>
          <a:p>
            <a:pPr algn="ctr"/>
            <a:r>
              <a:rPr lang="pt-BR" sz="4000" b="1" dirty="0">
                <a:latin typeface="Arial" panose="020B0604020202020204" pitchFamily="34" charset="0"/>
                <a:cs typeface="Arial" panose="020B0604020202020204" pitchFamily="34" charset="0"/>
              </a:rPr>
              <a:t>RESULTADOS</a:t>
            </a:r>
          </a:p>
        </p:txBody>
      </p:sp>
      <p:sp>
        <p:nvSpPr>
          <p:cNvPr id="3" name="Espaço Reservado para Conteúdo 2">
            <a:extLst>
              <a:ext uri="{FF2B5EF4-FFF2-40B4-BE49-F238E27FC236}">
                <a16:creationId xmlns:a16="http://schemas.microsoft.com/office/drawing/2014/main" id="{2D750D5E-47C4-4EAD-AF86-0E4173B640CC}"/>
              </a:ext>
            </a:extLst>
          </p:cNvPr>
          <p:cNvSpPr>
            <a:spLocks noGrp="1"/>
          </p:cNvSpPr>
          <p:nvPr>
            <p:ph idx="1"/>
          </p:nvPr>
        </p:nvSpPr>
        <p:spPr>
          <a:xfrm>
            <a:off x="1451579" y="2159666"/>
            <a:ext cx="9603275" cy="3081201"/>
          </a:xfrm>
        </p:spPr>
        <p:txBody>
          <a:bodyPr>
            <a:normAutofit fontScale="25000" lnSpcReduction="20000"/>
          </a:bodyPr>
          <a:lstStyle/>
          <a:p>
            <a:pPr algn="just">
              <a:lnSpc>
                <a:spcPct val="150000"/>
              </a:lnSpc>
            </a:pPr>
            <a:r>
              <a:rPr lang="pt-BR" sz="6400" dirty="0">
                <a:latin typeface="Arial" panose="020B0604020202020204" pitchFamily="34" charset="0"/>
                <a:cs typeface="Arial" panose="020B0604020202020204" pitchFamily="34" charset="0"/>
              </a:rPr>
              <a:t>Exemplo de sucesso aplicado hodiernamente vê-se no apostilamento de Haia, fruto da convenção firmada por centenas de Países, cujo objetivo é facilitar transações comerciais e jurídicas, já que consolida em um único certificado toda a informação necessária para gerar validade a um documento público em outro País signatário.  (transcrito no </a:t>
            </a:r>
            <a:r>
              <a:rPr lang="pt-BR" sz="6400" dirty="0" err="1">
                <a:latin typeface="Arial" panose="020B0604020202020204" pitchFamily="34" charset="0"/>
                <a:cs typeface="Arial" panose="020B0604020202020204" pitchFamily="34" charset="0"/>
              </a:rPr>
              <a:t>wikisource</a:t>
            </a:r>
            <a:r>
              <a:rPr lang="pt-BR" sz="6400" dirty="0">
                <a:latin typeface="Arial" panose="020B0604020202020204" pitchFamily="34" charset="0"/>
                <a:cs typeface="Arial" panose="020B0604020202020204" pitchFamily="34" charset="0"/>
              </a:rPr>
              <a:t> - biblioteca livre: </a:t>
            </a:r>
            <a:r>
              <a:rPr lang="pt-BR" sz="6400" u="sng" dirty="0">
                <a:latin typeface="Arial" panose="020B0604020202020204" pitchFamily="34" charset="0"/>
                <a:cs typeface="Arial" panose="020B0604020202020204" pitchFamily="34" charset="0"/>
                <a:hlinkClick r:id="rId2"/>
              </a:rPr>
              <a:t>https://pt.wikipedia.org/wiki/</a:t>
            </a:r>
            <a:r>
              <a:rPr lang="pt-BR" sz="6400" u="sng" dirty="0" err="1">
                <a:latin typeface="Arial" panose="020B0604020202020204" pitchFamily="34" charset="0"/>
                <a:cs typeface="Arial" panose="020B0604020202020204" pitchFamily="34" charset="0"/>
                <a:hlinkClick r:id="rId2"/>
              </a:rPr>
              <a:t>Wikisource</a:t>
            </a:r>
            <a:r>
              <a:rPr lang="pt-BR" sz="6400" u="sng" dirty="0">
                <a:latin typeface="Arial" panose="020B0604020202020204" pitchFamily="34" charset="0"/>
                <a:cs typeface="Arial" panose="020B0604020202020204" pitchFamily="34" charset="0"/>
              </a:rPr>
              <a:t>)</a:t>
            </a:r>
            <a:r>
              <a:rPr lang="pt-BR" sz="6400" dirty="0">
                <a:latin typeface="Arial" panose="020B0604020202020204" pitchFamily="34" charset="0"/>
                <a:cs typeface="Arial" panose="020B0604020202020204" pitchFamily="34" charset="0"/>
              </a:rPr>
              <a:t>.</a:t>
            </a:r>
          </a:p>
          <a:p>
            <a:pPr algn="just">
              <a:lnSpc>
                <a:spcPct val="150000"/>
              </a:lnSpc>
            </a:pPr>
            <a:r>
              <a:rPr lang="pt-BR" sz="6400" dirty="0">
                <a:latin typeface="Arial" panose="020B0604020202020204" pitchFamily="34" charset="0"/>
                <a:cs typeface="Arial" panose="020B0604020202020204" pitchFamily="34" charset="0"/>
              </a:rPr>
              <a:t>Outro exemplo de regulamento sobre uma normativa comum de compra e venda, debatida no parlamento europeu, propõe-se que similar projeto seja acolhido nos país interessados em editar tratado internacional objetivando, mutuamente, normatizar os contratos por meios eletrônicos, nas transações imobiliárias transfronteiriças, respeitadas as respectivas funções de cada instituição.</a:t>
            </a:r>
          </a:p>
          <a:p>
            <a:pPr marL="203195" indent="0">
              <a:buNone/>
            </a:pPr>
            <a:br>
              <a:rPr lang="pt-BR" sz="6400" dirty="0">
                <a:latin typeface="Arial" panose="020B0604020202020204" pitchFamily="34" charset="0"/>
                <a:cs typeface="Arial" panose="020B0604020202020204" pitchFamily="34" charset="0"/>
              </a:rPr>
            </a:br>
            <a:br>
              <a:rPr lang="pt-BR" sz="6400" dirty="0">
                <a:latin typeface="Arial" panose="020B0604020202020204" pitchFamily="34" charset="0"/>
                <a:cs typeface="Arial" panose="020B0604020202020204" pitchFamily="34" charset="0"/>
              </a:rPr>
            </a:br>
            <a:endParaRPr lang="pt-BR" sz="6400" dirty="0">
              <a:latin typeface="Arial" panose="020B0604020202020204" pitchFamily="34" charset="0"/>
              <a:cs typeface="Arial" panose="020B0604020202020204" pitchFamily="34" charset="0"/>
            </a:endParaRPr>
          </a:p>
          <a:p>
            <a:endParaRPr lang="pt-BR" dirty="0"/>
          </a:p>
          <a:p>
            <a:endParaRPr lang="pt-BR" dirty="0"/>
          </a:p>
        </p:txBody>
      </p:sp>
    </p:spTree>
    <p:extLst>
      <p:ext uri="{BB962C8B-B14F-4D97-AF65-F5344CB8AC3E}">
        <p14:creationId xmlns:p14="http://schemas.microsoft.com/office/powerpoint/2010/main" val="1099362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C8425-EF0F-427D-8DCD-53A799D9BA32}"/>
              </a:ext>
            </a:extLst>
          </p:cNvPr>
          <p:cNvSpPr>
            <a:spLocks noGrp="1"/>
          </p:cNvSpPr>
          <p:nvPr>
            <p:ph type="title"/>
          </p:nvPr>
        </p:nvSpPr>
        <p:spPr>
          <a:xfrm>
            <a:off x="1434647" y="1050052"/>
            <a:ext cx="9580488" cy="744881"/>
          </a:xfrm>
        </p:spPr>
        <p:txBody>
          <a:bodyPr>
            <a:normAutofit/>
          </a:bodyPr>
          <a:lstStyle/>
          <a:p>
            <a:pPr algn="ctr"/>
            <a:r>
              <a:rPr lang="pt-BR" sz="3600" b="1" dirty="0">
                <a:latin typeface="Arial" panose="020B0604020202020204" pitchFamily="34" charset="0"/>
                <a:cs typeface="Arial" panose="020B0604020202020204" pitchFamily="34" charset="0"/>
              </a:rPr>
              <a:t>GARANTIA DO ACESSO À TECNOLOGIA</a:t>
            </a:r>
          </a:p>
        </p:txBody>
      </p:sp>
      <p:sp>
        <p:nvSpPr>
          <p:cNvPr id="3" name="Espaço Reservado para Conteúdo 2">
            <a:extLst>
              <a:ext uri="{FF2B5EF4-FFF2-40B4-BE49-F238E27FC236}">
                <a16:creationId xmlns:a16="http://schemas.microsoft.com/office/drawing/2014/main" id="{DE19A70A-A363-4528-8586-A36CE2581D2B}"/>
              </a:ext>
            </a:extLst>
          </p:cNvPr>
          <p:cNvSpPr>
            <a:spLocks noGrp="1"/>
          </p:cNvSpPr>
          <p:nvPr>
            <p:ph idx="1"/>
          </p:nvPr>
        </p:nvSpPr>
        <p:spPr>
          <a:xfrm>
            <a:off x="1434646" y="2298566"/>
            <a:ext cx="9580489" cy="3310600"/>
          </a:xfrm>
        </p:spPr>
        <p:txBody>
          <a:bodyPr/>
          <a:lstStyle/>
          <a:p>
            <a:pPr marL="203195" indent="0" algn="just">
              <a:lnSpc>
                <a:spcPct val="150000"/>
              </a:lnSpc>
              <a:buNone/>
            </a:pPr>
            <a:r>
              <a:rPr lang="pt-BR" dirty="0">
                <a:latin typeface="Arial" panose="020B0604020202020204" pitchFamily="34" charset="0"/>
                <a:cs typeface="Arial" panose="020B0604020202020204" pitchFamily="34" charset="0"/>
              </a:rPr>
              <a:t>De notório saber, mesmo diante da célere evolução da tecnologia nas últimas décadas, é de se reconhecer que muitas inovações não são disseminadas, ou não alcançam a dimensão que poderiam auferir, por simples falta de uma maior divulgação destes interessantíssimos trabalhos, ou até mesmo pela extensão de áreas que a tecnologia pode alcançar.</a:t>
            </a:r>
          </a:p>
          <a:p>
            <a:endParaRPr lang="pt-BR" dirty="0"/>
          </a:p>
        </p:txBody>
      </p:sp>
    </p:spTree>
    <p:extLst>
      <p:ext uri="{BB962C8B-B14F-4D97-AF65-F5344CB8AC3E}">
        <p14:creationId xmlns:p14="http://schemas.microsoft.com/office/powerpoint/2010/main" val="218591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61989B-481A-4B60-BB91-D39D273C8CF5}"/>
              </a:ext>
            </a:extLst>
          </p:cNvPr>
          <p:cNvSpPr>
            <a:spLocks noGrp="1"/>
          </p:cNvSpPr>
          <p:nvPr>
            <p:ph type="title"/>
          </p:nvPr>
        </p:nvSpPr>
        <p:spPr>
          <a:xfrm>
            <a:off x="1451579" y="936403"/>
            <a:ext cx="9603275" cy="734135"/>
          </a:xfrm>
        </p:spPr>
        <p:txBody>
          <a:bodyPr>
            <a:normAutofit/>
          </a:bodyPr>
          <a:lstStyle/>
          <a:p>
            <a:pPr algn="ctr"/>
            <a:r>
              <a:rPr lang="pt-BR" sz="4000" b="1" dirty="0">
                <a:latin typeface="Arial" panose="020B0604020202020204" pitchFamily="34" charset="0"/>
                <a:cs typeface="Arial" panose="020B0604020202020204" pitchFamily="34" charset="0"/>
              </a:rPr>
              <a:t>TECNOLOGIA INCLUSIVA </a:t>
            </a:r>
          </a:p>
        </p:txBody>
      </p:sp>
      <p:sp>
        <p:nvSpPr>
          <p:cNvPr id="3" name="Espaço Reservado para Conteúdo 2">
            <a:extLst>
              <a:ext uri="{FF2B5EF4-FFF2-40B4-BE49-F238E27FC236}">
                <a16:creationId xmlns:a16="http://schemas.microsoft.com/office/drawing/2014/main" id="{4152D040-39AC-47E5-A9A3-19E6655C5625}"/>
              </a:ext>
            </a:extLst>
          </p:cNvPr>
          <p:cNvSpPr>
            <a:spLocks noGrp="1"/>
          </p:cNvSpPr>
          <p:nvPr>
            <p:ph idx="1"/>
          </p:nvPr>
        </p:nvSpPr>
        <p:spPr>
          <a:xfrm>
            <a:off x="1451579" y="2302800"/>
            <a:ext cx="9670690" cy="3095677"/>
          </a:xfrm>
        </p:spPr>
        <p:txBody>
          <a:bodyPr/>
          <a:lstStyle/>
          <a:p>
            <a:pPr marL="203195" indent="0" algn="just">
              <a:lnSpc>
                <a:spcPct val="150000"/>
              </a:lnSpc>
              <a:buNone/>
            </a:pPr>
            <a:r>
              <a:rPr lang="pt-BR" dirty="0">
                <a:latin typeface="Arial" panose="020B0604020202020204" pitchFamily="34" charset="0"/>
                <a:cs typeface="Arial" panose="020B0604020202020204" pitchFamily="34" charset="0"/>
              </a:rPr>
              <a:t>Neste contexto, pode-se sugerir que os habitantes de cada nação contribuam para que assim a tecnologia desenvolvida em uma região possa ter o alcance realmente proveitoso para aprimorar técnicas da prática registral e assim, consequentemente, seguir o fluxo de vida das populações em geral que buscam respostas mais rápidas e eficientes nas suas negociações nacionais e transfronteiriças. </a:t>
            </a:r>
          </a:p>
          <a:p>
            <a:endParaRPr lang="pt-BR" dirty="0"/>
          </a:p>
        </p:txBody>
      </p:sp>
    </p:spTree>
    <p:extLst>
      <p:ext uri="{BB962C8B-B14F-4D97-AF65-F5344CB8AC3E}">
        <p14:creationId xmlns:p14="http://schemas.microsoft.com/office/powerpoint/2010/main" val="3461885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197CCB-D3ED-440D-A55D-1900C7538FC7}"/>
              </a:ext>
            </a:extLst>
          </p:cNvPr>
          <p:cNvSpPr>
            <a:spLocks noGrp="1"/>
          </p:cNvSpPr>
          <p:nvPr>
            <p:ph type="title"/>
          </p:nvPr>
        </p:nvSpPr>
        <p:spPr>
          <a:xfrm>
            <a:off x="1416410" y="1006743"/>
            <a:ext cx="9603275" cy="655004"/>
          </a:xfrm>
        </p:spPr>
        <p:txBody>
          <a:bodyPr>
            <a:normAutofit fontScale="90000"/>
          </a:bodyPr>
          <a:lstStyle/>
          <a:p>
            <a:pPr algn="ctr"/>
            <a:r>
              <a:rPr lang="pt-BR" sz="4400" b="1" dirty="0">
                <a:latin typeface="Arial" panose="020B0604020202020204" pitchFamily="34" charset="0"/>
                <a:ea typeface="Calibri" panose="020F0502020204030204" pitchFamily="34" charset="0"/>
              </a:rPr>
              <a:t>CONSEQUÊNCIAS</a:t>
            </a:r>
            <a:br>
              <a:rPr lang="pt-BR" dirty="0">
                <a:latin typeface="Arial" panose="020B0604020202020204" pitchFamily="34" charset="0"/>
                <a:ea typeface="Calibri" panose="020F0502020204030204" pitchFamily="34" charset="0"/>
              </a:rPr>
            </a:br>
            <a:endParaRPr lang="pt-BR" dirty="0"/>
          </a:p>
        </p:txBody>
      </p:sp>
      <p:sp>
        <p:nvSpPr>
          <p:cNvPr id="3" name="Espaço Reservado para Conteúdo 2">
            <a:extLst>
              <a:ext uri="{FF2B5EF4-FFF2-40B4-BE49-F238E27FC236}">
                <a16:creationId xmlns:a16="http://schemas.microsoft.com/office/drawing/2014/main" id="{97B1233E-5EB3-4F17-BE27-55EFDF1F9A7B}"/>
              </a:ext>
            </a:extLst>
          </p:cNvPr>
          <p:cNvSpPr>
            <a:spLocks noGrp="1"/>
          </p:cNvSpPr>
          <p:nvPr>
            <p:ph idx="1"/>
          </p:nvPr>
        </p:nvSpPr>
        <p:spPr>
          <a:xfrm>
            <a:off x="1416409" y="2414800"/>
            <a:ext cx="9603275" cy="2948508"/>
          </a:xfrm>
        </p:spPr>
        <p:txBody>
          <a:bodyPr/>
          <a:lstStyle/>
          <a:p>
            <a:pPr marL="203195" indent="0" algn="just">
              <a:lnSpc>
                <a:spcPct val="150000"/>
              </a:lnSpc>
              <a:buNone/>
            </a:pPr>
            <a:r>
              <a:rPr lang="pt-BR" dirty="0">
                <a:latin typeface="Arial" panose="020B0604020202020204" pitchFamily="34" charset="0"/>
                <a:ea typeface="Calibri" panose="020F0502020204030204" pitchFamily="34" charset="0"/>
                <a:cs typeface="Arial" panose="020B0604020202020204" pitchFamily="34" charset="0"/>
              </a:rPr>
              <a:t>Inicia-se assim  uma  batalha, agora comercial virtual, na qual se vê a disputa do controle dos principais mercados consumidores do planeta, procurando um cenário mundial mais previsível, no qual a concorrência possa ser controlada, para, a partir daí, surgirem os ajuntamentos e/ou blocos dominantes entre vários países liderados por seus respectivos governos. </a:t>
            </a:r>
            <a:endParaRPr lang="pt-BR" dirty="0">
              <a:latin typeface="Arial" panose="020B0604020202020204" pitchFamily="34" charset="0"/>
              <a:cs typeface="Arial" panose="020B0604020202020204" pitchFamily="34" charset="0"/>
            </a:endParaRPr>
          </a:p>
          <a:p>
            <a:endParaRPr lang="pt-BR" dirty="0"/>
          </a:p>
        </p:txBody>
      </p:sp>
    </p:spTree>
    <p:extLst>
      <p:ext uri="{BB962C8B-B14F-4D97-AF65-F5344CB8AC3E}">
        <p14:creationId xmlns:p14="http://schemas.microsoft.com/office/powerpoint/2010/main" val="1152425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A3FA09-4C5A-44F7-90B5-3DF2D6F48364}"/>
              </a:ext>
            </a:extLst>
          </p:cNvPr>
          <p:cNvSpPr>
            <a:spLocks noGrp="1"/>
          </p:cNvSpPr>
          <p:nvPr>
            <p:ph type="title"/>
          </p:nvPr>
        </p:nvSpPr>
        <p:spPr>
          <a:xfrm>
            <a:off x="1433995" y="690219"/>
            <a:ext cx="9603275" cy="1049235"/>
          </a:xfrm>
        </p:spPr>
        <p:txBody>
          <a:bodyPr>
            <a:noAutofit/>
          </a:bodyPr>
          <a:lstStyle/>
          <a:p>
            <a:pPr algn="ctr"/>
            <a:r>
              <a:rPr lang="pt-BR" sz="3600" b="1" dirty="0">
                <a:latin typeface="Arial" panose="020B0604020202020204" pitchFamily="34" charset="0"/>
                <a:cs typeface="Arial" panose="020B0604020202020204" pitchFamily="34" charset="0"/>
              </a:rPr>
              <a:t>AÇÕES PROATIVAS EM ANDAMENTO NO BRASIL – APOIO AO ONR</a:t>
            </a:r>
          </a:p>
        </p:txBody>
      </p:sp>
      <p:sp>
        <p:nvSpPr>
          <p:cNvPr id="3" name="Espaço Reservado para Conteúdo 2">
            <a:extLst>
              <a:ext uri="{FF2B5EF4-FFF2-40B4-BE49-F238E27FC236}">
                <a16:creationId xmlns:a16="http://schemas.microsoft.com/office/drawing/2014/main" id="{7657F2A8-7AEE-4392-9148-6C2039446468}"/>
              </a:ext>
            </a:extLst>
          </p:cNvPr>
          <p:cNvSpPr>
            <a:spLocks noGrp="1"/>
          </p:cNvSpPr>
          <p:nvPr>
            <p:ph idx="1"/>
          </p:nvPr>
        </p:nvSpPr>
        <p:spPr>
          <a:xfrm>
            <a:off x="1433994" y="2105398"/>
            <a:ext cx="9603275" cy="3882164"/>
          </a:xfrm>
        </p:spPr>
        <p:txBody>
          <a:bodyPr>
            <a:normAutofit fontScale="92500" lnSpcReduction="10000"/>
          </a:bodyPr>
          <a:lstStyle/>
          <a:p>
            <a:pPr algn="just"/>
            <a:r>
              <a:rPr lang="pt-BR" sz="1900" dirty="0">
                <a:latin typeface="Arial" panose="020B0604020202020204" pitchFamily="34" charset="0"/>
                <a:cs typeface="Arial" panose="020B0604020202020204" pitchFamily="34" charset="0"/>
              </a:rPr>
              <a:t>Várias são as associações privadas que buscam discutir a implantação do Registro de Imóveis eletrônico no Brasil. Dentre elas, o RIB/IRIB idealizou uma plataforma, contemplando todas as regiões do País,  pela qual é possível realizar pedidos de certidões, visualização de matrícula e protocolo eletrônico de títulos, tudo pela internet. (</a:t>
            </a:r>
            <a:r>
              <a:rPr lang="pt-BR" sz="1900" dirty="0">
                <a:latin typeface="Arial" panose="020B0604020202020204" pitchFamily="34" charset="0"/>
                <a:cs typeface="Arial" panose="020B0604020202020204" pitchFamily="34" charset="0"/>
                <a:hlinkClick r:id="rId2"/>
              </a:rPr>
              <a:t>www.rib.org.br</a:t>
            </a:r>
            <a:r>
              <a:rPr lang="pt-BR" sz="1900" dirty="0">
                <a:latin typeface="Arial" panose="020B0604020202020204" pitchFamily="34" charset="0"/>
                <a:cs typeface="Arial" panose="020B0604020202020204" pitchFamily="34" charset="0"/>
              </a:rPr>
              <a:t>)</a:t>
            </a:r>
          </a:p>
          <a:p>
            <a:pPr algn="just"/>
            <a:endParaRPr lang="pt-BR" sz="1900" dirty="0">
              <a:latin typeface="Arial" panose="020B0604020202020204" pitchFamily="34" charset="0"/>
              <a:cs typeface="Arial" panose="020B0604020202020204" pitchFamily="34" charset="0"/>
            </a:endParaRPr>
          </a:p>
          <a:p>
            <a:pPr algn="just"/>
            <a:r>
              <a:rPr lang="pt-BR" sz="1900" dirty="0">
                <a:latin typeface="Arial" panose="020B0604020202020204" pitchFamily="34" charset="0"/>
                <a:cs typeface="Arial" panose="020B0604020202020204" pitchFamily="34" charset="0"/>
              </a:rPr>
              <a:t>Em discussão no Parlamento brasileiro, de iniciativa do Poder Executivo, tramita  Medida Provisória 1.081/21, a ser votada até 01/06/2022, com a seguinte proposta - Cria o SERP - SISTEMA ELETRÔNICO DE REGISTROS PÚBLICOS, objetivando padronizar procedimentos e automatização de processos com atendimento nacional remoto e centralizado das informações e as garantias registrais. (</a:t>
            </a:r>
            <a:r>
              <a:rPr lang="pt-BR" sz="1900" dirty="0">
                <a:latin typeface="Arial" panose="020B0604020202020204" pitchFamily="34" charset="0"/>
                <a:cs typeface="Arial" panose="020B0604020202020204" pitchFamily="34" charset="0"/>
                <a:hlinkClick r:id="rId3"/>
              </a:rPr>
              <a:t>www.spe.fazenda.gov.br</a:t>
            </a:r>
            <a:r>
              <a:rPr lang="pt-BR" sz="1900" dirty="0">
                <a:latin typeface="Arial" panose="020B0604020202020204" pitchFamily="34" charset="0"/>
                <a:cs typeface="Arial" panose="020B0604020202020204" pitchFamily="34" charset="0"/>
              </a:rPr>
              <a:t>) </a:t>
            </a:r>
          </a:p>
          <a:p>
            <a:endParaRPr lang="pt-BR" dirty="0"/>
          </a:p>
          <a:p>
            <a:endParaRPr lang="pt-BR" dirty="0"/>
          </a:p>
        </p:txBody>
      </p:sp>
    </p:spTree>
    <p:extLst>
      <p:ext uri="{BB962C8B-B14F-4D97-AF65-F5344CB8AC3E}">
        <p14:creationId xmlns:p14="http://schemas.microsoft.com/office/powerpoint/2010/main" val="56644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185B3128-324E-489E-B6D2-E555A55D3FCB}"/>
              </a:ext>
            </a:extLst>
          </p:cNvPr>
          <p:cNvPicPr>
            <a:picLocks noGrp="1"/>
          </p:cNvPicPr>
          <p:nvPr>
            <p:ph idx="1"/>
          </p:nvPr>
        </p:nvPicPr>
        <p:blipFill rotWithShape="1">
          <a:blip r:embed="rId2"/>
          <a:stretch/>
        </p:blipFill>
        <p:spPr bwMode="auto">
          <a:xfrm>
            <a:off x="1063870" y="254978"/>
            <a:ext cx="10243038" cy="5565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7981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29D65-1E27-4CEA-846B-185ED106D716}"/>
              </a:ext>
            </a:extLst>
          </p:cNvPr>
          <p:cNvSpPr>
            <a:spLocks noGrp="1"/>
          </p:cNvSpPr>
          <p:nvPr>
            <p:ph type="title"/>
          </p:nvPr>
        </p:nvSpPr>
        <p:spPr>
          <a:xfrm>
            <a:off x="1451579" y="531957"/>
            <a:ext cx="9603275" cy="1049235"/>
          </a:xfrm>
        </p:spPr>
        <p:txBody>
          <a:bodyPr>
            <a:noAutofit/>
          </a:bodyPr>
          <a:lstStyle/>
          <a:p>
            <a:pPr algn="ctr"/>
            <a:r>
              <a:rPr lang="pt-BR" sz="4000" b="1" dirty="0">
                <a:latin typeface="Arial" panose="020B0604020202020204" pitchFamily="34" charset="0"/>
                <a:cs typeface="Arial" panose="020B0604020202020204" pitchFamily="34" charset="0"/>
              </a:rPr>
              <a:t>REFLEXÕES DA LITERATURA ESPECIALIZADA MUNDIAL</a:t>
            </a:r>
          </a:p>
        </p:txBody>
      </p:sp>
      <p:sp>
        <p:nvSpPr>
          <p:cNvPr id="3" name="Espaço Reservado para Conteúdo 2">
            <a:extLst>
              <a:ext uri="{FF2B5EF4-FFF2-40B4-BE49-F238E27FC236}">
                <a16:creationId xmlns:a16="http://schemas.microsoft.com/office/drawing/2014/main" id="{6A0F6E13-D0D1-443C-81BF-3833346A66B7}"/>
              </a:ext>
            </a:extLst>
          </p:cNvPr>
          <p:cNvSpPr>
            <a:spLocks noGrp="1"/>
          </p:cNvSpPr>
          <p:nvPr>
            <p:ph idx="1"/>
          </p:nvPr>
        </p:nvSpPr>
        <p:spPr>
          <a:xfrm>
            <a:off x="1451579" y="2198076"/>
            <a:ext cx="9603274" cy="3253155"/>
          </a:xfrm>
        </p:spPr>
        <p:txBody>
          <a:bodyPr>
            <a:normAutofit/>
          </a:bodyPr>
          <a:lstStyle/>
          <a:p>
            <a:pPr marL="0" indent="0">
              <a:buNone/>
            </a:pPr>
            <a:endParaRPr lang="pt-BR" sz="1867" dirty="0"/>
          </a:p>
          <a:p>
            <a:pPr algn="just"/>
            <a:r>
              <a:rPr lang="pt-BR" dirty="0">
                <a:latin typeface="Arial" panose="020B0604020202020204" pitchFamily="34" charset="0"/>
                <a:cs typeface="Arial" panose="020B0604020202020204" pitchFamily="34" charset="0"/>
              </a:rPr>
              <a:t>República ontem, Reino hoje, Império, tais são as fantásticas mutações do cenário das nações. </a:t>
            </a:r>
            <a:endParaRPr lang="es-ES" dirty="0">
              <a:latin typeface="Arial" panose="020B0604020202020204" pitchFamily="34" charset="0"/>
              <a:cs typeface="Arial" panose="020B0604020202020204" pitchFamily="34" charset="0"/>
            </a:endParaRPr>
          </a:p>
          <a:p>
            <a:pPr algn="just"/>
            <a:r>
              <a:rPr lang="pt-BR" dirty="0">
                <a:latin typeface="Arial" panose="020B0604020202020204" pitchFamily="34" charset="0"/>
                <a:cs typeface="Arial" panose="020B0604020202020204" pitchFamily="34" charset="0"/>
              </a:rPr>
              <a:t> A nação, agora livre, pode ser escravizada amanhã</a:t>
            </a:r>
            <a:r>
              <a:rPr lang="es-ES" dirty="0">
                <a:latin typeface="Arial" panose="020B0604020202020204" pitchFamily="34" charset="0"/>
                <a:cs typeface="Arial" panose="020B0604020202020204" pitchFamily="34" charset="0"/>
              </a:rPr>
              <a:t>.</a:t>
            </a:r>
          </a:p>
          <a:p>
            <a:pPr algn="just"/>
            <a:r>
              <a:rPr lang="pt-BR" dirty="0">
                <a:latin typeface="Arial" panose="020B0604020202020204" pitchFamily="34" charset="0"/>
                <a:cs typeface="Arial" panose="020B0604020202020204" pitchFamily="34" charset="0"/>
              </a:rPr>
              <a:t>Em pleno direito do povo, a Majestade da lei deve defender-se dela, se de um momento a outro um usurpador declarar sua vontade, somente a lei.</a:t>
            </a:r>
          </a:p>
        </p:txBody>
      </p:sp>
    </p:spTree>
    <p:extLst>
      <p:ext uri="{BB962C8B-B14F-4D97-AF65-F5344CB8AC3E}">
        <p14:creationId xmlns:p14="http://schemas.microsoft.com/office/powerpoint/2010/main" val="2308802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E24908D6-1A30-44A2-9357-F8640D71678C}"/>
              </a:ext>
            </a:extLst>
          </p:cNvPr>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rot="16200000">
            <a:off x="3459772" y="-1789235"/>
            <a:ext cx="5521569" cy="97155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2494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439333" y="348915"/>
            <a:ext cx="9660467" cy="63408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pt-BR" sz="4000" b="1" dirty="0">
                <a:solidFill>
                  <a:schemeClr val="tx1"/>
                </a:solidFill>
                <a:latin typeface="Arial" panose="020B0604020202020204" pitchFamily="34" charset="0"/>
                <a:cs typeface="Arial" panose="020B0604020202020204" pitchFamily="34" charset="0"/>
              </a:rPr>
              <a:t>Introdução</a:t>
            </a:r>
          </a:p>
        </p:txBody>
      </p:sp>
      <p:sp>
        <p:nvSpPr>
          <p:cNvPr id="7" name="Rectangle 4"/>
          <p:cNvSpPr>
            <a:spLocks noChangeArrowheads="1"/>
          </p:cNvSpPr>
          <p:nvPr/>
        </p:nvSpPr>
        <p:spPr bwMode="auto">
          <a:xfrm>
            <a:off x="2025075" y="1213948"/>
            <a:ext cx="820737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ctr" eaLnBrk="1" hangingPunct="1">
              <a:buFont typeface="Times New Roman" panose="02020603050405020304" pitchFamily="18" charset="0"/>
              <a:buNone/>
            </a:pPr>
            <a:r>
              <a:rPr lang="es-ES" sz="2000" b="1" dirty="0"/>
              <a:t>Sistemas Registráis - Doutrina</a:t>
            </a:r>
          </a:p>
        </p:txBody>
      </p:sp>
      <p:sp>
        <p:nvSpPr>
          <p:cNvPr id="8" name="Text Box 5"/>
          <p:cNvSpPr txBox="1">
            <a:spLocks noChangeArrowheads="1"/>
          </p:cNvSpPr>
          <p:nvPr/>
        </p:nvSpPr>
        <p:spPr bwMode="auto">
          <a:xfrm>
            <a:off x="1572242" y="1957419"/>
            <a:ext cx="8207375" cy="400110"/>
          </a:xfrm>
          <a:prstGeom prst="rect">
            <a:avLst/>
          </a:prstGeom>
          <a:noFill/>
          <a:ln w="95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 sz="2000" b="1" dirty="0"/>
              <a:t>Privatista – </a:t>
            </a:r>
            <a:r>
              <a:rPr lang="es-ES" sz="2000" b="1" dirty="0" err="1"/>
              <a:t>Francês</a:t>
            </a:r>
            <a:r>
              <a:rPr lang="es-ES" sz="2000" b="1" dirty="0"/>
              <a:t>  </a:t>
            </a:r>
          </a:p>
        </p:txBody>
      </p:sp>
      <p:sp>
        <p:nvSpPr>
          <p:cNvPr id="9" name="Text Box 6"/>
          <p:cNvSpPr txBox="1">
            <a:spLocks noChangeArrowheads="1"/>
          </p:cNvSpPr>
          <p:nvPr/>
        </p:nvSpPr>
        <p:spPr bwMode="auto">
          <a:xfrm>
            <a:off x="1572241" y="4769270"/>
            <a:ext cx="8207375" cy="400110"/>
          </a:xfrm>
          <a:prstGeom prst="rect">
            <a:avLst/>
          </a:prstGeom>
          <a:solidFill>
            <a:schemeClr val="bg1">
              <a:alpha val="20000"/>
            </a:schemeClr>
          </a:solidFill>
          <a:ln w="952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 sz="2000" b="1" dirty="0"/>
              <a:t>Sistema Eclético - Brasileiro</a:t>
            </a:r>
            <a:endParaRPr lang="es-ES" dirty="0"/>
          </a:p>
        </p:txBody>
      </p:sp>
      <p:sp>
        <p:nvSpPr>
          <p:cNvPr id="10" name="Text Box 7"/>
          <p:cNvSpPr txBox="1">
            <a:spLocks noChangeArrowheads="1"/>
          </p:cNvSpPr>
          <p:nvPr/>
        </p:nvSpPr>
        <p:spPr bwMode="auto">
          <a:xfrm>
            <a:off x="1572242" y="3358685"/>
            <a:ext cx="8207375" cy="400110"/>
          </a:xfrm>
          <a:prstGeom prst="rect">
            <a:avLst/>
          </a:prstGeom>
          <a:noFill/>
          <a:ln w="95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 sz="2000" b="1" dirty="0"/>
              <a:t>Publicista - </a:t>
            </a:r>
            <a:r>
              <a:rPr lang="es-ES" sz="2000" b="1" dirty="0" err="1"/>
              <a:t>Alemão</a:t>
            </a:r>
            <a:endParaRPr lang="es-ES" sz="2000" b="1"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376" y="2446005"/>
            <a:ext cx="1209675" cy="8382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308" y="5216982"/>
            <a:ext cx="1211809" cy="854139"/>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1287" y="3820514"/>
            <a:ext cx="1209675" cy="838200"/>
          </a:xfrm>
          <a:prstGeom prst="rect">
            <a:avLst/>
          </a:prstGeom>
        </p:spPr>
      </p:pic>
      <p:sp>
        <p:nvSpPr>
          <p:cNvPr id="11" name="Rectangle 4">
            <a:extLst>
              <a:ext uri="{FF2B5EF4-FFF2-40B4-BE49-F238E27FC236}">
                <a16:creationId xmlns:a16="http://schemas.microsoft.com/office/drawing/2014/main" id="{BCA3A3AD-2101-4DB0-8B30-1ED002F147DD}"/>
              </a:ext>
            </a:extLst>
          </p:cNvPr>
          <p:cNvSpPr>
            <a:spLocks noChangeArrowheads="1"/>
          </p:cNvSpPr>
          <p:nvPr/>
        </p:nvSpPr>
        <p:spPr bwMode="auto">
          <a:xfrm>
            <a:off x="3015674" y="2474345"/>
            <a:ext cx="675298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
            <a:r>
              <a:rPr lang="pt-BR" sz="2000" dirty="0"/>
              <a:t>O Direito real se constitui somente pelo contrato. A publicidade somente existe para oponibilidade a terceiros.</a:t>
            </a:r>
          </a:p>
        </p:txBody>
      </p:sp>
      <p:sp>
        <p:nvSpPr>
          <p:cNvPr id="13" name="Rectangle 4">
            <a:extLst>
              <a:ext uri="{FF2B5EF4-FFF2-40B4-BE49-F238E27FC236}">
                <a16:creationId xmlns:a16="http://schemas.microsoft.com/office/drawing/2014/main" id="{9E0D078C-611F-44DC-9B8C-55442193A72F}"/>
              </a:ext>
            </a:extLst>
          </p:cNvPr>
          <p:cNvSpPr>
            <a:spLocks noChangeArrowheads="1"/>
          </p:cNvSpPr>
          <p:nvPr/>
        </p:nvSpPr>
        <p:spPr bwMode="auto">
          <a:xfrm>
            <a:off x="3015673" y="3919648"/>
            <a:ext cx="675298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
            <a:r>
              <a:rPr lang="pt-BR" sz="2000" dirty="0"/>
              <a:t>Imprescindível a publicidade para Constituição do Direito real.</a:t>
            </a:r>
          </a:p>
        </p:txBody>
      </p:sp>
      <p:sp>
        <p:nvSpPr>
          <p:cNvPr id="15" name="Rectangle 4">
            <a:extLst>
              <a:ext uri="{FF2B5EF4-FFF2-40B4-BE49-F238E27FC236}">
                <a16:creationId xmlns:a16="http://schemas.microsoft.com/office/drawing/2014/main" id="{0D3727C4-5833-4E13-8F94-CFB246A552D4}"/>
              </a:ext>
            </a:extLst>
          </p:cNvPr>
          <p:cNvSpPr>
            <a:spLocks noChangeArrowheads="1"/>
          </p:cNvSpPr>
          <p:nvPr/>
        </p:nvSpPr>
        <p:spPr bwMode="auto">
          <a:xfrm>
            <a:off x="2784051" y="5196725"/>
            <a:ext cx="699556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
            <a:r>
              <a:rPr lang="pt-BR" sz="1400" dirty="0"/>
              <a:t>Conjuga  os dois outros = título causal e sua publicidade. Exceto nas aquisições por sucessão </a:t>
            </a:r>
            <a:r>
              <a:rPr lang="pt-BR" sz="1400" i="1" dirty="0"/>
              <a:t>causa mortis</a:t>
            </a:r>
            <a:r>
              <a:rPr lang="pt-BR" sz="1400" dirty="0"/>
              <a:t>, na qual a herança  se transmite desde logo aos herdeiros. Inter vivos, a constituição de Direito real</a:t>
            </a:r>
            <a:r>
              <a:rPr lang="pt-BR" sz="1400" dirty="0">
                <a:solidFill>
                  <a:srgbClr val="FF0000"/>
                </a:solidFill>
              </a:rPr>
              <a:t> </a:t>
            </a:r>
            <a:r>
              <a:rPr lang="pt-BR" sz="1400" dirty="0"/>
              <a:t>somente se dá pelo Registro de Imóveis (artigo 1.245-Código Civil)</a:t>
            </a:r>
          </a:p>
        </p:txBody>
      </p:sp>
    </p:spTree>
    <p:extLst>
      <p:ext uri="{BB962C8B-B14F-4D97-AF65-F5344CB8AC3E}">
        <p14:creationId xmlns:p14="http://schemas.microsoft.com/office/powerpoint/2010/main" val="94722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p:stCondLst>
                              <p:cond delay="1000"/>
                            </p:stCondLst>
                            <p:childTnLst>
                              <p:par>
                                <p:cTn id="9" presetID="7"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7" presetClass="entr" presetSubtype="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2000" fill="hold"/>
                                        <p:tgtEl>
                                          <p:spTgt spid="10"/>
                                        </p:tgtEl>
                                        <p:attrNameLst>
                                          <p:attrName>ppt_x</p:attrName>
                                        </p:attrNameLst>
                                      </p:cBhvr>
                                      <p:tavLst>
                                        <p:tav tm="0">
                                          <p:val>
                                            <p:strVal val="1+#ppt_w/2"/>
                                          </p:val>
                                        </p:tav>
                                        <p:tav tm="100000">
                                          <p:val>
                                            <p:strVal val="#ppt_x"/>
                                          </p:val>
                                        </p:tav>
                                      </p:tavLst>
                                    </p:anim>
                                    <p:anim calcmode="lin" valueType="num">
                                      <p:cBhvr additive="base">
                                        <p:cTn id="17" dur="20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5000"/>
                            </p:stCondLst>
                            <p:childTnLst>
                              <p:par>
                                <p:cTn id="19" presetID="55"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9523" y="568387"/>
            <a:ext cx="9592408" cy="1248508"/>
          </a:xfrm>
        </p:spPr>
        <p:txBody>
          <a:bodyPr>
            <a:normAutofit/>
          </a:bodyPr>
          <a:lstStyle/>
          <a:p>
            <a:pPr algn="ctr"/>
            <a:r>
              <a:rPr lang="pt-BR" sz="4000" b="1" dirty="0">
                <a:latin typeface="Arial" panose="020B0604020202020204" pitchFamily="34" charset="0"/>
                <a:cs typeface="Arial" panose="020B0604020202020204" pitchFamily="34" charset="0"/>
              </a:rPr>
              <a:t>Registro eletrônico no Brasil- </a:t>
            </a:r>
            <a:br>
              <a:rPr lang="pt-BR" sz="4000" b="1" dirty="0">
                <a:latin typeface="Arial" panose="020B0604020202020204" pitchFamily="34" charset="0"/>
                <a:cs typeface="Arial" panose="020B0604020202020204" pitchFamily="34" charset="0"/>
              </a:rPr>
            </a:br>
            <a:r>
              <a:rPr lang="pt-BR" sz="4000" b="1" dirty="0">
                <a:latin typeface="Arial" panose="020B0604020202020204" pitchFamily="34" charset="0"/>
                <a:cs typeface="Arial" panose="020B0604020202020204" pitchFamily="34" charset="0"/>
              </a:rPr>
              <a:t>MP-2.200/01- LEI 11.977/09 </a:t>
            </a:r>
            <a:endParaRPr lang="pt-BR" sz="4000" b="1" i="1" dirty="0">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1371600" y="2101838"/>
            <a:ext cx="9680331" cy="3196281"/>
          </a:xfrm>
        </p:spPr>
        <p:txBody>
          <a:bodyPr>
            <a:noAutofit/>
          </a:bodyPr>
          <a:lstStyle/>
          <a:p>
            <a:pPr algn="just"/>
            <a:r>
              <a:rPr lang="pt-BR" dirty="0">
                <a:latin typeface="Arial" panose="020B0604020202020204" pitchFamily="34" charset="0"/>
                <a:cs typeface="Arial" panose="020B0604020202020204" pitchFamily="34" charset="0"/>
              </a:rPr>
              <a:t>Implantar o Registro eletrônico no sistema Registral Brasileiro – </a:t>
            </a:r>
          </a:p>
          <a:p>
            <a:pPr algn="just"/>
            <a:r>
              <a:rPr lang="pt-BR" dirty="0">
                <a:latin typeface="Arial" panose="020B0604020202020204" pitchFamily="34" charset="0"/>
                <a:cs typeface="Arial" panose="020B0604020202020204" pitchFamily="34" charset="0"/>
              </a:rPr>
              <a:t>Provimento 47 – CNJ - prorroga para junho 2016, prazo para implantação vencido em junho/2014.</a:t>
            </a:r>
          </a:p>
          <a:p>
            <a:pPr algn="just"/>
            <a:r>
              <a:rPr lang="pt-BR" dirty="0">
                <a:latin typeface="Arial" panose="020B0604020202020204" pitchFamily="34" charset="0"/>
                <a:cs typeface="Arial" panose="020B0604020202020204" pitchFamily="34" charset="0"/>
              </a:rPr>
              <a:t>Agilizar e interligar todo o sistema registral do País com os órgãos da Adm. Pública e Judiciário </a:t>
            </a:r>
            <a:r>
              <a:rPr lang="pt-BR" i="1" dirty="0">
                <a:latin typeface="Arial" panose="020B0604020202020204" pitchFamily="34" charset="0"/>
                <a:cs typeface="Arial" panose="020B0604020202020204" pitchFamily="34" charset="0"/>
              </a:rPr>
              <a:t>(SINTER).</a:t>
            </a:r>
          </a:p>
          <a:p>
            <a:pPr algn="just"/>
            <a:r>
              <a:rPr lang="pt-BR" dirty="0">
                <a:latin typeface="Arial" panose="020B0604020202020204" pitchFamily="34" charset="0"/>
                <a:cs typeface="Arial" panose="020B0604020202020204" pitchFamily="34" charset="0"/>
              </a:rPr>
              <a:t>Penhora </a:t>
            </a:r>
            <a:r>
              <a:rPr lang="pt-BR" dirty="0" err="1">
                <a:latin typeface="Arial" panose="020B0604020202020204" pitchFamily="34" charset="0"/>
                <a:cs typeface="Arial" panose="020B0604020202020204" pitchFamily="34" charset="0"/>
              </a:rPr>
              <a:t>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Line</a:t>
            </a:r>
            <a:r>
              <a:rPr lang="pt-BR" dirty="0">
                <a:latin typeface="Arial" panose="020B0604020202020204" pitchFamily="34" charset="0"/>
                <a:cs typeface="Arial" panose="020B0604020202020204" pitchFamily="34" charset="0"/>
              </a:rPr>
              <a:t> e Central de Indisponibilidade – Sistemas de Segurança do arquivamento de informações no registro eletrônico.</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278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F1A3E-BDAF-4F99-A1F7-78ED52E73DB9}"/>
              </a:ext>
            </a:extLst>
          </p:cNvPr>
          <p:cNvSpPr>
            <a:spLocks noGrp="1"/>
          </p:cNvSpPr>
          <p:nvPr>
            <p:ph type="title"/>
          </p:nvPr>
        </p:nvSpPr>
        <p:spPr>
          <a:xfrm>
            <a:off x="1345223" y="757136"/>
            <a:ext cx="9812215" cy="941451"/>
          </a:xfrm>
        </p:spPr>
        <p:txBody>
          <a:bodyPr>
            <a:normAutofit fontScale="90000"/>
          </a:bodyPr>
          <a:lstStyle/>
          <a:p>
            <a:pPr algn="ctr"/>
            <a:r>
              <a:rPr lang="pt-BR" sz="3600" b="1" dirty="0">
                <a:latin typeface="Arial" panose="020B0604020202020204" pitchFamily="34" charset="0"/>
                <a:cs typeface="Arial" panose="020B0604020202020204" pitchFamily="34" charset="0"/>
              </a:rPr>
              <a:t>CARTA DE LIMA  - PRIMEIRA OFICINA  TÉCNICO E REGISTRAL (24 E 25 DE ABRIL/2022)</a:t>
            </a:r>
            <a:br>
              <a:rPr lang="pt-BR" b="1" dirty="0">
                <a:latin typeface="+mj-lt"/>
              </a:rPr>
            </a:br>
            <a:endParaRPr lang="pt-BR" b="1" dirty="0">
              <a:latin typeface="+mj-lt"/>
            </a:endParaRPr>
          </a:p>
        </p:txBody>
      </p:sp>
      <p:sp>
        <p:nvSpPr>
          <p:cNvPr id="3" name="Espaço Reservado para Conteúdo 2">
            <a:extLst>
              <a:ext uri="{FF2B5EF4-FFF2-40B4-BE49-F238E27FC236}">
                <a16:creationId xmlns:a16="http://schemas.microsoft.com/office/drawing/2014/main" id="{7ED797E7-7AC2-4255-ADBC-A14C51EC0341}"/>
              </a:ext>
            </a:extLst>
          </p:cNvPr>
          <p:cNvSpPr>
            <a:spLocks noGrp="1"/>
          </p:cNvSpPr>
          <p:nvPr>
            <p:ph idx="1"/>
          </p:nvPr>
        </p:nvSpPr>
        <p:spPr>
          <a:xfrm>
            <a:off x="1459523" y="1863969"/>
            <a:ext cx="9592408" cy="4056708"/>
          </a:xfrm>
        </p:spPr>
        <p:txBody>
          <a:bodyPr>
            <a:normAutofit fontScale="92500" lnSpcReduction="10000"/>
          </a:bodyPr>
          <a:lstStyle/>
          <a:p>
            <a:pPr algn="just"/>
            <a:endParaRPr lang="pt-BR" dirty="0">
              <a:latin typeface="+mj-lt"/>
            </a:endParaRPr>
          </a:p>
          <a:p>
            <a:pPr algn="just"/>
            <a:r>
              <a:rPr lang="pt-BR" sz="1900" dirty="0">
                <a:latin typeface="Arial" panose="020B0604020202020204" pitchFamily="34" charset="0"/>
                <a:cs typeface="Arial" panose="020B0604020202020204" pitchFamily="34" charset="0"/>
              </a:rPr>
              <a:t>Os Registros de Imóveis dos países Ibero-americanos prestaram durante a pandemia um serviço emergencial, com segurança sanitária à população. </a:t>
            </a:r>
          </a:p>
          <a:p>
            <a:pPr algn="just"/>
            <a:r>
              <a:rPr lang="pt-BR" sz="1900" dirty="0">
                <a:latin typeface="Arial" panose="020B0604020202020204" pitchFamily="34" charset="0"/>
                <a:cs typeface="Arial" panose="020B0604020202020204" pitchFamily="34" charset="0"/>
              </a:rPr>
              <a:t>Após a adoção das medidas extraordinárias para favorecer a agilidade dos trâmites e distanciamento social, uma vez superada a anterior conjuntura, há a necessidade de aprimorar a celeridade dos atendimentos e revisar a segurança dos atos. </a:t>
            </a:r>
          </a:p>
          <a:p>
            <a:pPr algn="just"/>
            <a:r>
              <a:rPr lang="es-ES" sz="1900" dirty="0" err="1">
                <a:latin typeface="Arial" panose="020B0604020202020204" pitchFamily="34" charset="0"/>
                <a:cs typeface="Arial" panose="020B0604020202020204" pitchFamily="34" charset="0"/>
              </a:rPr>
              <a:t>Quanto</a:t>
            </a:r>
            <a:r>
              <a:rPr lang="es-ES" sz="1900" dirty="0">
                <a:latin typeface="Arial" panose="020B0604020202020204" pitchFamily="34" charset="0"/>
                <a:cs typeface="Arial" panose="020B0604020202020204" pitchFamily="34" charset="0"/>
              </a:rPr>
              <a:t> </a:t>
            </a:r>
            <a:r>
              <a:rPr lang="es-ES" sz="1900" dirty="0" err="1">
                <a:latin typeface="Arial" panose="020B0604020202020204" pitchFamily="34" charset="0"/>
                <a:cs typeface="Arial" panose="020B0604020202020204" pitchFamily="34" charset="0"/>
              </a:rPr>
              <a:t>ao</a:t>
            </a:r>
            <a:r>
              <a:rPr lang="es-ES" sz="1900" dirty="0">
                <a:latin typeface="Arial" panose="020B0604020202020204" pitchFamily="34" charset="0"/>
                <a:cs typeface="Arial" panose="020B0604020202020204" pitchFamily="34" charset="0"/>
              </a:rPr>
              <a:t> </a:t>
            </a:r>
            <a:r>
              <a:rPr lang="es-ES" sz="1900" dirty="0" err="1">
                <a:latin typeface="Arial" panose="020B0604020202020204" pitchFamily="34" charset="0"/>
                <a:cs typeface="Arial" panose="020B0604020202020204" pitchFamily="34" charset="0"/>
              </a:rPr>
              <a:t>seu</a:t>
            </a:r>
            <a:r>
              <a:rPr lang="es-ES" sz="1900" dirty="0">
                <a:latin typeface="Arial" panose="020B0604020202020204" pitchFamily="34" charset="0"/>
                <a:cs typeface="Arial" panose="020B0604020202020204" pitchFamily="34" charset="0"/>
              </a:rPr>
              <a:t> </a:t>
            </a:r>
            <a:r>
              <a:rPr lang="es-ES" sz="1900" dirty="0" err="1">
                <a:latin typeface="Arial" panose="020B0604020202020204" pitchFamily="34" charset="0"/>
                <a:cs typeface="Arial" panose="020B0604020202020204" pitchFamily="34" charset="0"/>
              </a:rPr>
              <a:t>arquivo</a:t>
            </a:r>
            <a:r>
              <a:rPr lang="es-ES" sz="1900" dirty="0">
                <a:latin typeface="Arial" panose="020B0604020202020204" pitchFamily="34" charset="0"/>
                <a:cs typeface="Arial" panose="020B0604020202020204" pitchFamily="34" charset="0"/>
              </a:rPr>
              <a:t> os sistemas registráis da Iberoamérica </a:t>
            </a:r>
            <a:r>
              <a:rPr lang="es-ES" sz="1900" dirty="0" err="1">
                <a:latin typeface="Arial" panose="020B0604020202020204" pitchFamily="34" charset="0"/>
                <a:cs typeface="Arial" panose="020B0604020202020204" pitchFamily="34" charset="0"/>
              </a:rPr>
              <a:t>são</a:t>
            </a:r>
            <a:r>
              <a:rPr lang="es-ES" sz="1900" dirty="0">
                <a:latin typeface="Arial" panose="020B0604020202020204" pitchFamily="34" charset="0"/>
                <a:cs typeface="Arial" panose="020B0604020202020204" pitchFamily="34" charset="0"/>
              </a:rPr>
              <a:t> diversos, constatando-se que </a:t>
            </a:r>
            <a:r>
              <a:rPr lang="es-ES" sz="1900" dirty="0" err="1">
                <a:latin typeface="Arial" panose="020B0604020202020204" pitchFamily="34" charset="0"/>
                <a:cs typeface="Arial" panose="020B0604020202020204" pitchFamily="34" charset="0"/>
              </a:rPr>
              <a:t>alguns</a:t>
            </a:r>
            <a:r>
              <a:rPr lang="es-ES" sz="1900" dirty="0">
                <a:latin typeface="Arial" panose="020B0604020202020204" pitchFamily="34" charset="0"/>
                <a:cs typeface="Arial" panose="020B0604020202020204" pitchFamily="34" charset="0"/>
              </a:rPr>
              <a:t> </a:t>
            </a:r>
            <a:r>
              <a:rPr lang="es-ES" sz="1900" dirty="0" err="1">
                <a:latin typeface="Arial" panose="020B0604020202020204" pitchFamily="34" charset="0"/>
                <a:cs typeface="Arial" panose="020B0604020202020204" pitchFamily="34" charset="0"/>
              </a:rPr>
              <a:t>conservam</a:t>
            </a:r>
            <a:r>
              <a:rPr lang="es-ES" sz="1900" dirty="0">
                <a:latin typeface="Arial" panose="020B0604020202020204" pitchFamily="34" charset="0"/>
                <a:cs typeface="Arial" panose="020B0604020202020204" pitchFamily="34" charset="0"/>
              </a:rPr>
              <a:t> o original, </a:t>
            </a:r>
            <a:r>
              <a:rPr lang="es-ES" sz="1900" dirty="0" err="1">
                <a:latin typeface="Arial" panose="020B0604020202020204" pitchFamily="34" charset="0"/>
                <a:cs typeface="Arial" panose="020B0604020202020204" pitchFamily="34" charset="0"/>
              </a:rPr>
              <a:t>ou</a:t>
            </a:r>
            <a:r>
              <a:rPr lang="es-ES" sz="1900" dirty="0">
                <a:latin typeface="Arial" panose="020B0604020202020204" pitchFamily="34" charset="0"/>
                <a:cs typeface="Arial" panose="020B0604020202020204" pitchFamily="34" charset="0"/>
              </a:rPr>
              <a:t> </a:t>
            </a:r>
            <a:r>
              <a:rPr lang="es-ES" sz="1900" dirty="0" err="1">
                <a:latin typeface="Arial" panose="020B0604020202020204" pitchFamily="34" charset="0"/>
                <a:cs typeface="Arial" panose="020B0604020202020204" pitchFamily="34" charset="0"/>
              </a:rPr>
              <a:t>cópia</a:t>
            </a:r>
            <a:r>
              <a:rPr lang="es-ES" sz="1900" dirty="0">
                <a:latin typeface="Arial" panose="020B0604020202020204" pitchFamily="34" charset="0"/>
                <a:cs typeface="Arial" panose="020B0604020202020204" pitchFamily="34" charset="0"/>
              </a:rPr>
              <a:t> dos documentos que se </a:t>
            </a:r>
            <a:r>
              <a:rPr lang="es-ES" sz="1900" dirty="0" err="1">
                <a:latin typeface="Arial" panose="020B0604020202020204" pitchFamily="34" charset="0"/>
                <a:cs typeface="Arial" panose="020B0604020202020204" pitchFamily="34" charset="0"/>
              </a:rPr>
              <a:t>apresentam</a:t>
            </a:r>
            <a:r>
              <a:rPr lang="es-ES" sz="1900" dirty="0">
                <a:latin typeface="Arial" panose="020B0604020202020204" pitchFamily="34" charset="0"/>
                <a:cs typeface="Arial" panose="020B0604020202020204" pitchFamily="34" charset="0"/>
              </a:rPr>
              <a:t>, a </a:t>
            </a:r>
            <a:r>
              <a:rPr lang="es-ES" sz="1900" dirty="0" err="1">
                <a:latin typeface="Arial" panose="020B0604020202020204" pitchFamily="34" charset="0"/>
                <a:cs typeface="Arial" panose="020B0604020202020204" pitchFamily="34" charset="0"/>
              </a:rPr>
              <a:t>inscrição</a:t>
            </a:r>
            <a:r>
              <a:rPr lang="es-ES" sz="1900" dirty="0">
                <a:latin typeface="Arial" panose="020B0604020202020204" pitchFamily="34" charset="0"/>
                <a:cs typeface="Arial" panose="020B0604020202020204" pitchFamily="34" charset="0"/>
              </a:rPr>
              <a:t> em formato digital, </a:t>
            </a:r>
            <a:r>
              <a:rPr lang="es-ES" sz="1900" dirty="0" err="1">
                <a:latin typeface="Arial" panose="020B0604020202020204" pitchFamily="34" charset="0"/>
                <a:cs typeface="Arial" panose="020B0604020202020204" pitchFamily="34" charset="0"/>
              </a:rPr>
              <a:t>ou</a:t>
            </a:r>
            <a:r>
              <a:rPr lang="es-ES" sz="1900" dirty="0">
                <a:latin typeface="Arial" panose="020B0604020202020204" pitchFamily="34" charset="0"/>
                <a:cs typeface="Arial" panose="020B0604020202020204" pitchFamily="34" charset="0"/>
              </a:rPr>
              <a:t> em formato de papel e otros </a:t>
            </a:r>
            <a:r>
              <a:rPr lang="es-ES" sz="1900" dirty="0" err="1">
                <a:latin typeface="Arial" panose="020B0604020202020204" pitchFamily="34" charset="0"/>
                <a:cs typeface="Arial" panose="020B0604020202020204" pitchFamily="34" charset="0"/>
              </a:rPr>
              <a:t>não</a:t>
            </a:r>
            <a:r>
              <a:rPr lang="es-ES" sz="1900" dirty="0">
                <a:latin typeface="Arial" panose="020B0604020202020204" pitchFamily="34" charset="0"/>
                <a:cs typeface="Arial" panose="020B0604020202020204" pitchFamily="34" charset="0"/>
              </a:rPr>
              <a:t>; que </a:t>
            </a:r>
            <a:r>
              <a:rPr lang="es-ES" sz="1900" dirty="0" err="1">
                <a:latin typeface="Arial" panose="020B0604020202020204" pitchFamily="34" charset="0"/>
                <a:cs typeface="Arial" panose="020B0604020202020204" pitchFamily="34" charset="0"/>
              </a:rPr>
              <a:t>alguns</a:t>
            </a:r>
            <a:r>
              <a:rPr lang="es-ES" sz="1900" dirty="0">
                <a:latin typeface="Arial" panose="020B0604020202020204" pitchFamily="34" charset="0"/>
                <a:cs typeface="Arial" panose="020B0604020202020204" pitchFamily="34" charset="0"/>
              </a:rPr>
              <a:t> </a:t>
            </a:r>
            <a:r>
              <a:rPr lang="es-ES" sz="1900" dirty="0" err="1">
                <a:latin typeface="Arial" panose="020B0604020202020204" pitchFamily="34" charset="0"/>
                <a:cs typeface="Arial" panose="020B0604020202020204" pitchFamily="34" charset="0"/>
              </a:rPr>
              <a:t>funcionam</a:t>
            </a:r>
            <a:r>
              <a:rPr lang="es-ES" sz="1900" dirty="0">
                <a:latin typeface="Arial" panose="020B0604020202020204" pitchFamily="34" charset="0"/>
                <a:cs typeface="Arial" panose="020B0604020202020204" pitchFamily="34" charset="0"/>
              </a:rPr>
              <a:t> em forma totalmente digital, </a:t>
            </a:r>
            <a:r>
              <a:rPr lang="es-ES" sz="1900" dirty="0" err="1">
                <a:latin typeface="Arial" panose="020B0604020202020204" pitchFamily="34" charset="0"/>
                <a:cs typeface="Arial" panose="020B0604020202020204" pitchFamily="34" charset="0"/>
              </a:rPr>
              <a:t>outros</a:t>
            </a:r>
            <a:r>
              <a:rPr lang="es-ES" sz="1900" dirty="0">
                <a:latin typeface="Arial" panose="020B0604020202020204" pitchFamily="34" charset="0"/>
                <a:cs typeface="Arial" panose="020B0604020202020204" pitchFamily="34" charset="0"/>
              </a:rPr>
              <a:t> em papel e </a:t>
            </a:r>
            <a:r>
              <a:rPr lang="es-ES" sz="1900" dirty="0" err="1">
                <a:latin typeface="Arial" panose="020B0604020202020204" pitchFamily="34" charset="0"/>
                <a:cs typeface="Arial" panose="020B0604020202020204" pitchFamily="34" charset="0"/>
              </a:rPr>
              <a:t>muitos</a:t>
            </a:r>
            <a:r>
              <a:rPr lang="es-ES" sz="1900" dirty="0">
                <a:latin typeface="Arial" panose="020B0604020202020204" pitchFamily="34" charset="0"/>
                <a:cs typeface="Arial" panose="020B0604020202020204" pitchFamily="34" charset="0"/>
              </a:rPr>
              <a:t> em forma mista. </a:t>
            </a:r>
            <a:br>
              <a:rPr lang="es-ES" sz="1900" dirty="0">
                <a:latin typeface="Arial" panose="020B0604020202020204" pitchFamily="34" charset="0"/>
                <a:cs typeface="Arial" panose="020B0604020202020204" pitchFamily="34" charset="0"/>
              </a:rPr>
            </a:br>
            <a:endParaRPr lang="pt-BR" sz="1900" dirty="0">
              <a:latin typeface="Arial" panose="020B0604020202020204" pitchFamily="34" charset="0"/>
              <a:cs typeface="Arial" panose="020B0604020202020204" pitchFamily="34" charset="0"/>
            </a:endParaRPr>
          </a:p>
          <a:p>
            <a:pPr algn="just"/>
            <a:endParaRPr lang="pt-BR" dirty="0">
              <a:latin typeface="+mj-lt"/>
            </a:endParaRPr>
          </a:p>
          <a:p>
            <a:endParaRPr lang="pt-BR" dirty="0">
              <a:latin typeface="+mj-lt"/>
            </a:endParaRPr>
          </a:p>
          <a:p>
            <a:endParaRPr lang="pt-BR" dirty="0">
              <a:latin typeface="+mj-lt"/>
            </a:endParaRPr>
          </a:p>
          <a:p>
            <a:endParaRPr lang="pt-BR" dirty="0"/>
          </a:p>
        </p:txBody>
      </p:sp>
    </p:spTree>
    <p:extLst>
      <p:ext uri="{BB962C8B-B14F-4D97-AF65-F5344CB8AC3E}">
        <p14:creationId xmlns:p14="http://schemas.microsoft.com/office/powerpoint/2010/main" val="341211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Conteúdo 2">
            <a:extLst>
              <a:ext uri="{FF2B5EF4-FFF2-40B4-BE49-F238E27FC236}">
                <a16:creationId xmlns:a16="http://schemas.microsoft.com/office/drawing/2014/main" id="{6DB9C706-A8BD-49ED-8C85-57D584DE0459}"/>
              </a:ext>
            </a:extLst>
          </p:cNvPr>
          <p:cNvSpPr>
            <a:spLocks noGrp="1" noChangeArrowheads="1"/>
          </p:cNvSpPr>
          <p:nvPr>
            <p:ph idx="1"/>
          </p:nvPr>
        </p:nvSpPr>
        <p:spPr>
          <a:xfrm>
            <a:off x="1397978" y="2117726"/>
            <a:ext cx="9689122" cy="3729159"/>
          </a:xfrm>
        </p:spPr>
        <p:txBody>
          <a:bodyPr rtlCol="0">
            <a:normAutofit fontScale="92500" lnSpcReduction="10000"/>
          </a:bodyPr>
          <a:lstStyle/>
          <a:p>
            <a:pPr marL="342906" indent="-342906" algn="just" defTabSz="457207">
              <a:buClr>
                <a:schemeClr val="bg2">
                  <a:lumMod val="40000"/>
                  <a:lumOff val="60000"/>
                </a:schemeClr>
              </a:buClr>
              <a:buFont typeface="Wingdings 3" charset="2"/>
              <a:buChar char=""/>
              <a:defRPr/>
            </a:pPr>
            <a:r>
              <a:rPr lang="pt-BR" altLang="pt-BR" dirty="0">
                <a:latin typeface="Arial" panose="020B0604020202020204" pitchFamily="34" charset="0"/>
                <a:cs typeface="Arial" panose="020B0604020202020204" pitchFamily="34" charset="0"/>
              </a:rPr>
              <a:t>Por força da Lei 13.465/17, foi criado e implantado o </a:t>
            </a:r>
            <a:r>
              <a:rPr lang="pt-BR" altLang="pt-BR" dirty="0" err="1">
                <a:latin typeface="Arial" panose="020B0604020202020204" pitchFamily="34" charset="0"/>
                <a:cs typeface="Arial" panose="020B0604020202020204" pitchFamily="34" charset="0"/>
              </a:rPr>
              <a:t>Orgão</a:t>
            </a:r>
            <a:r>
              <a:rPr lang="pt-BR" altLang="pt-BR" dirty="0">
                <a:latin typeface="Arial" panose="020B0604020202020204" pitchFamily="34" charset="0"/>
                <a:cs typeface="Arial" panose="020B0604020202020204" pitchFamily="34" charset="0"/>
              </a:rPr>
              <a:t> Nacional de Registro- ONR- vinculando todos os cartórios de registro de imóveis do Brasil a uma plataforma única, através da interoperabilidade, gradativa de  todas as Unidades Federativas, a fim de que pesquisas sobre  matrículas de imóveis, certidões e registro de propriedades sejam obtidos por meio eletrônico.</a:t>
            </a:r>
          </a:p>
          <a:p>
            <a:pPr marL="342906" indent="-342906" algn="just" defTabSz="457207">
              <a:buClr>
                <a:schemeClr val="bg2">
                  <a:lumMod val="40000"/>
                  <a:lumOff val="60000"/>
                </a:schemeClr>
              </a:buClr>
              <a:buFont typeface="Wingdings 3" charset="2"/>
              <a:buChar char=""/>
              <a:defRPr/>
            </a:pPr>
            <a:r>
              <a:rPr lang="pt-BR" altLang="pt-BR" dirty="0">
                <a:latin typeface="Arial" panose="020B0604020202020204" pitchFamily="34" charset="0"/>
                <a:cs typeface="Arial" panose="020B0604020202020204" pitchFamily="34" charset="0"/>
              </a:rPr>
              <a:t>No âmbito da regularização fundiária, visa  maior segurança jurídica da propriedade, tendo em vista a tão sonhada interconexão das bases de dados dos imóveis urbanos e rurais, hoje armazenados de forma isolada pelos diversos órgãos governamentais.</a:t>
            </a:r>
          </a:p>
          <a:p>
            <a:pPr marL="342906" indent="-342906" algn="just" defTabSz="457207">
              <a:buClr>
                <a:schemeClr val="bg2">
                  <a:lumMod val="40000"/>
                  <a:lumOff val="60000"/>
                </a:schemeClr>
              </a:buClr>
              <a:buFont typeface="Wingdings 3" charset="2"/>
              <a:buChar char=""/>
              <a:defRPr/>
            </a:pPr>
            <a:r>
              <a:rPr lang="pt-BR" altLang="pt-BR" dirty="0">
                <a:latin typeface="Arial" panose="020B0604020202020204" pitchFamily="34" charset="0"/>
                <a:cs typeface="Arial" panose="020B0604020202020204" pitchFamily="34" charset="0"/>
              </a:rPr>
              <a:t>Em ultima análise seu objetivo é combater a corrupção e a lavagem de dinheiro, dando celeridade ao procedimento registral </a:t>
            </a:r>
          </a:p>
        </p:txBody>
      </p:sp>
      <p:sp>
        <p:nvSpPr>
          <p:cNvPr id="6" name="Título 1">
            <a:extLst>
              <a:ext uri="{FF2B5EF4-FFF2-40B4-BE49-F238E27FC236}">
                <a16:creationId xmlns:a16="http://schemas.microsoft.com/office/drawing/2014/main" id="{B50C20A8-D088-46AB-9D1E-3CC10B720CD7}"/>
              </a:ext>
            </a:extLst>
          </p:cNvPr>
          <p:cNvSpPr txBox="1">
            <a:spLocks/>
          </p:cNvSpPr>
          <p:nvPr/>
        </p:nvSpPr>
        <p:spPr>
          <a:xfrm>
            <a:off x="1397977" y="263768"/>
            <a:ext cx="9689123" cy="1458973"/>
          </a:xfrm>
          <a:prstGeom prst="rect">
            <a:avLst/>
          </a:prstGeom>
          <a:noFill/>
          <a:ln w="9525">
            <a:noFill/>
            <a:miter lim="800000"/>
            <a:headEnd/>
            <a:tailEnd/>
          </a:ln>
          <a:effectLst/>
        </p:spPr>
        <p:txBody>
          <a:bodyPr lIns="68580" tIns="34290" rIns="68580" bIns="34290" anchor="ctr">
            <a:normAutofit/>
            <a:scene3d>
              <a:camera prst="orthographicFront"/>
              <a:lightRig rig="threePt" dir="tl">
                <a:rot lat="0" lon="0" rev="7200000"/>
              </a:lightRig>
            </a:scene3d>
            <a:sp3d contourW="6350">
              <a:contourClr>
                <a:schemeClr val="accent1"/>
              </a:contourClr>
            </a:sp3d>
          </a:bodyPr>
          <a:lstStyle>
            <a:lvl1pPr algn="ctr" eaLnBrk="1" fontAlgn="auto" hangingPunct="1">
              <a:spcAft>
                <a:spcPts val="0"/>
              </a:spcAft>
              <a:defRPr sz="4400" b="1">
                <a:ln w="11430"/>
                <a:solidFill>
                  <a:srgbClr val="FFC000"/>
                </a:solidFill>
                <a:effectLst>
                  <a:outerShdw blurRad="44450" dist="41910" dir="3600000" algn="tl">
                    <a:srgbClr val="000000">
                      <a:alpha val="50000"/>
                    </a:srgbClr>
                  </a:outerShdw>
                </a:effectLst>
                <a:latin typeface="+mj-lt"/>
                <a:ea typeface="+mj-ea"/>
                <a:cs typeface="+mj-cs"/>
              </a:defRPr>
            </a:lvl1pPr>
            <a:lvl2pPr algn="ctr" eaLnBrk="0" hangingPunct="0">
              <a:defRPr sz="4400">
                <a:solidFill>
                  <a:schemeClr val="tx2"/>
                </a:solidFill>
                <a:effectLst>
                  <a:outerShdw blurRad="38100" dist="38100" dir="2700000" algn="tl">
                    <a:srgbClr val="000000"/>
                  </a:outerShdw>
                </a:effectLst>
                <a:latin typeface="Tahoma" pitchFamily="34" charset="0"/>
              </a:defRPr>
            </a:lvl2pPr>
            <a:lvl3pPr algn="ctr" eaLnBrk="0" hangingPunct="0">
              <a:defRPr sz="4400">
                <a:solidFill>
                  <a:schemeClr val="tx2"/>
                </a:solidFill>
                <a:effectLst>
                  <a:outerShdw blurRad="38100" dist="38100" dir="2700000" algn="tl">
                    <a:srgbClr val="000000"/>
                  </a:outerShdw>
                </a:effectLst>
                <a:latin typeface="Tahoma" pitchFamily="34" charset="0"/>
              </a:defRPr>
            </a:lvl3pPr>
            <a:lvl4pPr algn="ctr" eaLnBrk="0" hangingPunct="0">
              <a:defRPr sz="4400">
                <a:solidFill>
                  <a:schemeClr val="tx2"/>
                </a:solidFill>
                <a:effectLst>
                  <a:outerShdw blurRad="38100" dist="38100" dir="2700000" algn="tl">
                    <a:srgbClr val="000000"/>
                  </a:outerShdw>
                </a:effectLst>
                <a:latin typeface="Tahoma" pitchFamily="34" charset="0"/>
              </a:defRPr>
            </a:lvl4pPr>
            <a:lvl5pPr algn="ctr" eaLnBrk="0" hangingPunct="0">
              <a:defRPr sz="4400">
                <a:solidFill>
                  <a:schemeClr val="tx2"/>
                </a:solidFill>
                <a:effectLst>
                  <a:outerShdw blurRad="38100" dist="38100" dir="2700000" algn="tl">
                    <a:srgbClr val="000000"/>
                  </a:outerShdw>
                </a:effectLst>
                <a:latin typeface="Tahoma"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defRPr/>
            </a:pPr>
            <a:r>
              <a:rPr lang="pt-BR" sz="3200" dirty="0">
                <a:solidFill>
                  <a:schemeClr val="tx1"/>
                </a:solidFill>
                <a:latin typeface="Arial" panose="020B0604020202020204" pitchFamily="34" charset="0"/>
                <a:cs typeface="Arial" panose="020B0604020202020204" pitchFamily="34" charset="0"/>
              </a:rPr>
              <a:t>SERVIÇO DE ATENDIMENTO ELETRONICO COMPARTILHADO – SAEC </a:t>
            </a:r>
          </a:p>
          <a:p>
            <a:pPr>
              <a:defRPr/>
            </a:pPr>
            <a:r>
              <a:rPr lang="pt-BR" sz="2200" dirty="0">
                <a:solidFill>
                  <a:schemeClr val="tx1"/>
                </a:solidFill>
                <a:latin typeface="Arial" panose="020B0604020202020204" pitchFamily="34" charset="0"/>
                <a:cs typeface="Arial" panose="020B0604020202020204" pitchFamily="34" charset="0"/>
              </a:rPr>
              <a:t>SITE: </a:t>
            </a:r>
            <a:r>
              <a:rPr lang="pt-BR" sz="1500" dirty="0">
                <a:solidFill>
                  <a:schemeClr val="tx1"/>
                </a:solidFill>
                <a:latin typeface="Arial" panose="020B0604020202020204" pitchFamily="34" charset="0"/>
                <a:cs typeface="Arial" panose="020B0604020202020204" pitchFamily="34" charset="0"/>
                <a:hlinkClick r:id="rId3"/>
              </a:rPr>
              <a:t>WWW.REGISTRADORES</a:t>
            </a:r>
            <a:r>
              <a:rPr lang="pt-BR" sz="1500" dirty="0">
                <a:solidFill>
                  <a:schemeClr val="tx1"/>
                </a:solidFill>
                <a:latin typeface="Arial" panose="020B0604020202020204" pitchFamily="34" charset="0"/>
                <a:cs typeface="Arial" panose="020B0604020202020204" pitchFamily="34" charset="0"/>
              </a:rPr>
              <a:t>.ONR.ORG.BR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Espaço Reservado para Conteúdo 2">
            <a:extLst>
              <a:ext uri="{FF2B5EF4-FFF2-40B4-BE49-F238E27FC236}">
                <a16:creationId xmlns:a16="http://schemas.microsoft.com/office/drawing/2014/main" id="{BC7E805D-0DC4-4040-9F21-9A347CB3488F}"/>
              </a:ext>
            </a:extLst>
          </p:cNvPr>
          <p:cNvSpPr>
            <a:spLocks noGrp="1"/>
          </p:cNvSpPr>
          <p:nvPr>
            <p:ph idx="1"/>
          </p:nvPr>
        </p:nvSpPr>
        <p:spPr>
          <a:xfrm>
            <a:off x="1433146" y="1962150"/>
            <a:ext cx="4708891" cy="4051788"/>
          </a:xfrm>
        </p:spPr>
        <p:txBody>
          <a:bodyPr rtlCol="0">
            <a:normAutofit/>
          </a:bodyPr>
          <a:lstStyle/>
          <a:p>
            <a:pPr marL="0" indent="0" algn="just" defTabSz="457207">
              <a:buClr>
                <a:schemeClr val="bg2">
                  <a:lumMod val="40000"/>
                  <a:lumOff val="60000"/>
                </a:schemeClr>
              </a:buClr>
              <a:buNone/>
              <a:defRPr/>
            </a:pPr>
            <a:r>
              <a:rPr lang="pt-BR" altLang="pt-BR" sz="1600" dirty="0">
                <a:solidFill>
                  <a:schemeClr val="tx1">
                    <a:lumMod val="95000"/>
                  </a:schemeClr>
                </a:solidFill>
                <a:latin typeface="Arial" panose="020B0604020202020204" pitchFamily="34" charset="0"/>
                <a:cs typeface="Arial" panose="020B0604020202020204" pitchFamily="34" charset="0"/>
              </a:rPr>
              <a:t>A Central Eletrônica de Integração e informações (CEI) da Associação dos Notários e Registradores do Estado de  Mato Grosso (Anoreg/MT) tem se tornado um importante aliado no combate ás fraudes e na celeridade dos órgãos públicos. </a:t>
            </a:r>
          </a:p>
          <a:p>
            <a:pPr marL="0" indent="0" algn="just" defTabSz="457207">
              <a:buClr>
                <a:schemeClr val="bg2">
                  <a:lumMod val="40000"/>
                  <a:lumOff val="60000"/>
                </a:schemeClr>
              </a:buClr>
              <a:buNone/>
              <a:defRPr/>
            </a:pPr>
            <a:r>
              <a:rPr lang="pt-BR" altLang="pt-BR" sz="1600" dirty="0">
                <a:solidFill>
                  <a:schemeClr val="tx1">
                    <a:lumMod val="95000"/>
                  </a:schemeClr>
                </a:solidFill>
                <a:latin typeface="Arial" panose="020B0604020202020204" pitchFamily="34" charset="0"/>
                <a:cs typeface="Arial" panose="020B0604020202020204" pitchFamily="34" charset="0"/>
              </a:rPr>
              <a:t>A associação, em parceria com a Corregedoria Geral da Justiça do Estado de Mato Grosso, tem fechado termos de cooperação técnica para que as entidades possam consultar e visualizar as informações, bem como solicitar certidões e documentos eletrônicos por meio da CEI, gratuitamente.</a:t>
            </a:r>
          </a:p>
        </p:txBody>
      </p:sp>
      <p:pic>
        <p:nvPicPr>
          <p:cNvPr id="28675" name="Imagem 1">
            <a:extLst>
              <a:ext uri="{FF2B5EF4-FFF2-40B4-BE49-F238E27FC236}">
                <a16:creationId xmlns:a16="http://schemas.microsoft.com/office/drawing/2014/main" id="{D2621FAC-0C55-45CF-AFBE-3EB71D4C7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1313" y="2078831"/>
            <a:ext cx="4167187" cy="27003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9FABA9C0-CE37-432A-9AD6-98246E1ADEF7}"/>
              </a:ext>
            </a:extLst>
          </p:cNvPr>
          <p:cNvSpPr txBox="1"/>
          <p:nvPr/>
        </p:nvSpPr>
        <p:spPr>
          <a:xfrm>
            <a:off x="6600826" y="635000"/>
            <a:ext cx="4022725" cy="369888"/>
          </a:xfrm>
          <a:prstGeom prst="rect">
            <a:avLst/>
          </a:prstGeom>
          <a:noFill/>
        </p:spPr>
        <p:txBody>
          <a:bodyPr>
            <a:spAutoFit/>
          </a:bodyPr>
          <a:lstStyle/>
          <a:p>
            <a:pPr algn="ctr">
              <a:defRPr/>
            </a:pPr>
            <a:r>
              <a:rPr lang="pt-BR" altLang="pt-BR" dirty="0">
                <a:solidFill>
                  <a:schemeClr val="tx1">
                    <a:lumMod val="95000"/>
                  </a:schemeClr>
                </a:solidFill>
                <a:latin typeface="Arial" charset="0"/>
                <a:cs typeface="Arial" panose="020B0604020202020204" pitchFamily="34" charset="0"/>
              </a:rPr>
              <a:t> </a:t>
            </a:r>
          </a:p>
        </p:txBody>
      </p:sp>
      <p:sp>
        <p:nvSpPr>
          <p:cNvPr id="4" name="CaixaDeTexto 3">
            <a:extLst>
              <a:ext uri="{FF2B5EF4-FFF2-40B4-BE49-F238E27FC236}">
                <a16:creationId xmlns:a16="http://schemas.microsoft.com/office/drawing/2014/main" id="{7A3696D8-1D8D-4B3C-9C93-DF3DBC890BBC}"/>
              </a:ext>
            </a:extLst>
          </p:cNvPr>
          <p:cNvSpPr txBox="1"/>
          <p:nvPr/>
        </p:nvSpPr>
        <p:spPr>
          <a:xfrm>
            <a:off x="7277833" y="5292970"/>
            <a:ext cx="3624263" cy="415925"/>
          </a:xfrm>
          <a:prstGeom prst="rect">
            <a:avLst/>
          </a:prstGeom>
          <a:noFill/>
        </p:spPr>
        <p:txBody>
          <a:bodyPr>
            <a:spAutoFit/>
          </a:bodyPr>
          <a:lstStyle/>
          <a:p>
            <a:pPr algn="just">
              <a:defRPr/>
            </a:pPr>
            <a:r>
              <a:rPr lang="pt-BR" altLang="pt-BR" sz="1050" dirty="0">
                <a:solidFill>
                  <a:schemeClr val="tx1">
                    <a:lumMod val="95000"/>
                  </a:schemeClr>
                </a:solidFill>
                <a:latin typeface="Arial" charset="0"/>
                <a:cs typeface="Arial" panose="020B0604020202020204" pitchFamily="34" charset="0"/>
              </a:rPr>
              <a:t>FONTE – Ícone Press. Assessoria de Imprensa e Conteúdo – Assessoria de Imprensa Anoreg – MT. </a:t>
            </a:r>
          </a:p>
        </p:txBody>
      </p:sp>
      <p:sp>
        <p:nvSpPr>
          <p:cNvPr id="6" name="CaixaDeTexto 5">
            <a:extLst>
              <a:ext uri="{FF2B5EF4-FFF2-40B4-BE49-F238E27FC236}">
                <a16:creationId xmlns:a16="http://schemas.microsoft.com/office/drawing/2014/main" id="{B502D6C0-B79F-417A-902F-DBE380CD4DD5}"/>
              </a:ext>
            </a:extLst>
          </p:cNvPr>
          <p:cNvSpPr txBox="1"/>
          <p:nvPr/>
        </p:nvSpPr>
        <p:spPr>
          <a:xfrm>
            <a:off x="1433146" y="487385"/>
            <a:ext cx="9605354" cy="1323439"/>
          </a:xfrm>
          <a:prstGeom prst="rect">
            <a:avLst/>
          </a:prstGeom>
          <a:noFill/>
          <a:ln>
            <a:solidFill>
              <a:schemeClr val="tx1">
                <a:lumMod val="75000"/>
              </a:schemeClr>
            </a:solidFill>
          </a:ln>
        </p:spPr>
        <p:txBody>
          <a:bodyPr wrap="square">
            <a:spAutoFit/>
          </a:bodyPr>
          <a:lstStyle/>
          <a:p>
            <a:pPr algn="ctr">
              <a:defRPr/>
            </a:pPr>
            <a:r>
              <a:rPr lang="pt-BR" altLang="pt-BR" sz="4000" b="1" dirty="0">
                <a:latin typeface="Arial" charset="0"/>
                <a:cs typeface="Arial" panose="020B0604020202020204" pitchFamily="34" charset="0"/>
              </a:rPr>
              <a:t>CENTRAL ELETRÔNICA TRAZ CELERIDADE A ÓRGÃOS PÚBLICOS</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579099"/>
            <a:ext cx="9587971" cy="1155357"/>
          </a:xfrm>
        </p:spPr>
        <p:txBody>
          <a:bodyPr>
            <a:noAutofit/>
          </a:bodyPr>
          <a:lstStyle/>
          <a:p>
            <a:pPr algn="ctr"/>
            <a:r>
              <a:rPr lang="pt-BR" sz="4000" b="1" dirty="0">
                <a:latin typeface="Arial" panose="020B0604020202020204" pitchFamily="34" charset="0"/>
                <a:cs typeface="Arial" panose="020B0604020202020204" pitchFamily="34" charset="0"/>
              </a:rPr>
              <a:t>PROPOSTA DE  MODIFICAÇÃO DE Lei 11.977/09</a:t>
            </a:r>
          </a:p>
        </p:txBody>
      </p:sp>
      <p:sp>
        <p:nvSpPr>
          <p:cNvPr id="3" name="Espaço Reservado para Conteúdo 2"/>
          <p:cNvSpPr>
            <a:spLocks noGrp="1"/>
          </p:cNvSpPr>
          <p:nvPr>
            <p:ph idx="1"/>
          </p:nvPr>
        </p:nvSpPr>
        <p:spPr>
          <a:xfrm>
            <a:off x="1380392" y="2096019"/>
            <a:ext cx="9658310" cy="2962013"/>
          </a:xfrm>
        </p:spPr>
        <p:txBody>
          <a:bodyPr>
            <a:normAutofit/>
          </a:bodyPr>
          <a:lstStyle/>
          <a:p>
            <a:pPr marL="0" indent="0" algn="just">
              <a:buNone/>
            </a:pPr>
            <a:r>
              <a:rPr lang="pt-BR" sz="2200" dirty="0">
                <a:latin typeface="Arial" panose="020B0604020202020204" pitchFamily="34" charset="0"/>
                <a:cs typeface="Arial" panose="020B0604020202020204" pitchFamily="34" charset="0"/>
              </a:rPr>
              <a:t>Art. 1º. O art. 37 da Lei 11.977/09, passará a vigorar com a seguinte redação:</a:t>
            </a:r>
          </a:p>
          <a:p>
            <a:pPr marL="0" indent="0" algn="just">
              <a:buNone/>
            </a:pPr>
            <a:endParaRPr lang="pt-BR" sz="2200" dirty="0">
              <a:latin typeface="Arial" panose="020B0604020202020204" pitchFamily="34" charset="0"/>
              <a:cs typeface="Arial" panose="020B0604020202020204" pitchFamily="34" charset="0"/>
            </a:endParaRPr>
          </a:p>
          <a:p>
            <a:pPr marL="0" indent="0" algn="just">
              <a:buNone/>
            </a:pPr>
            <a:r>
              <a:rPr lang="pt-BR" sz="2200" dirty="0">
                <a:latin typeface="Arial" panose="020B0604020202020204" pitchFamily="34" charset="0"/>
                <a:cs typeface="Arial" panose="020B0604020202020204" pitchFamily="34" charset="0"/>
              </a:rPr>
              <a:t>“Art. Os serviços notariais e de registros de que trata a Lei 8.935/94, observados os prazos e condições previstas em regulamento, instituirão o Sistema de Registro Eletrônico”.</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680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0371" y="417658"/>
            <a:ext cx="9603275" cy="1049235"/>
          </a:xfrm>
        </p:spPr>
        <p:txBody>
          <a:bodyPr>
            <a:noAutofit/>
          </a:bodyPr>
          <a:lstStyle/>
          <a:p>
            <a:pPr algn="ctr"/>
            <a:r>
              <a:rPr lang="pt-BR" sz="4000" b="1" dirty="0">
                <a:latin typeface="Arial" panose="020B0604020202020204" pitchFamily="34" charset="0"/>
                <a:cs typeface="Arial" panose="020B0604020202020204" pitchFamily="34" charset="0"/>
              </a:rPr>
              <a:t>SISTEMA REGISTRAL   </a:t>
            </a:r>
            <a:br>
              <a:rPr lang="pt-BR" sz="4000" b="1" dirty="0">
                <a:latin typeface="Arial" panose="020B0604020202020204" pitchFamily="34" charset="0"/>
                <a:cs typeface="Arial" panose="020B0604020202020204" pitchFamily="34" charset="0"/>
              </a:rPr>
            </a:br>
            <a:r>
              <a:rPr lang="pt-BR" sz="4000" b="1" dirty="0">
                <a:latin typeface="Arial" panose="020B0604020202020204" pitchFamily="34" charset="0"/>
                <a:cs typeface="Arial" panose="020B0604020202020204" pitchFamily="34" charset="0"/>
              </a:rPr>
              <a:t>ORIGEM E EVOLUÇÃO</a:t>
            </a:r>
          </a:p>
        </p:txBody>
      </p:sp>
      <p:sp>
        <p:nvSpPr>
          <p:cNvPr id="3" name="Espaço Reservado para Conteúdo 2"/>
          <p:cNvSpPr>
            <a:spLocks noGrp="1"/>
          </p:cNvSpPr>
          <p:nvPr>
            <p:ph idx="1"/>
          </p:nvPr>
        </p:nvSpPr>
        <p:spPr>
          <a:xfrm>
            <a:off x="1390032" y="2256448"/>
            <a:ext cx="9603276" cy="3372451"/>
          </a:xfrm>
        </p:spPr>
        <p:txBody>
          <a:bodyPr>
            <a:normAutofit/>
          </a:bodyPr>
          <a:lstStyle/>
          <a:p>
            <a:pPr algn="just"/>
            <a:r>
              <a:rPr lang="pt-BR" dirty="0">
                <a:latin typeface="Arial" panose="020B0604020202020204" pitchFamily="34" charset="0"/>
                <a:cs typeface="Arial" panose="020B0604020202020204" pitchFamily="34" charset="0"/>
              </a:rPr>
              <a:t>Fins estatísticos - Registro Geral de Imóveis, no ano de 1864, por força da Lei n° 1.237, regulamentada pelo Decreto n° 3.453/1865.</a:t>
            </a:r>
          </a:p>
          <a:p>
            <a:pPr algn="just"/>
            <a:r>
              <a:rPr lang="pt-BR" dirty="0">
                <a:latin typeface="Arial" panose="020B0604020202020204" pitchFamily="34" charset="0"/>
                <a:cs typeface="Arial" panose="020B0604020202020204" pitchFamily="34" charset="0"/>
              </a:rPr>
              <a:t>Tudo girava em torno das Cartas e/ou Concessões de Sesmarias, para as quais não havia critérios objetivos destinados a identificar e discriminar perfeitamente os imóveis.</a:t>
            </a:r>
          </a:p>
          <a:p>
            <a:pPr algn="just"/>
            <a:r>
              <a:rPr lang="pt-BR" dirty="0">
                <a:latin typeface="Arial" panose="020B0604020202020204" pitchFamily="34" charset="0"/>
                <a:cs typeface="Arial" panose="020B0604020202020204" pitchFamily="34" charset="0"/>
              </a:rPr>
              <a:t>É de conhecimento comum que nos últimos séculos não havia controle das terras brasileiras.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27833"/>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949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9523" y="748183"/>
            <a:ext cx="9601200" cy="857275"/>
          </a:xfrm>
        </p:spPr>
        <p:txBody>
          <a:bodyPr>
            <a:normAutofit/>
          </a:bodyPr>
          <a:lstStyle/>
          <a:p>
            <a:pPr algn="ctr"/>
            <a:r>
              <a:rPr lang="pt-BR" sz="4000" b="1" dirty="0">
                <a:latin typeface="Arial" panose="020B0604020202020204" pitchFamily="34" charset="0"/>
                <a:cs typeface="Arial" panose="020B0604020202020204" pitchFamily="34" charset="0"/>
              </a:rPr>
              <a:t>FINS DO REGISTRO PÚBLICO</a:t>
            </a:r>
          </a:p>
        </p:txBody>
      </p:sp>
      <p:sp>
        <p:nvSpPr>
          <p:cNvPr id="3" name="Espaço Reservado para Conteúdo 2"/>
          <p:cNvSpPr>
            <a:spLocks noGrp="1"/>
          </p:cNvSpPr>
          <p:nvPr>
            <p:ph idx="1"/>
          </p:nvPr>
        </p:nvSpPr>
        <p:spPr>
          <a:xfrm>
            <a:off x="1459523" y="2074121"/>
            <a:ext cx="9601200" cy="3156439"/>
          </a:xfrm>
        </p:spPr>
        <p:txBody>
          <a:bodyPr>
            <a:normAutofit fontScale="92500" lnSpcReduction="10000"/>
          </a:bodyPr>
          <a:lstStyle/>
          <a:p>
            <a:pPr algn="just"/>
            <a:r>
              <a:rPr lang="pt-BR" sz="2200" dirty="0">
                <a:latin typeface="Arial" panose="020B0604020202020204" pitchFamily="34" charset="0"/>
                <a:cs typeface="Arial" panose="020B0604020202020204" pitchFamily="34" charset="0"/>
              </a:rPr>
              <a:t>Servir de suporte a publicidade registral que desenvolve inúmeros efeitos jurídicos e econômicos.</a:t>
            </a:r>
          </a:p>
          <a:p>
            <a:pPr algn="just"/>
            <a:r>
              <a:rPr lang="pt-BR" sz="2200" dirty="0">
                <a:latin typeface="Arial" panose="020B0604020202020204" pitchFamily="34" charset="0"/>
                <a:cs typeface="Arial" panose="020B0604020202020204" pitchFamily="34" charset="0"/>
              </a:rPr>
              <a:t>Evitar que títulos contendo vícios insanáveis sejam recepcionados pelo RI.</a:t>
            </a:r>
          </a:p>
          <a:p>
            <a:pPr algn="just"/>
            <a:r>
              <a:rPr lang="pt-BR" sz="2200" dirty="0">
                <a:latin typeface="Arial" panose="020B0604020202020204" pitchFamily="34" charset="0"/>
                <a:cs typeface="Arial" panose="020B0604020202020204" pitchFamily="34" charset="0"/>
              </a:rPr>
              <a:t>O Registro cria presunção relativa de verdade, por isso é retificável, modificável e, por ser o Oficial um receptor da declaração de terceiros, que examina segundo critérios predominantemente formais, não alcança o registro o fim que lhe é determinado pela definição legal: Não da autenticidade ao negócio causal ou ao fato jurídico de que se origina. Só o próprio registro tem autenticidade.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68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9232" y="896407"/>
            <a:ext cx="9559075" cy="749557"/>
          </a:xfrm>
        </p:spPr>
        <p:txBody>
          <a:bodyPr>
            <a:normAutofit/>
          </a:bodyPr>
          <a:lstStyle/>
          <a:p>
            <a:pPr algn="ctr"/>
            <a:r>
              <a:rPr lang="pt-BR" sz="4000" b="1" dirty="0">
                <a:latin typeface="Arial" panose="020B0604020202020204" pitchFamily="34" charset="0"/>
                <a:cs typeface="Arial" panose="020B0604020202020204" pitchFamily="34" charset="0"/>
              </a:rPr>
              <a:t>SEGURANÇA - ATOS DE REGISTRAIS</a:t>
            </a:r>
          </a:p>
        </p:txBody>
      </p:sp>
      <p:sp>
        <p:nvSpPr>
          <p:cNvPr id="3" name="Espaço Reservado para Conteúdo 2"/>
          <p:cNvSpPr>
            <a:spLocks noGrp="1"/>
          </p:cNvSpPr>
          <p:nvPr>
            <p:ph idx="1"/>
          </p:nvPr>
        </p:nvSpPr>
        <p:spPr>
          <a:xfrm>
            <a:off x="1519232" y="2247037"/>
            <a:ext cx="9559075" cy="3172558"/>
          </a:xfrm>
        </p:spPr>
        <p:txBody>
          <a:bodyPr>
            <a:normAutofit/>
          </a:bodyPr>
          <a:lstStyle/>
          <a:p>
            <a:r>
              <a:rPr lang="pt-BR" sz="2200" dirty="0">
                <a:latin typeface="Arial" panose="020B0604020202020204" pitchFamily="34" charset="0"/>
                <a:cs typeface="Arial" panose="020B0604020202020204" pitchFamily="34" charset="0"/>
              </a:rPr>
              <a:t>Garantia – relativa ausência de risco:</a:t>
            </a:r>
          </a:p>
          <a:p>
            <a:pPr marL="0" indent="0">
              <a:buNone/>
            </a:pPr>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Certeza jurídica da eficácia do ato.</a:t>
            </a:r>
          </a:p>
          <a:p>
            <a:pPr marL="0" indent="0">
              <a:buNone/>
            </a:pPr>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Recomposição do patrimônio, se houver dano.</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412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5561" y="905607"/>
            <a:ext cx="9618785" cy="729762"/>
          </a:xfrm>
        </p:spPr>
        <p:txBody>
          <a:bodyPr/>
          <a:lstStyle/>
          <a:p>
            <a:pPr algn="ctr"/>
            <a:r>
              <a:rPr lang="pt-BR" sz="4000" b="1" dirty="0">
                <a:latin typeface="Arial" panose="020B0604020202020204" pitchFamily="34" charset="0"/>
                <a:cs typeface="Arial" panose="020B0604020202020204" pitchFamily="34" charset="0"/>
              </a:rPr>
              <a:t>PUBLICIDADE - ATOS REGISTRAIS</a:t>
            </a:r>
          </a:p>
        </p:txBody>
      </p:sp>
      <p:sp>
        <p:nvSpPr>
          <p:cNvPr id="3" name="Espaço Reservado para Conteúdo 2"/>
          <p:cNvSpPr>
            <a:spLocks noGrp="1"/>
          </p:cNvSpPr>
          <p:nvPr>
            <p:ph idx="1"/>
          </p:nvPr>
        </p:nvSpPr>
        <p:spPr>
          <a:xfrm>
            <a:off x="1415561" y="2248979"/>
            <a:ext cx="9697915" cy="2973652"/>
          </a:xfrm>
        </p:spPr>
        <p:txBody>
          <a:bodyPr>
            <a:normAutofit/>
          </a:bodyPr>
          <a:lstStyle/>
          <a:p>
            <a:pPr algn="just"/>
            <a:r>
              <a:rPr lang="pt-BR" sz="2200" dirty="0">
                <a:latin typeface="Arial" panose="020B0604020202020204" pitchFamily="34" charset="0"/>
                <a:cs typeface="Arial" panose="020B0604020202020204" pitchFamily="34" charset="0"/>
              </a:rPr>
              <a:t>Divulgação oficial do ato para conhecimento Público e início de seus efeitos externos. </a:t>
            </a:r>
          </a:p>
          <a:p>
            <a:pPr algn="just"/>
            <a:r>
              <a:rPr lang="pt-BR" sz="2200" dirty="0">
                <a:latin typeface="Arial" panose="020B0604020202020204" pitchFamily="34" charset="0"/>
                <a:cs typeface="Arial" panose="020B0604020202020204" pitchFamily="34" charset="0"/>
              </a:rPr>
              <a:t>Em regra, a publicidade registral é passiva; estando aberta  à aqueles  que  quiserem conhecê-la, porém obrigatória para todos ante a oponibilidade afirmada em lei. </a:t>
            </a:r>
            <a:r>
              <a:rPr lang="pt-BR" sz="2200" i="1" dirty="0">
                <a:latin typeface="Arial" panose="020B0604020202020204" pitchFamily="34" charset="0"/>
                <a:cs typeface="Arial" panose="020B0604020202020204" pitchFamily="34" charset="0"/>
              </a:rPr>
              <a:t>(Dir. Adm. HLM, 17ª. Ed. Malheiros,1992- pag.86).</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017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1577" y="663842"/>
            <a:ext cx="9603275" cy="1049235"/>
          </a:xfrm>
        </p:spPr>
        <p:txBody>
          <a:bodyPr>
            <a:normAutofit fontScale="90000"/>
          </a:bodyPr>
          <a:lstStyle/>
          <a:p>
            <a:pPr algn="ctr"/>
            <a:r>
              <a:rPr lang="pt-BR" sz="4000" b="1" dirty="0">
                <a:latin typeface="Arial" panose="020B0604020202020204" pitchFamily="34" charset="0"/>
                <a:cs typeface="Arial" panose="020B0604020202020204" pitchFamily="34" charset="0"/>
              </a:rPr>
              <a:t>SEGURANÇA JURÍDICA DO SISTEMA </a:t>
            </a:r>
            <a:br>
              <a:rPr lang="pt-BR" sz="4000" b="1" dirty="0">
                <a:latin typeface="Arial" panose="020B0604020202020204" pitchFamily="34" charset="0"/>
                <a:cs typeface="Arial" panose="020B0604020202020204" pitchFamily="34" charset="0"/>
              </a:rPr>
            </a:br>
            <a:r>
              <a:rPr lang="pt-BR" sz="4000" b="1" dirty="0">
                <a:latin typeface="Arial" panose="020B0604020202020204" pitchFamily="34" charset="0"/>
                <a:cs typeface="Arial" panose="020B0604020202020204" pitchFamily="34" charset="0"/>
              </a:rPr>
              <a:t>REGISTRAL BRASILEIRO</a:t>
            </a:r>
          </a:p>
        </p:txBody>
      </p:sp>
      <p:sp>
        <p:nvSpPr>
          <p:cNvPr id="3" name="Espaço Reservado para Conteúdo 2"/>
          <p:cNvSpPr>
            <a:spLocks noGrp="1"/>
          </p:cNvSpPr>
          <p:nvPr>
            <p:ph idx="1"/>
          </p:nvPr>
        </p:nvSpPr>
        <p:spPr>
          <a:xfrm>
            <a:off x="1451578" y="2126315"/>
            <a:ext cx="9603275" cy="3393749"/>
          </a:xfrm>
        </p:spPr>
        <p:txBody>
          <a:bodyPr>
            <a:normAutofit lnSpcReduction="10000"/>
          </a:bodyPr>
          <a:lstStyle/>
          <a:p>
            <a:pPr algn="just"/>
            <a:r>
              <a:rPr lang="pt-BR" sz="2200" dirty="0">
                <a:latin typeface="Arial" panose="020B0604020202020204" pitchFamily="34" charset="0"/>
                <a:cs typeface="Arial" panose="020B0604020202020204" pitchFamily="34" charset="0"/>
              </a:rPr>
              <a:t>Presunção RELATIVA (juris tantum) de verdade ao ato registral</a:t>
            </a:r>
          </a:p>
          <a:p>
            <a:pPr algn="just"/>
            <a:r>
              <a:rPr lang="pt-BR" sz="2200" dirty="0">
                <a:latin typeface="Arial" panose="020B0604020202020204" pitchFamily="34" charset="0"/>
                <a:cs typeface="Arial" panose="020B0604020202020204" pitchFamily="34" charset="0"/>
              </a:rPr>
              <a:t>Eficácia jurídica e validade perante terceiros (art. 252 da Lei 6.015/73 e art. 1.245 e ss. do Código Civil)</a:t>
            </a:r>
          </a:p>
          <a:p>
            <a:pPr algn="just"/>
            <a:r>
              <a:rPr lang="pt-BR" sz="2200" dirty="0">
                <a:latin typeface="Arial" panose="020B0604020202020204" pitchFamily="34" charset="0"/>
                <a:cs typeface="Arial" panose="020B0604020202020204" pitchFamily="34" charset="0"/>
              </a:rPr>
              <a:t>A presunção ABSOLUTA (</a:t>
            </a:r>
            <a:r>
              <a:rPr lang="pt-BR" sz="2200" dirty="0" err="1">
                <a:latin typeface="Arial" panose="020B0604020202020204" pitchFamily="34" charset="0"/>
                <a:cs typeface="Arial" panose="020B0604020202020204" pitchFamily="34" charset="0"/>
              </a:rPr>
              <a:t>iure</a:t>
            </a:r>
            <a:r>
              <a:rPr lang="pt-BR" sz="2200" dirty="0">
                <a:latin typeface="Arial" panose="020B0604020202020204" pitchFamily="34" charset="0"/>
                <a:cs typeface="Arial" panose="020B0604020202020204" pitchFamily="34" charset="0"/>
              </a:rPr>
              <a:t> et de </a:t>
            </a:r>
            <a:r>
              <a:rPr lang="pt-BR" sz="2200" dirty="0" err="1">
                <a:latin typeface="Arial" panose="020B0604020202020204" pitchFamily="34" charset="0"/>
                <a:cs typeface="Arial" panose="020B0604020202020204" pitchFamily="34" charset="0"/>
              </a:rPr>
              <a:t>iure</a:t>
            </a:r>
            <a:r>
              <a:rPr lang="pt-BR" sz="2200" dirty="0">
                <a:latin typeface="Arial" panose="020B0604020202020204" pitchFamily="34" charset="0"/>
                <a:cs typeface="Arial" panose="020B0604020202020204" pitchFamily="34" charset="0"/>
              </a:rPr>
              <a:t>), facultativamente, poderá ocorrer, se, além do registro obrigatório,  o interessado valer-se do REGISTRO TORRENS, introduzido no Brasil em 1890, por influência do grande Jurista Rui Barbosa, através do Dec. N 451-B, ainda em vigor por força do art. 277 e seguintes da Lei 6.015/73.</a:t>
            </a:r>
          </a:p>
          <a:p>
            <a:endParaRPr lang="pt-B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9595"/>
            <a:ext cx="12192000" cy="143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222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439333" y="399517"/>
            <a:ext cx="9652000" cy="63408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pt-BR" b="1" dirty="0">
                <a:solidFill>
                  <a:schemeClr val="tx1"/>
                </a:solidFill>
                <a:latin typeface="Arial" panose="020B0604020202020204" pitchFamily="34" charset="0"/>
                <a:cs typeface="Arial" panose="020B0604020202020204" pitchFamily="34" charset="0"/>
              </a:rPr>
              <a:t>Brasil: Referencias </a:t>
            </a:r>
            <a:r>
              <a:rPr lang="pt-BR" b="1" dirty="0" err="1">
                <a:solidFill>
                  <a:schemeClr val="tx1"/>
                </a:solidFill>
                <a:latin typeface="Arial" panose="020B0604020202020204" pitchFamily="34" charset="0"/>
                <a:cs typeface="Arial" panose="020B0604020202020204" pitchFamily="34" charset="0"/>
              </a:rPr>
              <a:t>Generales</a:t>
            </a:r>
            <a:endParaRPr lang="pt-BR" b="1" dirty="0">
              <a:solidFill>
                <a:schemeClr val="tx1"/>
              </a:solidFill>
              <a:latin typeface="Arial" panose="020B0604020202020204" pitchFamily="34" charset="0"/>
              <a:cs typeface="Arial" panose="020B0604020202020204" pitchFamily="34" charset="0"/>
            </a:endParaRPr>
          </a:p>
        </p:txBody>
      </p:sp>
      <p:sp>
        <p:nvSpPr>
          <p:cNvPr id="7" name="Rectangle 4"/>
          <p:cNvSpPr>
            <a:spLocks noChangeArrowheads="1"/>
          </p:cNvSpPr>
          <p:nvPr/>
        </p:nvSpPr>
        <p:spPr bwMode="auto">
          <a:xfrm>
            <a:off x="1881142" y="1235218"/>
            <a:ext cx="82073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ctr" eaLnBrk="1" hangingPunct="1">
              <a:buFont typeface="Times New Roman" panose="02020603050405020304" pitchFamily="18" charset="0"/>
              <a:buNone/>
            </a:pPr>
            <a:r>
              <a:rPr lang="es-ES" sz="2400" b="1" dirty="0"/>
              <a:t>Sistema Registral Eclético - Constitutivo</a:t>
            </a:r>
          </a:p>
        </p:txBody>
      </p:sp>
      <p:sp>
        <p:nvSpPr>
          <p:cNvPr id="8" name="Text Box 5"/>
          <p:cNvSpPr txBox="1">
            <a:spLocks noChangeArrowheads="1"/>
          </p:cNvSpPr>
          <p:nvPr/>
        </p:nvSpPr>
        <p:spPr bwMode="auto">
          <a:xfrm>
            <a:off x="1600480" y="2623632"/>
            <a:ext cx="8991040" cy="2308324"/>
          </a:xfrm>
          <a:prstGeom prst="rect">
            <a:avLst/>
          </a:prstGeom>
          <a:noFill/>
          <a:ln w="95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pt-BR" sz="2400" dirty="0"/>
              <a:t>Conjuga </a:t>
            </a:r>
            <a:r>
              <a:rPr lang="pt-BR" sz="2400" dirty="0" err="1"/>
              <a:t>los</a:t>
            </a:r>
            <a:r>
              <a:rPr lang="pt-BR" sz="2400" dirty="0"/>
              <a:t> dos </a:t>
            </a:r>
            <a:r>
              <a:rPr lang="pt-BR" sz="2400" dirty="0" err="1"/>
              <a:t>otros</a:t>
            </a:r>
            <a:r>
              <a:rPr lang="pt-BR" sz="2400" dirty="0"/>
              <a:t>, </a:t>
            </a:r>
            <a:r>
              <a:rPr lang="pt-BR" sz="2400" dirty="0" err="1"/>
              <a:t>con</a:t>
            </a:r>
            <a:r>
              <a:rPr lang="pt-BR" sz="2400" dirty="0"/>
              <a:t> </a:t>
            </a:r>
            <a:r>
              <a:rPr lang="pt-BR" sz="2400" dirty="0" err="1"/>
              <a:t>el</a:t>
            </a:r>
            <a:r>
              <a:rPr lang="pt-BR" sz="2400" dirty="0"/>
              <a:t> Título causal </a:t>
            </a:r>
            <a:r>
              <a:rPr lang="pt-BR" sz="2400" dirty="0" err="1"/>
              <a:t>y</a:t>
            </a:r>
            <a:r>
              <a:rPr lang="pt-BR" sz="2400" dirty="0"/>
              <a:t> </a:t>
            </a:r>
            <a:r>
              <a:rPr lang="pt-BR" sz="2400" dirty="0" err="1"/>
              <a:t>su</a:t>
            </a:r>
            <a:r>
              <a:rPr lang="pt-BR" sz="2400" dirty="0"/>
              <a:t> </a:t>
            </a:r>
            <a:r>
              <a:rPr lang="pt-BR" sz="2400" dirty="0" err="1"/>
              <a:t>publicidad</a:t>
            </a:r>
            <a:r>
              <a:rPr lang="pt-BR" sz="2400" dirty="0"/>
              <a:t>. </a:t>
            </a:r>
            <a:r>
              <a:rPr lang="pt-BR" sz="2400" dirty="0" err="1"/>
              <a:t>Excepto</a:t>
            </a:r>
            <a:r>
              <a:rPr lang="pt-BR" sz="2400" dirty="0"/>
              <a:t> </a:t>
            </a:r>
            <a:r>
              <a:rPr lang="pt-BR" sz="2400" dirty="0" err="1"/>
              <a:t>en</a:t>
            </a:r>
            <a:r>
              <a:rPr lang="pt-BR" sz="2400" dirty="0"/>
              <a:t> </a:t>
            </a:r>
            <a:r>
              <a:rPr lang="pt-BR" sz="2400" dirty="0" err="1"/>
              <a:t>las</a:t>
            </a:r>
            <a:r>
              <a:rPr lang="pt-BR" sz="2400" dirty="0"/>
              <a:t> </a:t>
            </a:r>
            <a:r>
              <a:rPr lang="pt-BR" sz="2400" dirty="0" err="1"/>
              <a:t>adquisiciones</a:t>
            </a:r>
            <a:r>
              <a:rPr lang="pt-BR" sz="2400" dirty="0"/>
              <a:t> por </a:t>
            </a:r>
            <a:r>
              <a:rPr lang="pt-BR" sz="2400" dirty="0" err="1"/>
              <a:t>sucesión</a:t>
            </a:r>
            <a:r>
              <a:rPr lang="pt-BR" sz="2400" dirty="0"/>
              <a:t> </a:t>
            </a:r>
            <a:r>
              <a:rPr lang="pt-BR" sz="2400" i="1" dirty="0"/>
              <a:t>causa mortis</a:t>
            </a:r>
            <a:r>
              <a:rPr lang="pt-BR" sz="2400" dirty="0"/>
              <a:t>, </a:t>
            </a:r>
            <a:r>
              <a:rPr lang="pt-BR" sz="2400" dirty="0" err="1"/>
              <a:t>en</a:t>
            </a:r>
            <a:r>
              <a:rPr lang="pt-BR" sz="2400" dirty="0"/>
              <a:t> </a:t>
            </a:r>
            <a:r>
              <a:rPr lang="pt-BR" sz="2400" dirty="0" err="1"/>
              <a:t>la</a:t>
            </a:r>
            <a:r>
              <a:rPr lang="pt-BR" sz="2400" dirty="0"/>
              <a:t> </a:t>
            </a:r>
            <a:r>
              <a:rPr lang="pt-BR" sz="2400" dirty="0" err="1"/>
              <a:t>cual</a:t>
            </a:r>
            <a:r>
              <a:rPr lang="pt-BR" sz="2400" dirty="0"/>
              <a:t> </a:t>
            </a:r>
            <a:r>
              <a:rPr lang="pt-BR" sz="2400" dirty="0" err="1"/>
              <a:t>la</a:t>
            </a:r>
            <a:r>
              <a:rPr lang="pt-BR" sz="2400" dirty="0"/>
              <a:t> </a:t>
            </a:r>
            <a:r>
              <a:rPr lang="pt-BR" sz="2400" dirty="0" err="1"/>
              <a:t>herencia</a:t>
            </a:r>
            <a:r>
              <a:rPr lang="pt-BR" sz="2400" dirty="0"/>
              <a:t> se transmite desde </a:t>
            </a:r>
            <a:r>
              <a:rPr lang="pt-BR" sz="2400" dirty="0" err="1"/>
              <a:t>luego</a:t>
            </a:r>
            <a:r>
              <a:rPr lang="pt-BR" sz="2400" dirty="0"/>
              <a:t> a </a:t>
            </a:r>
            <a:r>
              <a:rPr lang="pt-BR" sz="2400" dirty="0" err="1"/>
              <a:t>los</a:t>
            </a:r>
            <a:r>
              <a:rPr lang="pt-BR" sz="2400" dirty="0"/>
              <a:t> </a:t>
            </a:r>
            <a:r>
              <a:rPr lang="pt-BR" sz="2400" dirty="0" err="1"/>
              <a:t>herederos</a:t>
            </a:r>
            <a:r>
              <a:rPr lang="pt-BR" sz="2400" dirty="0"/>
              <a:t>,  </a:t>
            </a:r>
            <a:r>
              <a:rPr lang="pt-BR" sz="2400" dirty="0" err="1"/>
              <a:t>en</a:t>
            </a:r>
            <a:r>
              <a:rPr lang="pt-BR" sz="2400" dirty="0"/>
              <a:t> </a:t>
            </a:r>
            <a:r>
              <a:rPr lang="pt-BR" sz="2400" dirty="0" err="1"/>
              <a:t>los</a:t>
            </a:r>
            <a:r>
              <a:rPr lang="pt-BR" sz="2400" dirty="0"/>
              <a:t>  casos, </a:t>
            </a:r>
            <a:r>
              <a:rPr lang="pt-BR" sz="2400" dirty="0" err="1"/>
              <a:t>inter</a:t>
            </a:r>
            <a:r>
              <a:rPr lang="pt-BR" sz="2400" dirty="0"/>
              <a:t> vivos, </a:t>
            </a:r>
            <a:r>
              <a:rPr lang="pt-BR" sz="2400" dirty="0" err="1"/>
              <a:t>la</a:t>
            </a:r>
            <a:r>
              <a:rPr lang="pt-BR" sz="2400" dirty="0"/>
              <a:t> </a:t>
            </a:r>
            <a:r>
              <a:rPr lang="pt-BR" sz="2400" dirty="0" err="1"/>
              <a:t>constitución</a:t>
            </a:r>
            <a:r>
              <a:rPr lang="pt-BR" sz="2400" dirty="0"/>
              <a:t> del </a:t>
            </a:r>
            <a:r>
              <a:rPr lang="pt-BR" sz="2400" dirty="0" err="1"/>
              <a:t>Derecho</a:t>
            </a:r>
            <a:r>
              <a:rPr lang="pt-BR" sz="2400" dirty="0"/>
              <a:t> real</a:t>
            </a:r>
            <a:r>
              <a:rPr lang="pt-BR" sz="2400" dirty="0">
                <a:solidFill>
                  <a:srgbClr val="FF0000"/>
                </a:solidFill>
              </a:rPr>
              <a:t> </a:t>
            </a:r>
            <a:r>
              <a:rPr lang="pt-BR" sz="2400" dirty="0" err="1">
                <a:solidFill>
                  <a:srgbClr val="FF0000"/>
                </a:solidFill>
              </a:rPr>
              <a:t>exije</a:t>
            </a:r>
            <a:r>
              <a:rPr lang="pt-BR" sz="2400" dirty="0">
                <a:solidFill>
                  <a:srgbClr val="FF0000"/>
                </a:solidFill>
              </a:rPr>
              <a:t> </a:t>
            </a:r>
            <a:r>
              <a:rPr lang="pt-BR" sz="2400" dirty="0" err="1"/>
              <a:t>solamente</a:t>
            </a:r>
            <a:r>
              <a:rPr lang="pt-BR" sz="2400" dirty="0"/>
              <a:t> por </a:t>
            </a:r>
            <a:r>
              <a:rPr lang="pt-BR" sz="2400" dirty="0" err="1"/>
              <a:t>el</a:t>
            </a:r>
            <a:r>
              <a:rPr lang="pt-BR" sz="2400" dirty="0"/>
              <a:t> Registro de </a:t>
            </a:r>
            <a:r>
              <a:rPr lang="pt-BR" sz="2400" dirty="0" err="1"/>
              <a:t>Inmueble</a:t>
            </a:r>
            <a:r>
              <a:rPr lang="pt-BR" sz="2400" dirty="0"/>
              <a:t> (artículo 1.245-Código Civil )</a:t>
            </a:r>
          </a:p>
        </p:txBody>
      </p:sp>
    </p:spTree>
    <p:extLst>
      <p:ext uri="{BB962C8B-B14F-4D97-AF65-F5344CB8AC3E}">
        <p14:creationId xmlns:p14="http://schemas.microsoft.com/office/powerpoint/2010/main" val="254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p:stCondLst>
                              <p:cond delay="1000"/>
                            </p:stCondLst>
                            <p:childTnLst>
                              <p:par>
                                <p:cTn id="9" presetID="7"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CBA075A-448F-47A4-B661-7C8276C24171}"/>
              </a:ext>
            </a:extLst>
          </p:cNvPr>
          <p:cNvPicPr>
            <a:picLocks noChangeAspect="1"/>
          </p:cNvPicPr>
          <p:nvPr/>
        </p:nvPicPr>
        <p:blipFill>
          <a:blip r:embed="rId4"/>
          <a:stretch>
            <a:fillRect/>
          </a:stretch>
        </p:blipFill>
        <p:spPr>
          <a:xfrm>
            <a:off x="69575" y="102632"/>
            <a:ext cx="894521" cy="615461"/>
          </a:xfrm>
          <a:prstGeom prst="rect">
            <a:avLst/>
          </a:prstGeom>
        </p:spPr>
      </p:pic>
      <p:pic>
        <p:nvPicPr>
          <p:cNvPr id="3" name="Shape 68">
            <a:extLst>
              <a:ext uri="{FF2B5EF4-FFF2-40B4-BE49-F238E27FC236}">
                <a16:creationId xmlns:a16="http://schemas.microsoft.com/office/drawing/2014/main" id="{EF057AD4-EF69-4750-BB96-14F22C162491}"/>
              </a:ext>
            </a:extLst>
          </p:cNvPr>
          <p:cNvPicPr preferRelativeResize="0"/>
          <p:nvPr/>
        </p:nvPicPr>
        <p:blipFill>
          <a:blip r:embed="rId5">
            <a:alphaModFix amt="62000"/>
            <a:duotone>
              <a:schemeClr val="accent1">
                <a:shade val="45000"/>
                <a:satMod val="135000"/>
              </a:schemeClr>
              <a:prstClr val="white"/>
            </a:duotone>
          </a:blip>
          <a:stretch>
            <a:fillRect/>
          </a:stretch>
        </p:blipFill>
        <p:spPr>
          <a:xfrm>
            <a:off x="10944225" y="5476270"/>
            <a:ext cx="1247775" cy="814525"/>
          </a:xfrm>
          <a:prstGeom prst="rect">
            <a:avLst/>
          </a:prstGeom>
          <a:noFill/>
          <a:ln>
            <a:noFill/>
          </a:ln>
        </p:spPr>
      </p:pic>
      <p:pic>
        <p:nvPicPr>
          <p:cNvPr id="9" name="Imagem 8" descr="Uma imagem contendo Texto&#10;&#10;Descrição gerada automaticamente">
            <a:extLst>
              <a:ext uri="{FF2B5EF4-FFF2-40B4-BE49-F238E27FC236}">
                <a16:creationId xmlns:a16="http://schemas.microsoft.com/office/drawing/2014/main" id="{D6C01001-F7A6-4C30-915B-918C8F5A11E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13285" y="34960"/>
            <a:ext cx="821843" cy="799927"/>
          </a:xfrm>
          <a:prstGeom prst="rect">
            <a:avLst/>
          </a:prstGeom>
        </p:spPr>
      </p:pic>
      <p:sp>
        <p:nvSpPr>
          <p:cNvPr id="6" name="Título 5">
            <a:extLst>
              <a:ext uri="{FF2B5EF4-FFF2-40B4-BE49-F238E27FC236}">
                <a16:creationId xmlns:a16="http://schemas.microsoft.com/office/drawing/2014/main" id="{E6EE3D38-40CD-4E80-A250-EE307F0ECFD1}"/>
              </a:ext>
            </a:extLst>
          </p:cNvPr>
          <p:cNvSpPr>
            <a:spLocks noGrp="1"/>
          </p:cNvSpPr>
          <p:nvPr>
            <p:ph type="title"/>
          </p:nvPr>
        </p:nvSpPr>
        <p:spPr>
          <a:xfrm>
            <a:off x="1113285" y="2473211"/>
            <a:ext cx="10058400" cy="1450757"/>
          </a:xfrm>
        </p:spPr>
        <p:txBody>
          <a:bodyPr/>
          <a:lstStyle/>
          <a:p>
            <a:endParaRPr lang="pt-BR" dirty="0"/>
          </a:p>
        </p:txBody>
      </p:sp>
      <p:pic>
        <p:nvPicPr>
          <p:cNvPr id="7" name="agenda 2030 para slid">
            <a:hlinkClick r:id="" action="ppaction://media"/>
            <a:extLst>
              <a:ext uri="{FF2B5EF4-FFF2-40B4-BE49-F238E27FC236}">
                <a16:creationId xmlns:a16="http://schemas.microsoft.com/office/drawing/2014/main" id="{8911DA80-AB66-40E1-A79C-B26F7A120EA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856" cy="6858000"/>
          </a:xfrm>
          <a:prstGeom prst="rect">
            <a:avLst/>
          </a:prstGeom>
        </p:spPr>
      </p:pic>
    </p:spTree>
    <p:extLst>
      <p:ext uri="{BB962C8B-B14F-4D97-AF65-F5344CB8AC3E}">
        <p14:creationId xmlns:p14="http://schemas.microsoft.com/office/powerpoint/2010/main" val="17760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C8123-3ECC-40C8-B0A8-D0724EFAC391}"/>
              </a:ext>
            </a:extLst>
          </p:cNvPr>
          <p:cNvSpPr>
            <a:spLocks noGrp="1"/>
          </p:cNvSpPr>
          <p:nvPr>
            <p:ph type="title"/>
          </p:nvPr>
        </p:nvSpPr>
        <p:spPr>
          <a:xfrm>
            <a:off x="290147" y="1193861"/>
            <a:ext cx="5736954" cy="4554942"/>
          </a:xfrm>
          <a:ln w="25400" cap="sq">
            <a:noFill/>
            <a:miter lim="800000"/>
          </a:ln>
        </p:spPr>
        <p:txBody>
          <a:bodyPr anchor="ctr">
            <a:normAutofit/>
          </a:bodyPr>
          <a:lstStyle/>
          <a:p>
            <a:r>
              <a:rPr lang="pt-BR" sz="2800" b="1" dirty="0">
                <a:solidFill>
                  <a:schemeClr val="tx1"/>
                </a:solidFill>
                <a:latin typeface="Arial" panose="020B0604020202020204" pitchFamily="34" charset="0"/>
                <a:cs typeface="Arial" panose="020B0604020202020204" pitchFamily="34" charset="0"/>
              </a:rPr>
              <a:t>O PRESENTE LIODS SERÁ COMPOSTO PELOS SEGUINTES INTEGRANTES, SEM PREJUÍZO DE SEREM CONVIDADOS OUTROS </a:t>
            </a:r>
            <a:r>
              <a:rPr lang="pt-BR" sz="2800" b="1" dirty="0">
                <a:latin typeface="Arial" panose="020B0604020202020204" pitchFamily="34" charset="0"/>
                <a:cs typeface="Arial" panose="020B0604020202020204" pitchFamily="34" charset="0"/>
              </a:rPr>
              <a:t>PARTICIPANTES:</a:t>
            </a:r>
          </a:p>
        </p:txBody>
      </p:sp>
      <p:sp>
        <p:nvSpPr>
          <p:cNvPr id="3" name="Espaço Reservado para Conteúdo 2">
            <a:extLst>
              <a:ext uri="{FF2B5EF4-FFF2-40B4-BE49-F238E27FC236}">
                <a16:creationId xmlns:a16="http://schemas.microsoft.com/office/drawing/2014/main" id="{19E4A419-955B-4A27-AF70-16EEBDEFA2CC}"/>
              </a:ext>
            </a:extLst>
          </p:cNvPr>
          <p:cNvSpPr>
            <a:spLocks noGrp="1"/>
          </p:cNvSpPr>
          <p:nvPr>
            <p:ph idx="1"/>
          </p:nvPr>
        </p:nvSpPr>
        <p:spPr>
          <a:xfrm>
            <a:off x="6273800" y="286889"/>
            <a:ext cx="5628053" cy="5664137"/>
          </a:xfrm>
        </p:spPr>
        <p:txBody>
          <a:bodyPr anchor="ctr">
            <a:normAutofit fontScale="92500"/>
          </a:bodyPr>
          <a:lstStyle/>
          <a:p>
            <a:r>
              <a:rPr lang="pt-BR" sz="1200" dirty="0">
                <a:solidFill>
                  <a:schemeClr val="tx1">
                    <a:lumMod val="85000"/>
                    <a:lumOff val="15000"/>
                  </a:schemeClr>
                </a:solidFill>
                <a:latin typeface="Arial" panose="020B0604020202020204" pitchFamily="34" charset="0"/>
                <a:cs typeface="Arial" panose="020B0604020202020204" pitchFamily="34" charset="0"/>
              </a:rPr>
              <a:t>I - </a:t>
            </a:r>
            <a:r>
              <a:rPr lang="pt-BR" sz="1200" b="1" dirty="0">
                <a:solidFill>
                  <a:schemeClr val="tx1">
                    <a:lumMod val="85000"/>
                    <a:lumOff val="15000"/>
                  </a:schemeClr>
                </a:solidFill>
                <a:latin typeface="Arial" panose="020B0604020202020204" pitchFamily="34" charset="0"/>
                <a:cs typeface="Arial" panose="020B0604020202020204" pitchFamily="34" charset="0"/>
              </a:rPr>
              <a:t>Liz Rezende de Andrade, Juíza Auxiliar da Corregedoria das Comarcas do</a:t>
            </a:r>
          </a:p>
          <a:p>
            <a:r>
              <a:rPr lang="pt-BR" sz="1200" b="1" dirty="0">
                <a:solidFill>
                  <a:schemeClr val="tx1">
                    <a:lumMod val="85000"/>
                    <a:lumOff val="15000"/>
                  </a:schemeClr>
                </a:solidFill>
                <a:latin typeface="Arial" panose="020B0604020202020204" pitchFamily="34" charset="0"/>
                <a:cs typeface="Arial" panose="020B0604020202020204" pitchFamily="34" charset="0"/>
              </a:rPr>
              <a:t>Interior do Tribunal de Justiça da Bahia, na qualidade de Coordenadora;</a:t>
            </a:r>
          </a:p>
          <a:p>
            <a:r>
              <a:rPr lang="pt-BR" sz="1200" dirty="0">
                <a:solidFill>
                  <a:schemeClr val="tx1">
                    <a:lumMod val="85000"/>
                    <a:lumOff val="15000"/>
                  </a:schemeClr>
                </a:solidFill>
                <a:latin typeface="Arial" panose="020B0604020202020204" pitchFamily="34" charset="0"/>
                <a:cs typeface="Arial" panose="020B0604020202020204" pitchFamily="34" charset="0"/>
              </a:rPr>
              <a:t>II - Joselito Rodrigues de Miranda Júnior, Juiz Auxiliar da Corregedoria-Geral</a:t>
            </a:r>
          </a:p>
          <a:p>
            <a:r>
              <a:rPr lang="pt-BR" sz="1200" dirty="0">
                <a:solidFill>
                  <a:schemeClr val="tx1">
                    <a:lumMod val="85000"/>
                    <a:lumOff val="15000"/>
                  </a:schemeClr>
                </a:solidFill>
                <a:latin typeface="Arial" panose="020B0604020202020204" pitchFamily="34" charset="0"/>
                <a:cs typeface="Arial" panose="020B0604020202020204" pitchFamily="34" charset="0"/>
              </a:rPr>
              <a:t>do Tribunal de Justiça da Bahia;</a:t>
            </a:r>
          </a:p>
          <a:p>
            <a:r>
              <a:rPr lang="pt-BR" sz="1200" dirty="0">
                <a:solidFill>
                  <a:schemeClr val="tx1">
                    <a:lumMod val="85000"/>
                    <a:lumOff val="15000"/>
                  </a:schemeClr>
                </a:solidFill>
                <a:latin typeface="Arial" panose="020B0604020202020204" pitchFamily="34" charset="0"/>
                <a:cs typeface="Arial" panose="020B0604020202020204" pitchFamily="34" charset="0"/>
              </a:rPr>
              <a:t>III - Jean </a:t>
            </a:r>
            <a:r>
              <a:rPr lang="pt-BR" sz="1200" dirty="0" err="1">
                <a:solidFill>
                  <a:schemeClr val="tx1">
                    <a:lumMod val="85000"/>
                    <a:lumOff val="15000"/>
                  </a:schemeClr>
                </a:solidFill>
                <a:latin typeface="Arial" panose="020B0604020202020204" pitchFamily="34" charset="0"/>
                <a:cs typeface="Arial" panose="020B0604020202020204" pitchFamily="34" charset="0"/>
              </a:rPr>
              <a:t>Karlo</a:t>
            </a:r>
            <a:r>
              <a:rPr lang="pt-BR" sz="1200" dirty="0">
                <a:solidFill>
                  <a:schemeClr val="tx1">
                    <a:lumMod val="85000"/>
                    <a:lumOff val="15000"/>
                  </a:schemeClr>
                </a:solidFill>
                <a:latin typeface="Arial" panose="020B0604020202020204" pitchFamily="34" charset="0"/>
                <a:cs typeface="Arial" panose="020B0604020202020204" pitchFamily="34" charset="0"/>
              </a:rPr>
              <a:t> </a:t>
            </a:r>
            <a:r>
              <a:rPr lang="pt-BR" sz="1200" dirty="0" err="1">
                <a:solidFill>
                  <a:schemeClr val="tx1">
                    <a:lumMod val="85000"/>
                    <a:lumOff val="15000"/>
                  </a:schemeClr>
                </a:solidFill>
                <a:latin typeface="Arial" panose="020B0604020202020204" pitchFamily="34" charset="0"/>
                <a:cs typeface="Arial" panose="020B0604020202020204" pitchFamily="34" charset="0"/>
              </a:rPr>
              <a:t>Woiciechoski</a:t>
            </a:r>
            <a:r>
              <a:rPr lang="pt-BR" sz="1200" dirty="0">
                <a:solidFill>
                  <a:schemeClr val="tx1">
                    <a:lumMod val="85000"/>
                    <a:lumOff val="15000"/>
                  </a:schemeClr>
                </a:solidFill>
                <a:latin typeface="Arial" panose="020B0604020202020204" pitchFamily="34" charset="0"/>
                <a:cs typeface="Arial" panose="020B0604020202020204" pitchFamily="34" charset="0"/>
              </a:rPr>
              <a:t> </a:t>
            </a:r>
            <a:r>
              <a:rPr lang="pt-BR" sz="1200" dirty="0" err="1">
                <a:solidFill>
                  <a:schemeClr val="tx1">
                    <a:lumMod val="85000"/>
                    <a:lumOff val="15000"/>
                  </a:schemeClr>
                </a:solidFill>
                <a:latin typeface="Arial" panose="020B0604020202020204" pitchFamily="34" charset="0"/>
                <a:cs typeface="Arial" panose="020B0604020202020204" pitchFamily="34" charset="0"/>
              </a:rPr>
              <a:t>Mallmann</a:t>
            </a:r>
            <a:r>
              <a:rPr lang="pt-BR" sz="1200" dirty="0">
                <a:solidFill>
                  <a:schemeClr val="tx1">
                    <a:lumMod val="85000"/>
                    <a:lumOff val="15000"/>
                  </a:schemeClr>
                </a:solidFill>
                <a:latin typeface="Arial" panose="020B0604020202020204" pitchFamily="34" charset="0"/>
                <a:cs typeface="Arial" panose="020B0604020202020204" pitchFamily="34" charset="0"/>
              </a:rPr>
              <a:t>, Oficial do Registro de Imóveis, Títulos</a:t>
            </a:r>
          </a:p>
          <a:p>
            <a:r>
              <a:rPr lang="pt-BR" sz="1200" dirty="0">
                <a:solidFill>
                  <a:schemeClr val="tx1">
                    <a:lumMod val="85000"/>
                    <a:lumOff val="15000"/>
                  </a:schemeClr>
                </a:solidFill>
                <a:latin typeface="Arial" panose="020B0604020202020204" pitchFamily="34" charset="0"/>
                <a:cs typeface="Arial" panose="020B0604020202020204" pitchFamily="34" charset="0"/>
              </a:rPr>
              <a:t>e Documentos e Pessoas Jurídicas de Bom Jesus da Lapa/BA;</a:t>
            </a:r>
          </a:p>
          <a:p>
            <a:r>
              <a:rPr lang="pt-BR" sz="1200" dirty="0">
                <a:solidFill>
                  <a:schemeClr val="tx1">
                    <a:lumMod val="85000"/>
                    <a:lumOff val="15000"/>
                  </a:schemeClr>
                </a:solidFill>
                <a:latin typeface="Arial" panose="020B0604020202020204" pitchFamily="34" charset="0"/>
                <a:cs typeface="Arial" panose="020B0604020202020204" pitchFamily="34" charset="0"/>
              </a:rPr>
              <a:t>IV - Pedro Ítalo da Costa Bacelar, Oficial do Registro de Imóveis, Títulos e</a:t>
            </a:r>
          </a:p>
          <a:p>
            <a:r>
              <a:rPr lang="pt-BR" sz="1200" dirty="0">
                <a:solidFill>
                  <a:schemeClr val="tx1">
                    <a:lumMod val="85000"/>
                    <a:lumOff val="15000"/>
                  </a:schemeClr>
                </a:solidFill>
                <a:latin typeface="Arial" panose="020B0604020202020204" pitchFamily="34" charset="0"/>
                <a:cs typeface="Arial" panose="020B0604020202020204" pitchFamily="34" charset="0"/>
              </a:rPr>
              <a:t>Documentos e Pessoas Jurídicas de Capim Grosso/BA;</a:t>
            </a:r>
          </a:p>
          <a:p>
            <a:r>
              <a:rPr lang="pt-BR" sz="1200" dirty="0">
                <a:solidFill>
                  <a:schemeClr val="tx1">
                    <a:lumMod val="85000"/>
                    <a:lumOff val="15000"/>
                  </a:schemeClr>
                </a:solidFill>
                <a:latin typeface="Arial" panose="020B0604020202020204" pitchFamily="34" charset="0"/>
                <a:cs typeface="Arial" panose="020B0604020202020204" pitchFamily="34" charset="0"/>
              </a:rPr>
              <a:t>V - Lucélia Pitombeira Barreto, Oficial do Registro de Imóveis, Títulos e</a:t>
            </a:r>
          </a:p>
          <a:p>
            <a:r>
              <a:rPr lang="pt-BR" sz="1200" dirty="0">
                <a:solidFill>
                  <a:schemeClr val="tx1">
                    <a:lumMod val="85000"/>
                    <a:lumOff val="15000"/>
                  </a:schemeClr>
                </a:solidFill>
                <a:latin typeface="Arial" panose="020B0604020202020204" pitchFamily="34" charset="0"/>
                <a:cs typeface="Arial" panose="020B0604020202020204" pitchFamily="34" charset="0"/>
              </a:rPr>
              <a:t>Documentos e Pessoas Jurídicas de Santa Rita de Cássia/BA;</a:t>
            </a:r>
          </a:p>
          <a:p>
            <a:r>
              <a:rPr lang="pt-BR" sz="1200" dirty="0">
                <a:solidFill>
                  <a:schemeClr val="tx1">
                    <a:lumMod val="85000"/>
                    <a:lumOff val="15000"/>
                  </a:schemeClr>
                </a:solidFill>
                <a:latin typeface="Arial" panose="020B0604020202020204" pitchFamily="34" charset="0"/>
                <a:cs typeface="Arial" panose="020B0604020202020204" pitchFamily="34" charset="0"/>
              </a:rPr>
              <a:t>VI - Yuri </a:t>
            </a:r>
            <a:r>
              <a:rPr lang="pt-BR" sz="1200" dirty="0" err="1">
                <a:solidFill>
                  <a:schemeClr val="tx1">
                    <a:lumMod val="85000"/>
                    <a:lumOff val="15000"/>
                  </a:schemeClr>
                </a:solidFill>
                <a:latin typeface="Arial" panose="020B0604020202020204" pitchFamily="34" charset="0"/>
                <a:cs typeface="Arial" panose="020B0604020202020204" pitchFamily="34" charset="0"/>
              </a:rPr>
              <a:t>Daibert</a:t>
            </a:r>
            <a:r>
              <a:rPr lang="pt-BR" sz="1200" dirty="0">
                <a:solidFill>
                  <a:schemeClr val="tx1">
                    <a:lumMod val="85000"/>
                    <a:lumOff val="15000"/>
                  </a:schemeClr>
                </a:solidFill>
                <a:latin typeface="Arial" panose="020B0604020202020204" pitchFamily="34" charset="0"/>
                <a:cs typeface="Arial" panose="020B0604020202020204" pitchFamily="34" charset="0"/>
              </a:rPr>
              <a:t> Salomão de Campos, Oficial Interventor do Registro de</a:t>
            </a:r>
          </a:p>
          <a:p>
            <a:r>
              <a:rPr lang="pt-BR" sz="1200" dirty="0">
                <a:solidFill>
                  <a:schemeClr val="tx1">
                    <a:lumMod val="85000"/>
                    <a:lumOff val="15000"/>
                  </a:schemeClr>
                </a:solidFill>
                <a:latin typeface="Arial" panose="020B0604020202020204" pitchFamily="34" charset="0"/>
                <a:cs typeface="Arial" panose="020B0604020202020204" pitchFamily="34" charset="0"/>
              </a:rPr>
              <a:t>Imóveis, Títulos e Documentos e Pessoas Jurídicas de Formosa do Rio</a:t>
            </a:r>
          </a:p>
          <a:p>
            <a:r>
              <a:rPr lang="pt-BR" sz="1200" dirty="0">
                <a:solidFill>
                  <a:schemeClr val="tx1">
                    <a:lumMod val="85000"/>
                    <a:lumOff val="15000"/>
                  </a:schemeClr>
                </a:solidFill>
                <a:latin typeface="Arial" panose="020B0604020202020204" pitchFamily="34" charset="0"/>
                <a:cs typeface="Arial" panose="020B0604020202020204" pitchFamily="34" charset="0"/>
              </a:rPr>
              <a:t>Preto/BA;</a:t>
            </a:r>
          </a:p>
          <a:p>
            <a:r>
              <a:rPr lang="pt-BR" sz="1200" dirty="0">
                <a:solidFill>
                  <a:schemeClr val="tx1">
                    <a:lumMod val="85000"/>
                    <a:lumOff val="15000"/>
                  </a:schemeClr>
                </a:solidFill>
                <a:latin typeface="Arial" panose="020B0604020202020204" pitchFamily="34" charset="0"/>
                <a:cs typeface="Arial" panose="020B0604020202020204" pitchFamily="34" charset="0"/>
              </a:rPr>
              <a:t>..................</a:t>
            </a:r>
          </a:p>
          <a:p>
            <a:r>
              <a:rPr lang="pt-BR" sz="1200" b="1" dirty="0">
                <a:solidFill>
                  <a:schemeClr val="tx1">
                    <a:lumMod val="85000"/>
                    <a:lumOff val="15000"/>
                  </a:schemeClr>
                </a:solidFill>
                <a:latin typeface="Arial" panose="020B0604020202020204" pitchFamily="34" charset="0"/>
                <a:cs typeface="Arial" panose="020B0604020202020204" pitchFamily="34" charset="0"/>
              </a:rPr>
              <a:t>X - José de Arimatéia Barbosa, Oficial do Registro de Imóveis de Campo Novo do Parecis/MT.</a:t>
            </a:r>
          </a:p>
        </p:txBody>
      </p:sp>
    </p:spTree>
    <p:extLst>
      <p:ext uri="{BB962C8B-B14F-4D97-AF65-F5344CB8AC3E}">
        <p14:creationId xmlns:p14="http://schemas.microsoft.com/office/powerpoint/2010/main" val="1797078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m 3">
            <a:extLst>
              <a:ext uri="{FF2B5EF4-FFF2-40B4-BE49-F238E27FC236}">
                <a16:creationId xmlns:a16="http://schemas.microsoft.com/office/drawing/2014/main" id="{A2C20373-9142-4846-B494-1DAEE24C24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916113"/>
            <a:ext cx="7267575" cy="3713162"/>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5C862-4B99-4431-B416-E1A4346CA649}"/>
              </a:ext>
            </a:extLst>
          </p:cNvPr>
          <p:cNvSpPr>
            <a:spLocks noGrp="1"/>
          </p:cNvSpPr>
          <p:nvPr>
            <p:ph type="title"/>
          </p:nvPr>
        </p:nvSpPr>
        <p:spPr>
          <a:xfrm>
            <a:off x="1645009" y="2615734"/>
            <a:ext cx="9603275" cy="1049235"/>
          </a:xfrm>
        </p:spPr>
        <p:txBody>
          <a:bodyPr>
            <a:normAutofit fontScale="90000"/>
          </a:bodyPr>
          <a:lstStyle/>
          <a:p>
            <a:r>
              <a:rPr lang="pt-BR" dirty="0">
                <a:hlinkClick r:id="rId2"/>
              </a:rPr>
              <a:t>https://alvesecavalcantiadvocacia.com/2019/09/21/nocoes-elementares-do-direito-imobiliario/</a:t>
            </a:r>
            <a:br>
              <a:rPr lang="pt-BR" dirty="0"/>
            </a:br>
            <a:r>
              <a:rPr lang="pt-BR" i="1" dirty="0"/>
              <a:t>Autor: Anderson Bruno Cavalcanti de Barros é Advogado, Casado com a Dra. Ana Caroline, inscrito na OAB/PE sob o nº 50.911. Pós graduando em Direito Imobiliário. e-mail: brunocavbarros@gmail.com.</a:t>
            </a:r>
            <a:br>
              <a:rPr lang="pt-BR" dirty="0"/>
            </a:br>
            <a:endParaRPr lang="pt-BR" dirty="0"/>
          </a:p>
        </p:txBody>
      </p:sp>
      <p:sp>
        <p:nvSpPr>
          <p:cNvPr id="3" name="Espaço Reservado para Conteúdo 2">
            <a:extLst>
              <a:ext uri="{FF2B5EF4-FFF2-40B4-BE49-F238E27FC236}">
                <a16:creationId xmlns:a16="http://schemas.microsoft.com/office/drawing/2014/main" id="{C4A53992-E580-43FE-AD35-F125EC87AD08}"/>
              </a:ext>
            </a:extLst>
          </p:cNvPr>
          <p:cNvSpPr>
            <a:spLocks noGrp="1"/>
          </p:cNvSpPr>
          <p:nvPr>
            <p:ph idx="1"/>
          </p:nvPr>
        </p:nvSpPr>
        <p:spPr/>
        <p:txBody>
          <a:bodyPr/>
          <a:lstStyle/>
          <a:p>
            <a:endParaRPr lang="pt-BR" dirty="0"/>
          </a:p>
        </p:txBody>
      </p:sp>
    </p:spTree>
    <p:extLst>
      <p:ext uri="{BB962C8B-B14F-4D97-AF65-F5344CB8AC3E}">
        <p14:creationId xmlns:p14="http://schemas.microsoft.com/office/powerpoint/2010/main" val="2047372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4298BA-C815-4029-91CB-94998EA85068}"/>
              </a:ext>
            </a:extLst>
          </p:cNvPr>
          <p:cNvSpPr>
            <a:spLocks noGrp="1"/>
          </p:cNvSpPr>
          <p:nvPr>
            <p:ph type="title"/>
          </p:nvPr>
        </p:nvSpPr>
        <p:spPr/>
        <p:txBody>
          <a:bodyPr>
            <a:normAutofit fontScale="90000"/>
          </a:bodyPr>
          <a:lstStyle/>
          <a:p>
            <a:r>
              <a:rPr lang="pt-BR" b="1" u="sng" dirty="0"/>
              <a:t>Efeitos jurídicos do registro imobiliário</a:t>
            </a:r>
            <a:br>
              <a:rPr lang="pt-BR" b="1" dirty="0"/>
            </a:br>
            <a:r>
              <a:rPr lang="pt-BR" b="1" dirty="0"/>
              <a:t>Força probante</a:t>
            </a:r>
            <a:endParaRPr lang="pt-BR" dirty="0"/>
          </a:p>
        </p:txBody>
      </p:sp>
      <p:sp>
        <p:nvSpPr>
          <p:cNvPr id="3" name="Espaço Reservado para Conteúdo 2">
            <a:extLst>
              <a:ext uri="{FF2B5EF4-FFF2-40B4-BE49-F238E27FC236}">
                <a16:creationId xmlns:a16="http://schemas.microsoft.com/office/drawing/2014/main" id="{26D7B967-5D2B-47D3-9CAB-247EDF9BB350}"/>
              </a:ext>
            </a:extLst>
          </p:cNvPr>
          <p:cNvSpPr>
            <a:spLocks noGrp="1"/>
          </p:cNvSpPr>
          <p:nvPr>
            <p:ph idx="1"/>
          </p:nvPr>
        </p:nvSpPr>
        <p:spPr/>
        <p:txBody>
          <a:bodyPr>
            <a:normAutofit fontScale="85000" lnSpcReduction="20000"/>
          </a:bodyPr>
          <a:lstStyle/>
          <a:p>
            <a:r>
              <a:rPr lang="pt-BR" dirty="0"/>
              <a:t>O registro imobiliário brasileiro gera uma presunção relativa de propriedade porque se o título constitutivo do domínio apresentar algum vicio, algum defeito pode ele ser considerado nulo ou anulável e o registro ser cancelado, portanto, o registro imobiliário brasileiro gera uma presunção relativa “iuris tantum” de domínio, admitindo-se prova em sentido contrário.</a:t>
            </a:r>
          </a:p>
          <a:p>
            <a:r>
              <a:rPr lang="pt-BR" dirty="0"/>
              <a:t>Diferentemente do que ocorre na Alemanha em que o registro imobiliário gera uma presunção absoluta da propriedade, se ocorrer o registro do título convalida-se eventual vicio ou defeito existente do título aquisitivo. Existe no Brasil o registro que gera uma presunção absoluta que é o registro </a:t>
            </a:r>
            <a:r>
              <a:rPr lang="pt-BR" dirty="0" err="1"/>
              <a:t>Torrens</a:t>
            </a:r>
            <a:r>
              <a:rPr lang="pt-BR" dirty="0"/>
              <a:t> (art. 277 e seguintes da lei. 6.015/73). </a:t>
            </a:r>
          </a:p>
          <a:p>
            <a:r>
              <a:rPr lang="pt-BR" dirty="0"/>
              <a:t>O registro </a:t>
            </a:r>
            <a:r>
              <a:rPr lang="pt-BR" dirty="0" err="1"/>
              <a:t>Torrens</a:t>
            </a:r>
            <a:r>
              <a:rPr lang="pt-BR" dirty="0"/>
              <a:t> no Brasil tem vigência mas é ineficaz, primeiro porque ele só é aplicado para registros rurais e segundo porque depende da instauração de um processo judicial de uma decisão que declare o domínio da propriedade imóvel.</a:t>
            </a:r>
          </a:p>
          <a:p>
            <a:endParaRPr lang="pt-BR" dirty="0"/>
          </a:p>
        </p:txBody>
      </p:sp>
    </p:spTree>
    <p:extLst>
      <p:ext uri="{BB962C8B-B14F-4D97-AF65-F5344CB8AC3E}">
        <p14:creationId xmlns:p14="http://schemas.microsoft.com/office/powerpoint/2010/main" val="413431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65E2EC-FCE3-4851-9CAC-70044A5555C7}"/>
              </a:ext>
            </a:extLst>
          </p:cNvPr>
          <p:cNvSpPr>
            <a:spLocks noGrp="1"/>
          </p:cNvSpPr>
          <p:nvPr>
            <p:ph type="title"/>
          </p:nvPr>
        </p:nvSpPr>
        <p:spPr/>
        <p:txBody>
          <a:bodyPr>
            <a:normAutofit fontScale="90000"/>
          </a:bodyPr>
          <a:lstStyle/>
          <a:p>
            <a:r>
              <a:rPr lang="pt-BR" b="1" dirty="0"/>
              <a:t>Registro de imóveis no Direito comparado</a:t>
            </a:r>
            <a:br>
              <a:rPr lang="pt-BR" dirty="0"/>
            </a:br>
            <a:endParaRPr lang="pt-BR" dirty="0"/>
          </a:p>
        </p:txBody>
      </p:sp>
      <p:sp>
        <p:nvSpPr>
          <p:cNvPr id="3" name="Espaço Reservado para Conteúdo 2">
            <a:extLst>
              <a:ext uri="{FF2B5EF4-FFF2-40B4-BE49-F238E27FC236}">
                <a16:creationId xmlns:a16="http://schemas.microsoft.com/office/drawing/2014/main" id="{4023DE68-A43E-4E3D-BF98-509C7EE3EAC4}"/>
              </a:ext>
            </a:extLst>
          </p:cNvPr>
          <p:cNvSpPr>
            <a:spLocks noGrp="1"/>
          </p:cNvSpPr>
          <p:nvPr>
            <p:ph idx="1"/>
          </p:nvPr>
        </p:nvSpPr>
        <p:spPr/>
        <p:txBody>
          <a:bodyPr>
            <a:normAutofit fontScale="55000" lnSpcReduction="20000"/>
          </a:bodyPr>
          <a:lstStyle/>
          <a:p>
            <a:r>
              <a:rPr lang="pt-BR" dirty="0"/>
              <a:t>Basicamente, três são os sistemas mais relevantes atualmente, vejamos um pouco de cada um deles:</a:t>
            </a:r>
          </a:p>
          <a:p>
            <a:r>
              <a:rPr lang="pt-BR" dirty="0"/>
              <a:t>a) </a:t>
            </a:r>
            <a:r>
              <a:rPr lang="pt-BR" b="1" dirty="0"/>
              <a:t>sistema Francês</a:t>
            </a:r>
            <a:r>
              <a:rPr lang="pt-BR" dirty="0"/>
              <a:t>: iniciado com o edito de 21 de março de 1963, denominado "</a:t>
            </a:r>
            <a:r>
              <a:rPr lang="pt-BR" dirty="0" err="1"/>
              <a:t>colbert</a:t>
            </a:r>
            <a:r>
              <a:rPr lang="pt-BR" dirty="0"/>
              <a:t>", o qual, inaugura um registro fundado na </a:t>
            </a:r>
            <a:r>
              <a:rPr lang="pt-BR" dirty="0" err="1"/>
              <a:t>inoponibilidade</a:t>
            </a:r>
            <a:r>
              <a:rPr lang="pt-BR" dirty="0"/>
              <a:t> dos títulos de propriedade não inscritos. Mais adiante é criado um sistema obrigatório de inscrição das hipotecas voluntárias, que além da oponibilidade, possuía natureza constitutiva da garantia real, determinando o grau de prioridade. Mais adiante, a lei de 11 de brumário (1978), tornou obrigatória a transcrição de todos os atos translativos de propriedade no registro do ofício onde se situava o imóvel. O seu problema é que o registro não constituía a propriedade, servia apenas para fins de oponibilidade perante terceiros de boa fé. Quem primeiro inscreve o título terá prioridade na aquisição plena da propriedade.</a:t>
            </a:r>
          </a:p>
          <a:p>
            <a:r>
              <a:rPr lang="pt-BR" dirty="0"/>
              <a:t>b) </a:t>
            </a:r>
            <a:r>
              <a:rPr lang="pt-BR" b="1" dirty="0"/>
              <a:t>sistema Alemão</a:t>
            </a:r>
            <a:r>
              <a:rPr lang="pt-BR" dirty="0"/>
              <a:t>: neste modelo, (</a:t>
            </a:r>
            <a:r>
              <a:rPr lang="pt-BR" i="1" dirty="0"/>
              <a:t>mutatis mutandis</a:t>
            </a:r>
            <a:r>
              <a:rPr lang="pt-BR" dirty="0"/>
              <a:t>, adotado pelo Brasil), considerado um dos mais perfeitos do mundo, a transmissão do imóvel não se conclui enquanto o respectivo título não é devidamente registrado. Sistema de causa e modo. Causa: título aquisitivo. Modo: inscrição no registro imobiliário competente. Cria ainda o sistema do fólio real citado acima. Este sistema, diferente do nosso protege aqueles que, confiando nos dados constantes no registro e compram imóveis de suposto proprietário, não perdem a propriedade caso venham a descobrir um vício posterior, como por exemplo, comprar um imóvel que não pertencia ao titular registral.</a:t>
            </a:r>
          </a:p>
          <a:p>
            <a:r>
              <a:rPr lang="pt-BR" dirty="0"/>
              <a:t>c) </a:t>
            </a:r>
            <a:r>
              <a:rPr lang="pt-BR" b="1" dirty="0"/>
              <a:t>sistema Australiano ou </a:t>
            </a:r>
            <a:r>
              <a:rPr lang="pt-BR" b="1" dirty="0" err="1"/>
              <a:t>Torrens</a:t>
            </a:r>
            <a:r>
              <a:rPr lang="pt-BR" dirty="0"/>
              <a:t>: tem seu nome devido ao Irlandês Robert </a:t>
            </a:r>
            <a:r>
              <a:rPr lang="pt-BR" dirty="0" err="1"/>
              <a:t>Torrens</a:t>
            </a:r>
            <a:r>
              <a:rPr lang="pt-BR" dirty="0"/>
              <a:t> (1814-1884), e tem como fator fundamental a abertura de matrícula para o imóvel por iniciativa do seu proprietário, ocasionando uma análise jurídica e outra topográfica do imóvel. Em cada transferência, entende-se que a propriedade retorna ao Estado e este é quem verdadeiramente transfere ao adquirente, logo, a inscrição convalida eventual vício pois, em tese, é o próprio Estado quem transfere para o terceiro. Um plus neste modelo é que existe uma indenização para o eventual titular material </a:t>
            </a:r>
            <a:r>
              <a:rPr lang="pt-BR" dirty="0" err="1"/>
              <a:t>extrarregistral</a:t>
            </a:r>
            <a:r>
              <a:rPr lang="pt-BR" dirty="0"/>
              <a:t> prejudicado pela matrícula fraudulenta ou errônea. O brasileiro também adota algumas destas características desde 1890 quando Rui Barbosa o introduziu em nosso ordenamento jurídico.</a:t>
            </a:r>
          </a:p>
          <a:p>
            <a:endParaRPr lang="pt-BR" dirty="0"/>
          </a:p>
        </p:txBody>
      </p:sp>
    </p:spTree>
    <p:extLst>
      <p:ext uri="{BB962C8B-B14F-4D97-AF65-F5344CB8AC3E}">
        <p14:creationId xmlns:p14="http://schemas.microsoft.com/office/powerpoint/2010/main" val="3295372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B034528-83B1-47E5-A835-38F42BB81BD4}"/>
              </a:ext>
            </a:extLst>
          </p:cNvPr>
          <p:cNvSpPr>
            <a:spLocks noGrp="1"/>
          </p:cNvSpPr>
          <p:nvPr>
            <p:ph type="title"/>
          </p:nvPr>
        </p:nvSpPr>
        <p:spPr>
          <a:xfrm>
            <a:off x="495750" y="611278"/>
            <a:ext cx="11360800" cy="763600"/>
          </a:xfrm>
        </p:spPr>
        <p:txBody>
          <a:bodyPr>
            <a:normAutofit fontScale="90000"/>
          </a:bodyPr>
          <a:lstStyle/>
          <a:p>
            <a:pPr algn="ctr"/>
            <a:r>
              <a:rPr lang="pt-BR" b="1" dirty="0">
                <a:latin typeface="Arial" panose="020B0604020202020204" pitchFamily="34" charset="0"/>
                <a:cs typeface="Arial" panose="020B0604020202020204" pitchFamily="34" charset="0"/>
              </a:rPr>
              <a:t>TEORIA DA RELATIVIDADE DO </a:t>
            </a:r>
            <a:br>
              <a:rPr lang="pt-BR" b="1" dirty="0">
                <a:latin typeface="Arial" panose="020B0604020202020204" pitchFamily="34" charset="0"/>
                <a:cs typeface="Arial" panose="020B0604020202020204" pitchFamily="34" charset="0"/>
              </a:rPr>
            </a:br>
            <a:r>
              <a:rPr lang="pt-BR" b="1" dirty="0">
                <a:latin typeface="Arial" panose="020B0604020202020204" pitchFamily="34" charset="0"/>
                <a:cs typeface="Arial" panose="020B0604020202020204" pitchFamily="34" charset="0"/>
              </a:rPr>
              <a:t>REGISTRO DE IMÓVEIS</a:t>
            </a:r>
          </a:p>
        </p:txBody>
      </p:sp>
      <p:sp>
        <p:nvSpPr>
          <p:cNvPr id="3" name="Subtítulo 2">
            <a:extLst>
              <a:ext uri="{FF2B5EF4-FFF2-40B4-BE49-F238E27FC236}">
                <a16:creationId xmlns:a16="http://schemas.microsoft.com/office/drawing/2014/main" id="{1A8B818C-36CC-4273-8F84-9224B0C41316}"/>
              </a:ext>
            </a:extLst>
          </p:cNvPr>
          <p:cNvSpPr>
            <a:spLocks noGrp="1"/>
          </p:cNvSpPr>
          <p:nvPr>
            <p:ph idx="1"/>
          </p:nvPr>
        </p:nvSpPr>
        <p:spPr>
          <a:xfrm>
            <a:off x="1422400" y="2335886"/>
            <a:ext cx="9677400" cy="2769514"/>
          </a:xfrm>
        </p:spPr>
        <p:txBody>
          <a:bodyPr>
            <a:normAutofit lnSpcReduction="10000"/>
          </a:bodyPr>
          <a:lstStyle/>
          <a:p>
            <a:pPr marL="203195" indent="0" algn="just">
              <a:lnSpc>
                <a:spcPct val="150000"/>
              </a:lnSpc>
              <a:buNone/>
            </a:pPr>
            <a:r>
              <a:rPr lang="pt-BR" dirty="0">
                <a:latin typeface="Arial" panose="020B0604020202020204" pitchFamily="34" charset="0"/>
                <a:cs typeface="Arial" panose="020B0604020202020204" pitchFamily="34" charset="0"/>
              </a:rPr>
              <a:t>Adotada pelo sistema imobiliário brasileiro foi a teoria da relatividade do registro de imóveis, originária da escola francesa, pela qual o registro confere o direito real consolidado, o </a:t>
            </a:r>
            <a:r>
              <a:rPr lang="pt-BR" i="1" dirty="0">
                <a:latin typeface="Arial" panose="020B0604020202020204" pitchFamily="34" charset="0"/>
                <a:cs typeface="Arial" panose="020B0604020202020204" pitchFamily="34" charset="0"/>
              </a:rPr>
              <a:t>jus in </a:t>
            </a:r>
            <a:r>
              <a:rPr lang="pt-BR" i="1" dirty="0" err="1">
                <a:latin typeface="Arial" panose="020B0604020202020204" pitchFamily="34" charset="0"/>
                <a:cs typeface="Arial" panose="020B0604020202020204" pitchFamily="34" charset="0"/>
              </a:rPr>
              <a:t>re</a:t>
            </a:r>
            <a:r>
              <a:rPr lang="pt-BR" i="1" dirty="0">
                <a:latin typeface="Arial" panose="020B0604020202020204" pitchFamily="34" charset="0"/>
                <a:cs typeface="Arial" panose="020B0604020202020204" pitchFamily="34" charset="0"/>
              </a:rPr>
              <a:t> </a:t>
            </a:r>
            <a:r>
              <a:rPr lang="pt-BR" dirty="0">
                <a:latin typeface="Arial" panose="020B0604020202020204" pitchFamily="34" charset="0"/>
                <a:cs typeface="Arial" panose="020B0604020202020204" pitchFamily="34" charset="0"/>
              </a:rPr>
              <a:t>em poder do </a:t>
            </a:r>
            <a:r>
              <a:rPr lang="pt-BR" i="1" dirty="0">
                <a:latin typeface="Arial" panose="020B0604020202020204" pitchFamily="34" charset="0"/>
                <a:cs typeface="Arial" panose="020B0604020202020204" pitchFamily="34" charset="0"/>
              </a:rPr>
              <a:t>dominus</a:t>
            </a:r>
            <a:r>
              <a:rPr lang="pt-BR" dirty="0">
                <a:latin typeface="Arial" panose="020B0604020202020204" pitchFamily="34" charset="0"/>
                <a:cs typeface="Arial" panose="020B0604020202020204" pitchFamily="34" charset="0"/>
              </a:rPr>
              <a:t>, com presunção de legitimidade relativa, também chamada de </a:t>
            </a:r>
            <a:r>
              <a:rPr lang="pt-BR" i="1" dirty="0">
                <a:latin typeface="Arial" panose="020B0604020202020204" pitchFamily="34" charset="0"/>
                <a:cs typeface="Arial" panose="020B0604020202020204" pitchFamily="34" charset="0"/>
              </a:rPr>
              <a:t>praesunctio jus tantum</a:t>
            </a:r>
            <a:r>
              <a:rPr lang="pt-BR" dirty="0">
                <a:latin typeface="Arial" panose="020B0604020202020204" pitchFamily="34" charset="0"/>
                <a:cs typeface="Arial" panose="020B0604020202020204" pitchFamily="34" charset="0"/>
              </a:rPr>
              <a:t>,  pela qual o  direito de dono do imóvel é reservado a quem primeiro registra o seu título, todavia, admite provas em contrário. </a:t>
            </a:r>
          </a:p>
          <a:p>
            <a:endParaRPr lang="pt-BR" dirty="0"/>
          </a:p>
        </p:txBody>
      </p:sp>
    </p:spTree>
    <p:extLst>
      <p:ext uri="{BB962C8B-B14F-4D97-AF65-F5344CB8AC3E}">
        <p14:creationId xmlns:p14="http://schemas.microsoft.com/office/powerpoint/2010/main" val="3011047236"/>
      </p:ext>
    </p:extLst>
  </p:cSld>
  <p:clrMapOvr>
    <a:masterClrMapping/>
  </p:clrMapOvr>
</p:sld>
</file>

<file path=ppt/theme/theme1.xml><?xml version="1.0" encoding="utf-8"?>
<a:theme xmlns:a="http://schemas.openxmlformats.org/drawingml/2006/main" name="Galeria">
  <a:themeElements>
    <a:clrScheme name="Galeri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432</TotalTime>
  <Words>4853</Words>
  <Application>Microsoft Office PowerPoint</Application>
  <PresentationFormat>Widescreen</PresentationFormat>
  <Paragraphs>212</Paragraphs>
  <Slides>52</Slides>
  <Notes>4</Notes>
  <HiddenSlides>0</HiddenSlides>
  <MMClips>1</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52</vt:i4>
      </vt:variant>
    </vt:vector>
  </HeadingPairs>
  <TitlesOfParts>
    <vt:vector size="60" baseType="lpstr">
      <vt:lpstr>Arial</vt:lpstr>
      <vt:lpstr>Calibri</vt:lpstr>
      <vt:lpstr>Gill Sans MT</vt:lpstr>
      <vt:lpstr>Sagona ExtraLight</vt:lpstr>
      <vt:lpstr>Speak Pro</vt:lpstr>
      <vt:lpstr>Times New Roman</vt:lpstr>
      <vt:lpstr>Wingdings 3</vt:lpstr>
      <vt:lpstr>Galeria</vt:lpstr>
      <vt:lpstr>A nova era do Registro de Imóveis</vt:lpstr>
      <vt:lpstr>OBJETIVOS</vt:lpstr>
      <vt:lpstr>PROPOSIÇÕES: </vt:lpstr>
      <vt:lpstr>Introdução</vt:lpstr>
      <vt:lpstr>Brasil: Referencias Generales</vt:lpstr>
      <vt:lpstr>https://alvesecavalcantiadvocacia.com/2019/09/21/nocoes-elementares-do-direito-imobiliario/ Autor: Anderson Bruno Cavalcanti de Barros é Advogado, Casado com a Dra. Ana Caroline, inscrito na OAB/PE sob o nº 50.911. Pós graduando em Direito Imobiliário. e-mail: brunocavbarros@gmail.com. </vt:lpstr>
      <vt:lpstr>Efeitos jurídicos do registro imobiliário Força probante</vt:lpstr>
      <vt:lpstr>Registro de imóveis no Direito comparado </vt:lpstr>
      <vt:lpstr>TEORIA DA RELATIVIDADE DO  REGISTRO DE IMÓVEIS</vt:lpstr>
      <vt:lpstr>Registro Torrens:</vt:lpstr>
      <vt:lpstr>Breve história do Serviço Notarial e Registral no Brasil.</vt:lpstr>
      <vt:lpstr>Apresentação do PowerPoint</vt:lpstr>
      <vt:lpstr>Esboço - código civil de Teixeira de freitas</vt:lpstr>
      <vt:lpstr>Cadastro territorial e registro jurídico na argentina</vt:lpstr>
      <vt:lpstr>ORIGEM-REGISTRO IMOBILIÁRIO BRASILEIRO</vt:lpstr>
      <vt:lpstr> REGISTRO DA PROPRIEDADE IMOBILIÁRIA</vt:lpstr>
      <vt:lpstr>CONSOLIDAÇÃO DOS REGISTROS</vt:lpstr>
      <vt:lpstr>SISTEMA REGISTRAL    ORIGEM E EVOLUÇÃO</vt:lpstr>
      <vt:lpstr>Finalidade do registro de imóveis Historicamente, afirma Luiz Guilherme Loureiro:  </vt:lpstr>
      <vt:lpstr>Apresentação do PowerPoint</vt:lpstr>
      <vt:lpstr>FUNÇÃO DO REGISTRO DE IMÓVEIS:</vt:lpstr>
      <vt:lpstr>IRIB - Instituto de Registro  Imobiliário do Brasil </vt:lpstr>
      <vt:lpstr> Ações – IRIB - Registrador</vt:lpstr>
      <vt:lpstr>Apresentação do PowerPoint</vt:lpstr>
      <vt:lpstr>REGISTRO IMOBILIÁRIO BRASILEIRO</vt:lpstr>
      <vt:lpstr>IRIB/ANOREG-BR - INTEGRAÇÃO</vt:lpstr>
      <vt:lpstr>SISTEMA DE REGISTRO ELETRÔNICO DE IMÓVEIS NO BRASIL </vt:lpstr>
      <vt:lpstr>DO QUE SE TRATA O ONR, QUANDO E POR QUE FOI IDEALIZADO? </vt:lpstr>
      <vt:lpstr>OPERADOR NACIONAL DE REGISTRO (ONR): LEI 13.465/17, ORIUNDA DA MP 759/16  </vt:lpstr>
      <vt:lpstr>PROVIMENTOS EDITADOS PELA CORREGEDORIA NACIONAL DE JUSTIÇA</vt:lpstr>
      <vt:lpstr>DAS CEI’s E O SAEC</vt:lpstr>
      <vt:lpstr>RESULTADOS</vt:lpstr>
      <vt:lpstr>GARANTIA DO ACESSO À TECNOLOGIA</vt:lpstr>
      <vt:lpstr>TECNOLOGIA INCLUSIVA </vt:lpstr>
      <vt:lpstr>CONSEQUÊNCIAS </vt:lpstr>
      <vt:lpstr>AÇÕES PROATIVAS EM ANDAMENTO NO BRASIL – APOIO AO ONR</vt:lpstr>
      <vt:lpstr>Apresentação do PowerPoint</vt:lpstr>
      <vt:lpstr>REFLEXÕES DA LITERATURA ESPECIALIZADA MUNDIAL</vt:lpstr>
      <vt:lpstr>Apresentação do PowerPoint</vt:lpstr>
      <vt:lpstr>Registro eletrônico no Brasil-  MP-2.200/01- LEI 11.977/09 </vt:lpstr>
      <vt:lpstr>CARTA DE LIMA  - PRIMEIRA OFICINA  TÉCNICO E REGISTRAL (24 E 25 DE ABRIL/2022) </vt:lpstr>
      <vt:lpstr>Apresentação do PowerPoint</vt:lpstr>
      <vt:lpstr>Apresentação do PowerPoint</vt:lpstr>
      <vt:lpstr>PROPOSTA DE  MODIFICAÇÃO DE Lei 11.977/09</vt:lpstr>
      <vt:lpstr>SISTEMA REGISTRAL    ORIGEM E EVOLUÇÃO</vt:lpstr>
      <vt:lpstr>FINS DO REGISTRO PÚBLICO</vt:lpstr>
      <vt:lpstr>SEGURANÇA - ATOS DE REGISTRAIS</vt:lpstr>
      <vt:lpstr>PUBLICIDADE - ATOS REGISTRAIS</vt:lpstr>
      <vt:lpstr>SEGURANÇA JURÍDICA DO SISTEMA  REGISTRAL BRASILEIRO</vt:lpstr>
      <vt:lpstr>Apresentação do PowerPoint</vt:lpstr>
      <vt:lpstr>O PRESENTE LIODS SERÁ COMPOSTO PELOS SEGUINTES INTEGRANTES, SEM PREJUÍZO DE SEREM CONVIDADOS OUTROS PARTICIPANTES: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nova era do Registro de Imóveis</dc:title>
  <dc:creator>Jose de Arimateia Barbosa</dc:creator>
  <cp:lastModifiedBy>Jose de Arimateia Barbosa</cp:lastModifiedBy>
  <cp:revision>20</cp:revision>
  <dcterms:created xsi:type="dcterms:W3CDTF">2022-10-06T19:15:10Z</dcterms:created>
  <dcterms:modified xsi:type="dcterms:W3CDTF">2022-10-20T19:11:09Z</dcterms:modified>
</cp:coreProperties>
</file>