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sldIdLst>
    <p:sldId id="377" r:id="rId2"/>
    <p:sldId id="376" r:id="rId3"/>
    <p:sldId id="312" r:id="rId4"/>
    <p:sldId id="324" r:id="rId5"/>
    <p:sldId id="378" r:id="rId6"/>
    <p:sldId id="296" r:id="rId7"/>
    <p:sldId id="32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2F395-0BB6-4307-8763-C0D1DCCD4112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47079-85C9-4788-9478-EA269D9CC3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80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71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57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054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0590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439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987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094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325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56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85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5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6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63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18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7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14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236EF53-C624-4026-B15D-60B0323689B8}" type="datetimeFigureOut">
              <a:rPr lang="pt-BR" smtClean="0"/>
              <a:t>07/10/2022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08F34D-7BD7-4FEF-892B-07390AA61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046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C8317-A38B-4F09-A35F-BFC4036DF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431" y="1380066"/>
            <a:ext cx="8534400" cy="2048934"/>
          </a:xfrm>
        </p:spPr>
        <p:txBody>
          <a:bodyPr/>
          <a:lstStyle/>
          <a:p>
            <a:pPr algn="ctr"/>
            <a:r>
              <a:rPr lang="pt-BR" b="1" dirty="0"/>
              <a:t>Garantia da propriedade imóvel  Venezuela e no brasil </a:t>
            </a:r>
          </a:p>
        </p:txBody>
      </p:sp>
      <p:pic>
        <p:nvPicPr>
          <p:cNvPr id="5" name="Imagem 4" descr="Padrão do plano de fundo&#10;&#10;Descrição gerada automaticamente">
            <a:extLst>
              <a:ext uri="{FF2B5EF4-FFF2-40B4-BE49-F238E27FC236}">
                <a16:creationId xmlns:a16="http://schemas.microsoft.com/office/drawing/2014/main" id="{ABF0C057-1ECA-433E-A5E7-71960F968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51" y="4214000"/>
            <a:ext cx="2768174" cy="1845450"/>
          </a:xfrm>
          <a:prstGeom prst="rect">
            <a:avLst/>
          </a:prstGeom>
        </p:spPr>
      </p:pic>
      <p:pic>
        <p:nvPicPr>
          <p:cNvPr id="7" name="Imagem 6" descr="Uma imagem contendo Ícone&#10;&#10;Descrição gerada automaticamente">
            <a:extLst>
              <a:ext uri="{FF2B5EF4-FFF2-40B4-BE49-F238E27FC236}">
                <a16:creationId xmlns:a16="http://schemas.microsoft.com/office/drawing/2014/main" id="{5A9B8D09-67AD-4409-8E82-92FB5675D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14000"/>
            <a:ext cx="2768175" cy="184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88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94816" y="77376"/>
            <a:ext cx="2320990" cy="562074"/>
          </a:xfrm>
        </p:spPr>
        <p:txBody>
          <a:bodyPr>
            <a:normAutofit fontScale="90000"/>
          </a:bodyPr>
          <a:lstStyle/>
          <a:p>
            <a:r>
              <a:rPr lang="pt-BR" sz="3200" b="1" dirty="0"/>
              <a:t>Venezuela</a:t>
            </a:r>
          </a:p>
        </p:txBody>
      </p:sp>
      <p:pic>
        <p:nvPicPr>
          <p:cNvPr id="8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73" y="639451"/>
            <a:ext cx="9489607" cy="61210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337775" y="5081350"/>
            <a:ext cx="878837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medida faz parte de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uma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serie de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intervenções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económicas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chefiadas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por Nicolás Maduro. O presidente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venezuelano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alega ser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vitima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uma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“guerra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econômica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” de especuladores que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pretendem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derrubar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seu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ES" sz="2000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governo</a:t>
            </a:r>
            <a:r>
              <a:rPr lang="es-ES" sz="2000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363694" y="1372706"/>
            <a:ext cx="61916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>
                <a:solidFill>
                  <a:srgbClr val="002060"/>
                </a:solidFill>
                <a:latin typeface="+mj-lt"/>
              </a:rPr>
              <a:t>¿CUÁL ES LA POSICIÓN DEL ACTUAL GOBIERNO?</a:t>
            </a:r>
            <a:endParaRPr lang="es-ES" sz="20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919" y="799056"/>
            <a:ext cx="1695775" cy="1947520"/>
          </a:xfrm>
          <a:prstGeom prst="rect">
            <a:avLst/>
          </a:prstGeom>
        </p:spPr>
      </p:pic>
      <p:sp>
        <p:nvSpPr>
          <p:cNvPr id="10" name="Text Box 10">
            <a:extLst>
              <a:ext uri="{FF2B5EF4-FFF2-40B4-BE49-F238E27FC236}">
                <a16:creationId xmlns:a16="http://schemas.microsoft.com/office/drawing/2014/main" id="{24A6238D-C2BB-4C7F-AA92-4FEF639FC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621" y="3408692"/>
            <a:ext cx="862753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presidente da Venezuela, Nicolás Maduro,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decidiu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obrigar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os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proprietários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imóveis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alugados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há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20 anos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mais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 vende-los a </a:t>
            </a:r>
            <a:r>
              <a:rPr lang="es-ES" sz="2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seus</a:t>
            </a:r>
            <a:r>
              <a:rPr lang="es-E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inquilinos.</a:t>
            </a:r>
          </a:p>
        </p:txBody>
      </p:sp>
    </p:spTree>
    <p:extLst>
      <p:ext uri="{BB962C8B-B14F-4D97-AF65-F5344CB8AC3E}">
        <p14:creationId xmlns:p14="http://schemas.microsoft.com/office/powerpoint/2010/main" val="85636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000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2201" y="2591910"/>
            <a:ext cx="9372600" cy="293143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7200" dirty="0">
                <a:solidFill>
                  <a:schemeClr val="tx1"/>
                </a:solidFill>
                <a:latin typeface="+mj-lt"/>
              </a:rPr>
              <a:t>Se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garantiza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el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derecho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de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propiedad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.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En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fuerza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de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su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función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social,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la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propiead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estará sometida a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las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contribuciones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restricciones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y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obligaciones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que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establezca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la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ley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con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fines de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utilidad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pública o de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interés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general (articulo 99 de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la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Constituición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de </a:t>
            </a:r>
            <a:r>
              <a:rPr lang="pt-BR" sz="7200" dirty="0" err="1">
                <a:solidFill>
                  <a:schemeClr val="tx1"/>
                </a:solidFill>
                <a:latin typeface="+mj-lt"/>
              </a:rPr>
              <a:t>la</a:t>
            </a:r>
            <a:r>
              <a:rPr lang="pt-BR" sz="7200" dirty="0">
                <a:solidFill>
                  <a:schemeClr val="tx1"/>
                </a:solidFill>
                <a:latin typeface="+mj-lt"/>
              </a:rPr>
              <a:t> República de Venezuela)</a:t>
            </a:r>
          </a:p>
          <a:p>
            <a:pPr algn="just"/>
            <a:r>
              <a:rPr lang="es-ES" sz="7200" b="1" dirty="0">
                <a:solidFill>
                  <a:srgbClr val="FFC000"/>
                </a:solidFill>
                <a:latin typeface="+mj-lt"/>
              </a:rPr>
              <a:t>Artículo 115</a:t>
            </a:r>
            <a:endParaRPr lang="pt-BR" sz="7200" dirty="0">
              <a:solidFill>
                <a:srgbClr val="FFC000"/>
              </a:solidFill>
              <a:latin typeface="+mj-lt"/>
            </a:endParaRPr>
          </a:p>
          <a:p>
            <a:pPr algn="just"/>
            <a:r>
              <a:rPr lang="es-ES" sz="7200" dirty="0">
                <a:solidFill>
                  <a:srgbClr val="FFC000"/>
                </a:solidFill>
                <a:latin typeface="+mj-lt"/>
              </a:rPr>
              <a:t>Se garantiza el derecho de propiedad. Toda persona tiene derecho al uso, goce, disfrute y disposición de sus bienes. La propiedad estará sometida a las contribuciones, restricciones y obligaciones que establezca la ley con fines de utilidad pública o de interés general. Sólo por causa de utilidad pública o interés social, mediante sentencia firme y pago oportuno de justa indemnización, podrá ser declarada la expropiación de cualquier clase de bienes.</a:t>
            </a:r>
            <a:endParaRPr lang="pt-BR" sz="7200" dirty="0">
              <a:solidFill>
                <a:srgbClr val="FFC000"/>
              </a:solidFill>
              <a:latin typeface="+mj-lt"/>
            </a:endParaRPr>
          </a:p>
          <a:p>
            <a:pPr algn="just"/>
            <a:r>
              <a:rPr lang="pt-BR" sz="7200" dirty="0">
                <a:latin typeface="+mj-lt"/>
              </a:rPr>
              <a:t>Los </a:t>
            </a:r>
            <a:r>
              <a:rPr lang="pt-BR" sz="7200" dirty="0" err="1">
                <a:latin typeface="+mj-lt"/>
              </a:rPr>
              <a:t>estranjeros</a:t>
            </a:r>
            <a:r>
              <a:rPr lang="pt-BR" sz="7200" dirty="0">
                <a:latin typeface="+mj-lt"/>
              </a:rPr>
              <a:t>, </a:t>
            </a:r>
            <a:r>
              <a:rPr lang="pt-BR" sz="7200" dirty="0" err="1">
                <a:latin typeface="+mj-lt"/>
              </a:rPr>
              <a:t>tienan</a:t>
            </a:r>
            <a:r>
              <a:rPr lang="pt-BR" sz="7200" dirty="0">
                <a:latin typeface="+mj-lt"/>
              </a:rPr>
              <a:t> </a:t>
            </a:r>
            <a:r>
              <a:rPr lang="pt-BR" sz="7200" dirty="0" err="1">
                <a:latin typeface="+mj-lt"/>
              </a:rPr>
              <a:t>los</a:t>
            </a:r>
            <a:r>
              <a:rPr lang="pt-BR" sz="7200" dirty="0">
                <a:latin typeface="+mj-lt"/>
              </a:rPr>
              <a:t> </a:t>
            </a:r>
            <a:r>
              <a:rPr lang="pt-BR" sz="7200" dirty="0" err="1">
                <a:latin typeface="+mj-lt"/>
              </a:rPr>
              <a:t>mismos</a:t>
            </a:r>
            <a:r>
              <a:rPr lang="pt-BR" sz="7200" dirty="0">
                <a:latin typeface="+mj-lt"/>
              </a:rPr>
              <a:t> </a:t>
            </a:r>
            <a:r>
              <a:rPr lang="pt-BR" sz="7200" dirty="0" err="1">
                <a:latin typeface="+mj-lt"/>
              </a:rPr>
              <a:t>deberes</a:t>
            </a:r>
            <a:r>
              <a:rPr lang="pt-BR" sz="7200" dirty="0">
                <a:latin typeface="+mj-lt"/>
              </a:rPr>
              <a:t> y </a:t>
            </a:r>
            <a:r>
              <a:rPr lang="pt-BR" sz="7200" dirty="0" err="1">
                <a:latin typeface="+mj-lt"/>
              </a:rPr>
              <a:t>derechos</a:t>
            </a:r>
            <a:r>
              <a:rPr lang="pt-BR" sz="7200" dirty="0">
                <a:latin typeface="+mj-lt"/>
              </a:rPr>
              <a:t> que </a:t>
            </a:r>
            <a:r>
              <a:rPr lang="pt-BR" sz="7200" dirty="0" err="1">
                <a:latin typeface="+mj-lt"/>
              </a:rPr>
              <a:t>los</a:t>
            </a:r>
            <a:r>
              <a:rPr lang="pt-BR" sz="7200" dirty="0">
                <a:latin typeface="+mj-lt"/>
              </a:rPr>
              <a:t> venezuelanos, com </a:t>
            </a:r>
            <a:r>
              <a:rPr lang="pt-BR" sz="7200" dirty="0" err="1">
                <a:latin typeface="+mj-lt"/>
              </a:rPr>
              <a:t>las</a:t>
            </a:r>
            <a:r>
              <a:rPr lang="pt-BR" sz="7200" dirty="0">
                <a:latin typeface="+mj-lt"/>
              </a:rPr>
              <a:t> </a:t>
            </a:r>
            <a:r>
              <a:rPr lang="pt-BR" sz="7200" dirty="0" err="1">
                <a:latin typeface="+mj-lt"/>
              </a:rPr>
              <a:t>limiaciones</a:t>
            </a:r>
            <a:r>
              <a:rPr lang="pt-BR" sz="7200" dirty="0">
                <a:latin typeface="+mj-lt"/>
              </a:rPr>
              <a:t> e excepciones </a:t>
            </a:r>
            <a:r>
              <a:rPr lang="pt-BR" sz="7200" dirty="0" err="1">
                <a:latin typeface="+mj-lt"/>
              </a:rPr>
              <a:t>estalecidas</a:t>
            </a:r>
            <a:r>
              <a:rPr lang="pt-BR" sz="7200" dirty="0">
                <a:latin typeface="+mj-lt"/>
              </a:rPr>
              <a:t> por esta </a:t>
            </a:r>
            <a:r>
              <a:rPr lang="pt-BR" sz="7200" dirty="0" err="1">
                <a:latin typeface="+mj-lt"/>
              </a:rPr>
              <a:t>Constituición</a:t>
            </a:r>
            <a:r>
              <a:rPr lang="pt-BR" sz="7200" dirty="0">
                <a:latin typeface="+mj-lt"/>
              </a:rPr>
              <a:t> y </a:t>
            </a:r>
            <a:r>
              <a:rPr lang="pt-BR" sz="7200" dirty="0" err="1">
                <a:latin typeface="+mj-lt"/>
              </a:rPr>
              <a:t>las</a:t>
            </a:r>
            <a:r>
              <a:rPr lang="pt-BR" sz="7200" dirty="0">
                <a:latin typeface="+mj-lt"/>
              </a:rPr>
              <a:t> </a:t>
            </a:r>
            <a:r>
              <a:rPr lang="pt-BR" sz="7200" dirty="0" err="1">
                <a:latin typeface="+mj-lt"/>
              </a:rPr>
              <a:t>Leyes</a:t>
            </a:r>
            <a:r>
              <a:rPr lang="pt-BR" sz="7200" dirty="0">
                <a:latin typeface="+mj-lt"/>
              </a:rPr>
              <a:t>. ( articulo 45 de </a:t>
            </a:r>
            <a:r>
              <a:rPr lang="pt-BR" sz="7200" dirty="0" err="1">
                <a:latin typeface="+mj-lt"/>
              </a:rPr>
              <a:t>la</a:t>
            </a:r>
            <a:r>
              <a:rPr lang="pt-BR" sz="7200" dirty="0">
                <a:latin typeface="+mj-lt"/>
              </a:rPr>
              <a:t> </a:t>
            </a:r>
            <a:r>
              <a:rPr lang="pt-BR" sz="7200" dirty="0" err="1">
                <a:latin typeface="+mj-lt"/>
              </a:rPr>
              <a:t>Constitución</a:t>
            </a:r>
            <a:r>
              <a:rPr lang="pt-BR" sz="7200" dirty="0">
                <a:latin typeface="+mj-lt"/>
              </a:rPr>
              <a:t> de La República de Venezuela ).  Pelo resultado da pesquisa avento a dizer que esse artigo contendo esta garantia aos estrangeiros foi revogado pela nova constituição venezuelana,  </a:t>
            </a:r>
            <a:r>
              <a:rPr lang="es-ES" sz="7200" b="1" dirty="0">
                <a:latin typeface="+mj-lt"/>
              </a:rPr>
              <a:t>TÍTULO III</a:t>
            </a:r>
            <a:endParaRPr lang="pt-BR" sz="7200" dirty="0">
              <a:latin typeface="+mj-lt"/>
            </a:endParaRP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210734" y="508318"/>
            <a:ext cx="9372600" cy="63408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>
                <a:solidFill>
                  <a:srgbClr val="FF0000"/>
                </a:solidFill>
              </a:rPr>
              <a:t>DE LOS DERECHOS HUMANOS Y GARANTÍAS, Y DE LOS DEBERES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1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9671" y="1621366"/>
            <a:ext cx="10677235" cy="4961274"/>
          </a:xfrm>
        </p:spPr>
        <p:txBody>
          <a:bodyPr>
            <a:noAutofit/>
          </a:bodyPr>
          <a:lstStyle/>
          <a:p>
            <a:pPr algn="just"/>
            <a:r>
              <a:rPr lang="pt-BR" sz="1600" dirty="0"/>
              <a:t>El </a:t>
            </a:r>
            <a:r>
              <a:rPr lang="pt-BR" sz="1600" dirty="0" err="1"/>
              <a:t>latifundista</a:t>
            </a:r>
            <a:r>
              <a:rPr lang="pt-BR" sz="1600" dirty="0"/>
              <a:t> es contrario al </a:t>
            </a:r>
            <a:r>
              <a:rPr lang="pt-BR" sz="1600" dirty="0" err="1"/>
              <a:t>interés</a:t>
            </a:r>
            <a:r>
              <a:rPr lang="pt-BR" sz="1600" dirty="0"/>
              <a:t> social. La </a:t>
            </a:r>
            <a:r>
              <a:rPr lang="pt-BR" sz="1600" dirty="0" err="1"/>
              <a:t>ley</a:t>
            </a:r>
            <a:r>
              <a:rPr lang="pt-BR" sz="1600" dirty="0"/>
              <a:t> </a:t>
            </a:r>
            <a:r>
              <a:rPr lang="pt-BR" sz="1600" dirty="0" err="1"/>
              <a:t>dispondrá</a:t>
            </a:r>
            <a:r>
              <a:rPr lang="pt-BR" sz="1600" dirty="0"/>
              <a:t> </a:t>
            </a:r>
            <a:r>
              <a:rPr lang="pt-BR" sz="1600" dirty="0" err="1"/>
              <a:t>lo</a:t>
            </a:r>
            <a:r>
              <a:rPr lang="pt-BR" sz="1600" dirty="0"/>
              <a:t> conducente a </a:t>
            </a:r>
            <a:r>
              <a:rPr lang="pt-BR" sz="1600" dirty="0" err="1"/>
              <a:t>su</a:t>
            </a:r>
            <a:r>
              <a:rPr lang="pt-BR" sz="1600" dirty="0"/>
              <a:t> </a:t>
            </a:r>
            <a:r>
              <a:rPr lang="pt-BR" sz="1600" dirty="0" err="1"/>
              <a:t>eliminación</a:t>
            </a:r>
            <a:r>
              <a:rPr lang="pt-BR" sz="1600" dirty="0"/>
              <a:t>, y </a:t>
            </a:r>
            <a:r>
              <a:rPr lang="pt-BR" sz="1600" dirty="0" err="1"/>
              <a:t>establecerá</a:t>
            </a:r>
            <a:r>
              <a:rPr lang="pt-BR" sz="1600" dirty="0"/>
              <a:t> normas </a:t>
            </a:r>
            <a:r>
              <a:rPr lang="pt-BR" sz="1600" dirty="0" err="1"/>
              <a:t>encaminadas</a:t>
            </a:r>
            <a:r>
              <a:rPr lang="pt-BR" sz="1600" dirty="0"/>
              <a:t> a dotar de </a:t>
            </a:r>
            <a:r>
              <a:rPr lang="pt-BR" sz="1600" dirty="0" err="1"/>
              <a:t>tierra</a:t>
            </a:r>
            <a:r>
              <a:rPr lang="pt-BR" sz="1600" dirty="0"/>
              <a:t> </a:t>
            </a:r>
            <a:r>
              <a:rPr lang="pt-BR" sz="1600" dirty="0" err="1"/>
              <a:t>los</a:t>
            </a:r>
            <a:r>
              <a:rPr lang="pt-BR" sz="1600" dirty="0"/>
              <a:t> campesinos y </a:t>
            </a:r>
            <a:r>
              <a:rPr lang="pt-BR" sz="1600" dirty="0" err="1"/>
              <a:t>trabajadores</a:t>
            </a:r>
            <a:r>
              <a:rPr lang="pt-BR" sz="1600" dirty="0"/>
              <a:t> </a:t>
            </a:r>
            <a:r>
              <a:rPr lang="pt-BR" sz="1600" dirty="0" err="1"/>
              <a:t>rurales</a:t>
            </a:r>
            <a:r>
              <a:rPr lang="pt-BR" sz="1600" dirty="0"/>
              <a:t> que </a:t>
            </a:r>
            <a:r>
              <a:rPr lang="pt-BR" sz="1600" dirty="0" err="1"/>
              <a:t>carezcan</a:t>
            </a:r>
            <a:r>
              <a:rPr lang="pt-BR" sz="1600" dirty="0"/>
              <a:t> de </a:t>
            </a:r>
            <a:r>
              <a:rPr lang="pt-BR" sz="1600" dirty="0" err="1"/>
              <a:t>régimen</a:t>
            </a:r>
            <a:r>
              <a:rPr lang="pt-BR" sz="1600" dirty="0"/>
              <a:t> </a:t>
            </a:r>
            <a:r>
              <a:rPr lang="pt-BR" sz="1600" dirty="0" err="1"/>
              <a:t>ella</a:t>
            </a:r>
            <a:r>
              <a:rPr lang="pt-BR" sz="1600" dirty="0"/>
              <a:t>, </a:t>
            </a:r>
            <a:r>
              <a:rPr lang="pt-BR" sz="1600" dirty="0" err="1"/>
              <a:t>así</a:t>
            </a:r>
            <a:r>
              <a:rPr lang="pt-BR" sz="1600" dirty="0"/>
              <a:t> como a </a:t>
            </a:r>
            <a:r>
              <a:rPr lang="pt-BR" sz="1600" dirty="0" err="1"/>
              <a:t>proveerlos</a:t>
            </a:r>
            <a:r>
              <a:rPr lang="pt-BR" sz="1600" dirty="0"/>
              <a:t> de </a:t>
            </a:r>
            <a:r>
              <a:rPr lang="pt-BR" sz="1600" dirty="0" err="1"/>
              <a:t>los</a:t>
            </a:r>
            <a:r>
              <a:rPr lang="pt-BR" sz="1600" dirty="0"/>
              <a:t> </a:t>
            </a:r>
            <a:r>
              <a:rPr lang="pt-BR" sz="1600" dirty="0" err="1"/>
              <a:t>medios</a:t>
            </a:r>
            <a:r>
              <a:rPr lang="pt-BR" sz="1600" dirty="0"/>
              <a:t> </a:t>
            </a:r>
            <a:r>
              <a:rPr lang="pt-BR" sz="1600" dirty="0" err="1"/>
              <a:t>necesarios</a:t>
            </a:r>
            <a:r>
              <a:rPr lang="pt-BR" sz="1600" dirty="0"/>
              <a:t> para </a:t>
            </a:r>
            <a:r>
              <a:rPr lang="pt-BR" sz="1600" dirty="0" err="1"/>
              <a:t>hacerla</a:t>
            </a:r>
            <a:r>
              <a:rPr lang="pt-BR" sz="1600" dirty="0"/>
              <a:t> </a:t>
            </a:r>
            <a:r>
              <a:rPr lang="pt-BR" sz="1600" dirty="0" err="1"/>
              <a:t>producir</a:t>
            </a:r>
            <a:r>
              <a:rPr lang="pt-BR" sz="1600" dirty="0"/>
              <a:t>. (articulo 105 de </a:t>
            </a:r>
            <a:r>
              <a:rPr lang="pt-BR" sz="1600" dirty="0" err="1"/>
              <a:t>la</a:t>
            </a:r>
            <a:r>
              <a:rPr lang="pt-BR" sz="1600" dirty="0"/>
              <a:t> </a:t>
            </a:r>
            <a:r>
              <a:rPr lang="pt-BR" sz="1600" dirty="0" err="1"/>
              <a:t>Constitución</a:t>
            </a:r>
            <a:r>
              <a:rPr lang="pt-BR" sz="1600" dirty="0"/>
              <a:t> de </a:t>
            </a:r>
            <a:r>
              <a:rPr lang="pt-BR" sz="1600" dirty="0" err="1"/>
              <a:t>la</a:t>
            </a:r>
            <a:r>
              <a:rPr lang="pt-BR" sz="1600" dirty="0"/>
              <a:t> Republica de Venezuela.  </a:t>
            </a:r>
          </a:p>
          <a:p>
            <a:pPr marL="0" indent="0" algn="just">
              <a:buNone/>
            </a:pPr>
            <a:endParaRPr lang="pt-BR" sz="1600" dirty="0"/>
          </a:p>
          <a:p>
            <a:pPr algn="just"/>
            <a:r>
              <a:rPr lang="es-ES" sz="1600" b="1" dirty="0">
                <a:solidFill>
                  <a:srgbClr val="FFC000"/>
                </a:solidFill>
              </a:rPr>
              <a:t>Artículo 307</a:t>
            </a:r>
            <a:endParaRPr lang="pt-BR" sz="1600" dirty="0">
              <a:solidFill>
                <a:srgbClr val="FFC000"/>
              </a:solidFill>
            </a:endParaRPr>
          </a:p>
          <a:p>
            <a:pPr algn="just"/>
            <a:r>
              <a:rPr lang="es-ES" sz="1600" dirty="0">
                <a:solidFill>
                  <a:srgbClr val="FFC000"/>
                </a:solidFill>
              </a:rPr>
              <a:t>El régimen latifundista es contrario al interés social. La ley dispondrá lo conducente en materia tributaria para gravar las tierras ociosas y establecerá las medidas necesarias para su transformación en unidades económicas productivas, rescatando igualmente las tierras de vocación agrícola. Los campesinos o campesinas y demás productores agropecuarios y productoras agropecuarias tienen derecho a la propiedad de la tierra, en los casos y formas especificados en la ley respectiva. El Estado protegerá y promoverá las formas asociativas y particulares de propiedad para garantizar la producción agrícola. El Estado velará por la ordenación sustentable de las tierras de vocación agrícola para asegurar su potencial agroalimentario.</a:t>
            </a:r>
            <a:endParaRPr lang="pt-BR" sz="1600" dirty="0">
              <a:solidFill>
                <a:srgbClr val="FFC000"/>
              </a:solidFill>
            </a:endParaRPr>
          </a:p>
          <a:p>
            <a:pPr algn="just"/>
            <a:endParaRPr lang="pt-BR" sz="1600" dirty="0">
              <a:solidFill>
                <a:srgbClr val="FF0000"/>
              </a:solidFill>
            </a:endParaRPr>
          </a:p>
          <a:p>
            <a:pPr algn="just"/>
            <a:r>
              <a:rPr lang="es-ES" sz="1600" dirty="0"/>
              <a:t>Excepcionalmente se crearán contribuciones parafiscales con el fin de facilitar fondos para financiamiento, investigación, asistencia técnica, transferencia tecnológica y otras actividades que promuevan la productividad y la competitividad del sector agrícola. La ley regulará lo conducente a esta materia.</a:t>
            </a:r>
            <a:endParaRPr lang="pt-BR" sz="1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29673" y="275360"/>
            <a:ext cx="10677236" cy="9738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dirty="0">
                <a:solidFill>
                  <a:srgbClr val="FF0000"/>
                </a:solidFill>
              </a:rPr>
              <a:t>El </a:t>
            </a:r>
            <a:r>
              <a:rPr lang="pt-BR" sz="3600" b="1" dirty="0" err="1">
                <a:solidFill>
                  <a:srgbClr val="FF0000"/>
                </a:solidFill>
              </a:rPr>
              <a:t>regimen</a:t>
            </a:r>
            <a:r>
              <a:rPr lang="pt-BR" sz="3600" b="1" dirty="0">
                <a:solidFill>
                  <a:srgbClr val="FF0000"/>
                </a:solidFill>
              </a:rPr>
              <a:t> </a:t>
            </a:r>
            <a:r>
              <a:rPr lang="pt-BR" sz="3600" b="1" dirty="0" err="1">
                <a:solidFill>
                  <a:srgbClr val="FF0000"/>
                </a:solidFill>
              </a:rPr>
              <a:t>latifundista</a:t>
            </a:r>
            <a:r>
              <a:rPr lang="pt-BR" sz="3600" b="1" dirty="0">
                <a:solidFill>
                  <a:srgbClr val="FF0000"/>
                </a:solidFill>
              </a:rPr>
              <a:t> y</a:t>
            </a:r>
          </a:p>
          <a:p>
            <a:r>
              <a:rPr lang="pt-BR" sz="3600" b="1" dirty="0">
                <a:solidFill>
                  <a:srgbClr val="FF0000"/>
                </a:solidFill>
              </a:rPr>
              <a:t> </a:t>
            </a:r>
            <a:r>
              <a:rPr lang="pt-BR" sz="3600" b="1" dirty="0" err="1">
                <a:solidFill>
                  <a:srgbClr val="FF0000"/>
                </a:solidFill>
              </a:rPr>
              <a:t>lo</a:t>
            </a:r>
            <a:r>
              <a:rPr lang="pt-BR" sz="3600" b="1" dirty="0">
                <a:solidFill>
                  <a:srgbClr val="FF0000"/>
                </a:solidFill>
              </a:rPr>
              <a:t> </a:t>
            </a:r>
            <a:r>
              <a:rPr lang="pt-BR" sz="3600" b="1" dirty="0" err="1">
                <a:solidFill>
                  <a:srgbClr val="FF0000"/>
                </a:solidFill>
              </a:rPr>
              <a:t>interése</a:t>
            </a:r>
            <a:r>
              <a:rPr lang="pt-BR" sz="3600" b="1" dirty="0">
                <a:solidFill>
                  <a:srgbClr val="FF0000"/>
                </a:solidFill>
              </a:rPr>
              <a:t> social</a:t>
            </a:r>
          </a:p>
        </p:txBody>
      </p:sp>
    </p:spTree>
    <p:extLst>
      <p:ext uri="{BB962C8B-B14F-4D97-AF65-F5344CB8AC3E}">
        <p14:creationId xmlns:p14="http://schemas.microsoft.com/office/powerpoint/2010/main" val="401908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42DA2-354F-4EC7-9DA4-745A66A6C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 descr="Uma imagem contendo Ícone&#10;&#10;Descrição gerada automaticamente">
            <a:extLst>
              <a:ext uri="{FF2B5EF4-FFF2-40B4-BE49-F238E27FC236}">
                <a16:creationId xmlns:a16="http://schemas.microsoft.com/office/drawing/2014/main" id="{A44B456F-F7EC-49BC-AB52-433A5D7631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</p:spPr>
      </p:pic>
    </p:spTree>
    <p:extLst>
      <p:ext uri="{BB962C8B-B14F-4D97-AF65-F5344CB8AC3E}">
        <p14:creationId xmlns:p14="http://schemas.microsoft.com/office/powerpoint/2010/main" val="80108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45688" y="1321420"/>
            <a:ext cx="1173108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sz="2400" b="1" dirty="0">
                <a:latin typeface="+mj-lt"/>
              </a:rPr>
              <a:t>Privatista</a:t>
            </a:r>
            <a:r>
              <a:rPr lang="pt-BR" sz="2400" dirty="0">
                <a:latin typeface="+mj-lt"/>
              </a:rPr>
              <a:t> (Francês) = O Direito real se constitui somente pelo contrato. A publicidade somente existe para oponibilidade a terceiros.</a:t>
            </a:r>
          </a:p>
          <a:p>
            <a:pPr algn="just"/>
            <a:endParaRPr lang="pt-BR" sz="2400" dirty="0">
              <a:latin typeface="+mj-lt"/>
            </a:endParaRPr>
          </a:p>
          <a:p>
            <a:pPr algn="just"/>
            <a:r>
              <a:rPr lang="pt-BR" sz="2400" b="1" dirty="0" err="1">
                <a:latin typeface="+mj-lt"/>
              </a:rPr>
              <a:t>Publicista</a:t>
            </a:r>
            <a:r>
              <a:rPr lang="pt-BR" sz="2400" dirty="0">
                <a:latin typeface="+mj-lt"/>
              </a:rPr>
              <a:t> (Alemão) = Imprescindível a publicidade para Constituição do Direito real.</a:t>
            </a:r>
          </a:p>
          <a:p>
            <a:pPr algn="just"/>
            <a:endParaRPr lang="pt-BR" sz="2400" dirty="0">
              <a:latin typeface="+mj-lt"/>
            </a:endParaRPr>
          </a:p>
          <a:p>
            <a:pPr algn="just"/>
            <a:r>
              <a:rPr lang="pt-BR" sz="2400" b="1" dirty="0">
                <a:latin typeface="+mj-lt"/>
              </a:rPr>
              <a:t>Eclético </a:t>
            </a:r>
            <a:r>
              <a:rPr lang="pt-BR" sz="2400" dirty="0">
                <a:latin typeface="+mj-lt"/>
              </a:rPr>
              <a:t>- Conjuga  os dois outros = título causal e sua publicidade. Exceto nas aquisições por sucessão </a:t>
            </a:r>
            <a:r>
              <a:rPr lang="pt-BR" sz="2400" i="1" dirty="0">
                <a:latin typeface="+mj-lt"/>
              </a:rPr>
              <a:t>causa mortis</a:t>
            </a:r>
            <a:r>
              <a:rPr lang="pt-BR" sz="2400" dirty="0">
                <a:latin typeface="+mj-lt"/>
              </a:rPr>
              <a:t>, na qual a herança  se transmite desde logo aos herdeiros. Inter vivos, a constituição de Direito real</a:t>
            </a:r>
            <a:r>
              <a:rPr lang="pt-BR" sz="2400" dirty="0">
                <a:solidFill>
                  <a:srgbClr val="FF0000"/>
                </a:solidFill>
                <a:latin typeface="+mj-lt"/>
              </a:rPr>
              <a:t> </a:t>
            </a:r>
            <a:r>
              <a:rPr lang="pt-BR" sz="2400" dirty="0">
                <a:latin typeface="+mj-lt"/>
              </a:rPr>
              <a:t>somente se dá pelo Registro de Imóveis (artigo 1.245-Código Civil)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11" name="Retângulo 10"/>
          <p:cNvSpPr/>
          <p:nvPr/>
        </p:nvSpPr>
        <p:spPr>
          <a:xfrm>
            <a:off x="1535112" y="5940202"/>
            <a:ext cx="1629754" cy="9103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 descr="logomarc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033" y="6012973"/>
            <a:ext cx="872370" cy="78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9595"/>
            <a:ext cx="12192000" cy="143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688" y="178420"/>
            <a:ext cx="11340789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Sistemas registrais - referências Gerais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9990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9673" y="318559"/>
            <a:ext cx="10771596" cy="1205442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pt-BR" b="1" dirty="0"/>
              <a:t>REGISTRO IMOBILIÁRIO BRASILEIRO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1421" y="2075006"/>
            <a:ext cx="10939848" cy="3133553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solidFill>
                  <a:srgbClr val="FFFF00"/>
                </a:solidFill>
              </a:rPr>
              <a:t>Código Civil Brasileiro, Registro Geral de Imóveis -1916/17 Constituição do Brasil/1824-Art.179-Garantia a  propriedade em toda sua plenitude.</a:t>
            </a:r>
          </a:p>
          <a:p>
            <a:pPr marL="0" indent="0" algn="just">
              <a:buNone/>
            </a:pPr>
            <a:endParaRPr lang="pt-BR" sz="2400" dirty="0">
              <a:solidFill>
                <a:srgbClr val="FFFF00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rgbClr val="FFFF00"/>
                </a:solidFill>
              </a:rPr>
              <a:t>POSSE E PROPRIEDADE, institutos estranhos à sistemática lusitana, eram tituladas sem qualquer distinção perante o Império e/ou República</a:t>
            </a:r>
            <a:r>
              <a:rPr lang="pt-BR" sz="2200" dirty="0"/>
              <a:t>.</a:t>
            </a:r>
            <a:endParaRPr lang="pt-BR" sz="2200" b="1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9595"/>
            <a:ext cx="12192000" cy="143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02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</TotalTime>
  <Words>653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Fatia</vt:lpstr>
      <vt:lpstr>Garantia da propriedade imóvel  Venezuela e no brasil </vt:lpstr>
      <vt:lpstr>Venezuela</vt:lpstr>
      <vt:lpstr>Apresentação do PowerPoint</vt:lpstr>
      <vt:lpstr>Apresentação do PowerPoint</vt:lpstr>
      <vt:lpstr>Apresentação do PowerPoint</vt:lpstr>
      <vt:lpstr>Sistemas registrais - referências Gerais</vt:lpstr>
      <vt:lpstr>REGISTRO IMOBILIÁRIO BRASILEIRO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nova era do Registro de Imóveis</dc:title>
  <dc:creator>Jose de Arimateia Barbosa</dc:creator>
  <cp:lastModifiedBy>Jose de Arimateia Barbosa</cp:lastModifiedBy>
  <cp:revision>10</cp:revision>
  <dcterms:created xsi:type="dcterms:W3CDTF">2022-10-06T19:15:10Z</dcterms:created>
  <dcterms:modified xsi:type="dcterms:W3CDTF">2022-10-07T14:45:08Z</dcterms:modified>
</cp:coreProperties>
</file>