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notesMasterIdLst>
    <p:notesMasterId r:id="rId16"/>
  </p:notesMasterIdLst>
  <p:sldIdLst>
    <p:sldId id="570" r:id="rId2"/>
    <p:sldId id="579" r:id="rId3"/>
    <p:sldId id="580" r:id="rId4"/>
    <p:sldId id="444" r:id="rId5"/>
    <p:sldId id="564" r:id="rId6"/>
    <p:sldId id="260" r:id="rId7"/>
    <p:sldId id="578" r:id="rId8"/>
    <p:sldId id="268" r:id="rId9"/>
    <p:sldId id="269" r:id="rId10"/>
    <p:sldId id="270" r:id="rId11"/>
    <p:sldId id="272" r:id="rId12"/>
    <p:sldId id="271" r:id="rId13"/>
    <p:sldId id="454" r:id="rId14"/>
    <p:sldId id="546" r:id="rId1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4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_Ato2019-2022/2022/Decreto/D11208.htm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_Ato2019-2022/2022/Decreto/D11208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8851F-A652-43CD-AC8A-391BA0C1C8C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23F7E-F20A-4665-AA74-F5E62C8C783E}">
      <dgm:prSet custT="1"/>
      <dgm:spPr/>
      <dgm:t>
        <a:bodyPr/>
        <a:lstStyle/>
        <a:p>
          <a:r>
            <a:rPr lang="pt-BR" sz="1800" b="1" dirty="0"/>
            <a:t>SINTER -  Sistema Nacional de Gestão de Informações Territoriais</a:t>
          </a:r>
          <a:r>
            <a:rPr lang="pt-BR" sz="1800" dirty="0"/>
            <a:t>.</a:t>
          </a:r>
          <a:endParaRPr lang="en-US" sz="1800" dirty="0"/>
        </a:p>
      </dgm:t>
    </dgm:pt>
    <dgm:pt modelId="{7BBBFFE8-4AED-475A-A5F5-AC5FB5532E87}" type="parTrans" cxnId="{695F1BE6-CF08-4DA4-90A3-3E0ABB8384E5}">
      <dgm:prSet/>
      <dgm:spPr/>
      <dgm:t>
        <a:bodyPr/>
        <a:lstStyle/>
        <a:p>
          <a:endParaRPr lang="en-US"/>
        </a:p>
      </dgm:t>
    </dgm:pt>
    <dgm:pt modelId="{ADECF791-6E36-4831-A002-7DD300ED640A}" type="sibTrans" cxnId="{695F1BE6-CF08-4DA4-90A3-3E0ABB8384E5}">
      <dgm:prSet/>
      <dgm:spPr/>
      <dgm:t>
        <a:bodyPr/>
        <a:lstStyle/>
        <a:p>
          <a:endParaRPr lang="en-US"/>
        </a:p>
      </dgm:t>
    </dgm:pt>
    <dgm:pt modelId="{0DD77388-A0CE-405D-B215-1D3FB7526FFC}">
      <dgm:prSet custT="1"/>
      <dgm:spPr/>
      <dgm:t>
        <a:bodyPr/>
        <a:lstStyle/>
        <a:p>
          <a:r>
            <a:rPr lang="pt-BR" sz="1400" b="1" dirty="0"/>
            <a:t>Banco de dados espaciais, equivalente ao livro 2 RGI, produzido pelos Serviços de Registros Públicos.</a:t>
          </a:r>
          <a:endParaRPr lang="en-US" sz="1400" b="1" dirty="0"/>
        </a:p>
      </dgm:t>
    </dgm:pt>
    <dgm:pt modelId="{85C4B08F-DD43-4FBE-AF49-CFA4BF1F370F}" type="parTrans" cxnId="{2191C954-901B-4087-B436-B86E64DF7216}">
      <dgm:prSet/>
      <dgm:spPr/>
      <dgm:t>
        <a:bodyPr/>
        <a:lstStyle/>
        <a:p>
          <a:endParaRPr lang="en-US"/>
        </a:p>
      </dgm:t>
    </dgm:pt>
    <dgm:pt modelId="{37A32D4F-9F64-4B04-B331-1FC48F5FF916}" type="sibTrans" cxnId="{2191C954-901B-4087-B436-B86E64DF7216}">
      <dgm:prSet/>
      <dgm:spPr/>
      <dgm:t>
        <a:bodyPr/>
        <a:lstStyle/>
        <a:p>
          <a:endParaRPr lang="en-US"/>
        </a:p>
      </dgm:t>
    </dgm:pt>
    <dgm:pt modelId="{343D2439-9FC6-47BF-BEA6-296FED2B1C47}">
      <dgm:prSet custT="1"/>
      <dgm:spPr/>
      <dgm:t>
        <a:bodyPr/>
        <a:lstStyle/>
        <a:p>
          <a:r>
            <a:rPr lang="pt-BR" sz="1400" b="1" dirty="0"/>
            <a:t>Fluxos de dados cadastrais de imóveis urbanos e rurais, produzidos pela União(CNIR) e Municípios (CTMS) - Cadastros Territoriais </a:t>
          </a:r>
          <a:r>
            <a:rPr lang="pt-BR" sz="1400" b="1" dirty="0" err="1"/>
            <a:t>Multifinalitários</a:t>
          </a:r>
          <a:r>
            <a:rPr lang="pt-BR" sz="1400" b="1" dirty="0"/>
            <a:t>).</a:t>
          </a:r>
          <a:endParaRPr lang="en-US" sz="1400" b="1" dirty="0"/>
        </a:p>
      </dgm:t>
    </dgm:pt>
    <dgm:pt modelId="{207847F0-800A-4E3C-98A3-A53F0034D2D4}" type="parTrans" cxnId="{ACBAC0F2-D32C-404E-B810-DA54957E087E}">
      <dgm:prSet/>
      <dgm:spPr/>
      <dgm:t>
        <a:bodyPr/>
        <a:lstStyle/>
        <a:p>
          <a:endParaRPr lang="en-US"/>
        </a:p>
      </dgm:t>
    </dgm:pt>
    <dgm:pt modelId="{4DC96BBF-BCA5-42A6-902A-970DC11322D5}" type="sibTrans" cxnId="{ACBAC0F2-D32C-404E-B810-DA54957E087E}">
      <dgm:prSet/>
      <dgm:spPr/>
      <dgm:t>
        <a:bodyPr/>
        <a:lstStyle/>
        <a:p>
          <a:endParaRPr lang="en-US"/>
        </a:p>
      </dgm:t>
    </dgm:pt>
    <dgm:pt modelId="{D09BE7D9-FF09-41EA-BCAF-5B9E53FBC768}" type="pres">
      <dgm:prSet presAssocID="{4F78851F-A652-43CD-AC8A-391BA0C1C8C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01353C1-7EB0-482B-BBEA-5C33E3914D20}" type="pres">
      <dgm:prSet presAssocID="{BAE23F7E-F20A-4665-AA74-F5E62C8C783E}" presName="Accent1" presStyleCnt="0"/>
      <dgm:spPr/>
    </dgm:pt>
    <dgm:pt modelId="{2561C5F1-D13D-4135-89BB-C916F0FE4785}" type="pres">
      <dgm:prSet presAssocID="{BAE23F7E-F20A-4665-AA74-F5E62C8C783E}" presName="Accent" presStyleLbl="node1" presStyleIdx="0" presStyleCnt="3" custLinFactNeighborX="610" custLinFactNeighborY="-80"/>
      <dgm:spPr/>
    </dgm:pt>
    <dgm:pt modelId="{ECD87DB1-E173-419E-988F-4F53809414B3}" type="pres">
      <dgm:prSet presAssocID="{BAE23F7E-F20A-4665-AA74-F5E62C8C783E}" presName="Parent1" presStyleLbl="revTx" presStyleIdx="0" presStyleCnt="3" custScaleX="111102" custScaleY="132762" custLinFactNeighborX="4732" custLinFactNeighborY="-18935">
        <dgm:presLayoutVars>
          <dgm:chMax val="1"/>
          <dgm:chPref val="1"/>
          <dgm:bulletEnabled val="1"/>
        </dgm:presLayoutVars>
      </dgm:prSet>
      <dgm:spPr/>
    </dgm:pt>
    <dgm:pt modelId="{13DC599E-A2AA-4CF5-99D1-7866A594837A}" type="pres">
      <dgm:prSet presAssocID="{0DD77388-A0CE-405D-B215-1D3FB7526FFC}" presName="Accent2" presStyleCnt="0"/>
      <dgm:spPr/>
    </dgm:pt>
    <dgm:pt modelId="{CBFFFAEA-E8B9-4CFB-83FB-490248B3914F}" type="pres">
      <dgm:prSet presAssocID="{0DD77388-A0CE-405D-B215-1D3FB7526FFC}" presName="Accent" presStyleLbl="node1" presStyleIdx="1" presStyleCnt="3"/>
      <dgm:spPr/>
    </dgm:pt>
    <dgm:pt modelId="{632951A3-38AA-4CAD-A4C0-496E58404FBE}" type="pres">
      <dgm:prSet presAssocID="{0DD77388-A0CE-405D-B215-1D3FB7526FF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CD517A3-C2BF-4BC0-A5DF-00578D188335}" type="pres">
      <dgm:prSet presAssocID="{343D2439-9FC6-47BF-BEA6-296FED2B1C47}" presName="Accent3" presStyleCnt="0"/>
      <dgm:spPr/>
    </dgm:pt>
    <dgm:pt modelId="{D9E5DD2C-1D46-4708-A767-705A3EB47ADF}" type="pres">
      <dgm:prSet presAssocID="{343D2439-9FC6-47BF-BEA6-296FED2B1C47}" presName="Accent" presStyleLbl="node1" presStyleIdx="2" presStyleCnt="3" custLinFactNeighborX="7730" custLinFactNeighborY="5147"/>
      <dgm:spPr/>
    </dgm:pt>
    <dgm:pt modelId="{82B7E2BC-CEEE-41A7-8211-82C62B4E6990}" type="pres">
      <dgm:prSet presAssocID="{343D2439-9FC6-47BF-BEA6-296FED2B1C47}" presName="Parent3" presStyleLbl="revTx" presStyleIdx="2" presStyleCnt="3" custScaleX="115593" custScaleY="128111" custLinFactNeighborX="11474" custLinFactNeighborY="16731">
        <dgm:presLayoutVars>
          <dgm:chMax val="1"/>
          <dgm:chPref val="1"/>
          <dgm:bulletEnabled val="1"/>
        </dgm:presLayoutVars>
      </dgm:prSet>
      <dgm:spPr/>
    </dgm:pt>
  </dgm:ptLst>
  <dgm:cxnLst>
    <dgm:cxn modelId="{91EB570A-19F9-4019-96EA-2F92D08A1338}" type="presOf" srcId="{BAE23F7E-F20A-4665-AA74-F5E62C8C783E}" destId="{ECD87DB1-E173-419E-988F-4F53809414B3}" srcOrd="0" destOrd="0" presId="urn:microsoft.com/office/officeart/2009/layout/CircleArrowProcess"/>
    <dgm:cxn modelId="{865BC768-B034-4D0F-8A35-5271F0E494EF}" type="presOf" srcId="{343D2439-9FC6-47BF-BEA6-296FED2B1C47}" destId="{82B7E2BC-CEEE-41A7-8211-82C62B4E6990}" srcOrd="0" destOrd="0" presId="urn:microsoft.com/office/officeart/2009/layout/CircleArrowProcess"/>
    <dgm:cxn modelId="{2191C954-901B-4087-B436-B86E64DF7216}" srcId="{4F78851F-A652-43CD-AC8A-391BA0C1C8C5}" destId="{0DD77388-A0CE-405D-B215-1D3FB7526FFC}" srcOrd="1" destOrd="0" parTransId="{85C4B08F-DD43-4FBE-AF49-CFA4BF1F370F}" sibTransId="{37A32D4F-9F64-4B04-B331-1FC48F5FF916}"/>
    <dgm:cxn modelId="{109FBAA2-3752-4723-85E5-00B76F3DEFBF}" type="presOf" srcId="{0DD77388-A0CE-405D-B215-1D3FB7526FFC}" destId="{632951A3-38AA-4CAD-A4C0-496E58404FBE}" srcOrd="0" destOrd="0" presId="urn:microsoft.com/office/officeart/2009/layout/CircleArrowProcess"/>
    <dgm:cxn modelId="{93E577CA-D658-463B-903D-E3A2C092FCC9}" type="presOf" srcId="{4F78851F-A652-43CD-AC8A-391BA0C1C8C5}" destId="{D09BE7D9-FF09-41EA-BCAF-5B9E53FBC768}" srcOrd="0" destOrd="0" presId="urn:microsoft.com/office/officeart/2009/layout/CircleArrowProcess"/>
    <dgm:cxn modelId="{695F1BE6-CF08-4DA4-90A3-3E0ABB8384E5}" srcId="{4F78851F-A652-43CD-AC8A-391BA0C1C8C5}" destId="{BAE23F7E-F20A-4665-AA74-F5E62C8C783E}" srcOrd="0" destOrd="0" parTransId="{7BBBFFE8-4AED-475A-A5F5-AC5FB5532E87}" sibTransId="{ADECF791-6E36-4831-A002-7DD300ED640A}"/>
    <dgm:cxn modelId="{ACBAC0F2-D32C-404E-B810-DA54957E087E}" srcId="{4F78851F-A652-43CD-AC8A-391BA0C1C8C5}" destId="{343D2439-9FC6-47BF-BEA6-296FED2B1C47}" srcOrd="2" destOrd="0" parTransId="{207847F0-800A-4E3C-98A3-A53F0034D2D4}" sibTransId="{4DC96BBF-BCA5-42A6-902A-970DC11322D5}"/>
    <dgm:cxn modelId="{52719A67-9CB8-4D8A-8A95-D59BB8E69046}" type="presParOf" srcId="{D09BE7D9-FF09-41EA-BCAF-5B9E53FBC768}" destId="{601353C1-7EB0-482B-BBEA-5C33E3914D20}" srcOrd="0" destOrd="0" presId="urn:microsoft.com/office/officeart/2009/layout/CircleArrowProcess"/>
    <dgm:cxn modelId="{51BF16A1-9FD0-47B8-A0C3-4B4B9B0A8A20}" type="presParOf" srcId="{601353C1-7EB0-482B-BBEA-5C33E3914D20}" destId="{2561C5F1-D13D-4135-89BB-C916F0FE4785}" srcOrd="0" destOrd="0" presId="urn:microsoft.com/office/officeart/2009/layout/CircleArrowProcess"/>
    <dgm:cxn modelId="{D9B5B199-CEC7-46C9-8AF8-4ADC371AE566}" type="presParOf" srcId="{D09BE7D9-FF09-41EA-BCAF-5B9E53FBC768}" destId="{ECD87DB1-E173-419E-988F-4F53809414B3}" srcOrd="1" destOrd="0" presId="urn:microsoft.com/office/officeart/2009/layout/CircleArrowProcess"/>
    <dgm:cxn modelId="{AC144A87-4362-4A4D-89E7-81368BC5ED2D}" type="presParOf" srcId="{D09BE7D9-FF09-41EA-BCAF-5B9E53FBC768}" destId="{13DC599E-A2AA-4CF5-99D1-7866A594837A}" srcOrd="2" destOrd="0" presId="urn:microsoft.com/office/officeart/2009/layout/CircleArrowProcess"/>
    <dgm:cxn modelId="{BCD65B07-A82B-4B87-973C-62C7E01E8C4B}" type="presParOf" srcId="{13DC599E-A2AA-4CF5-99D1-7866A594837A}" destId="{CBFFFAEA-E8B9-4CFB-83FB-490248B3914F}" srcOrd="0" destOrd="0" presId="urn:microsoft.com/office/officeart/2009/layout/CircleArrowProcess"/>
    <dgm:cxn modelId="{05CCB4A0-D54F-4545-9540-A552F7197712}" type="presParOf" srcId="{D09BE7D9-FF09-41EA-BCAF-5B9E53FBC768}" destId="{632951A3-38AA-4CAD-A4C0-496E58404FBE}" srcOrd="3" destOrd="0" presId="urn:microsoft.com/office/officeart/2009/layout/CircleArrowProcess"/>
    <dgm:cxn modelId="{979A8FFE-9167-47CE-A391-CD9F7D0528AC}" type="presParOf" srcId="{D09BE7D9-FF09-41EA-BCAF-5B9E53FBC768}" destId="{5CD517A3-C2BF-4BC0-A5DF-00578D188335}" srcOrd="4" destOrd="0" presId="urn:microsoft.com/office/officeart/2009/layout/CircleArrowProcess"/>
    <dgm:cxn modelId="{711E755D-752E-433B-B762-690FA4A0710B}" type="presParOf" srcId="{5CD517A3-C2BF-4BC0-A5DF-00578D188335}" destId="{D9E5DD2C-1D46-4708-A767-705A3EB47ADF}" srcOrd="0" destOrd="0" presId="urn:microsoft.com/office/officeart/2009/layout/CircleArrowProcess"/>
    <dgm:cxn modelId="{D7CE8260-444D-4D43-AD1F-1811838B6B11}" type="presParOf" srcId="{D09BE7D9-FF09-41EA-BCAF-5B9E53FBC768}" destId="{82B7E2BC-CEEE-41A7-8211-82C62B4E699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4764A-5B43-4414-AB5E-E49D1D54EB3B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63F088C-1244-4729-A955-B03ACD39D4F1}">
      <dgm:prSet custT="1"/>
      <dgm:spPr/>
      <dgm:t>
        <a:bodyPr/>
        <a:lstStyle/>
        <a:p>
          <a:r>
            <a:rPr lang="pt-BR" sz="2000" dirty="0"/>
            <a:t>Revoga o Decreto 8.764-16, ( Artigo 12 ) </a:t>
          </a:r>
          <a:endParaRPr lang="en-US" sz="2000" dirty="0"/>
        </a:p>
      </dgm:t>
    </dgm:pt>
    <dgm:pt modelId="{A6AFFF0E-2771-4B6A-948D-42215B3C3451}" type="parTrans" cxnId="{B7A06406-7AF6-4283-8D3B-C2F0256CCD46}">
      <dgm:prSet/>
      <dgm:spPr/>
      <dgm:t>
        <a:bodyPr/>
        <a:lstStyle/>
        <a:p>
          <a:endParaRPr lang="en-US"/>
        </a:p>
      </dgm:t>
    </dgm:pt>
    <dgm:pt modelId="{55E18E26-0F80-454F-8A29-601E4DF1D109}" type="sibTrans" cxnId="{B7A06406-7AF6-4283-8D3B-C2F0256CCD46}">
      <dgm:prSet/>
      <dgm:spPr/>
      <dgm:t>
        <a:bodyPr/>
        <a:lstStyle/>
        <a:p>
          <a:endParaRPr lang="en-US"/>
        </a:p>
      </dgm:t>
    </dgm:pt>
    <dgm:pt modelId="{E0FE3779-07BE-4C0F-BB69-8F3E226ED079}">
      <dgm:prSet custT="1"/>
      <dgm:spPr/>
      <dgm:t>
        <a:bodyPr/>
        <a:lstStyle/>
        <a:p>
          <a:r>
            <a:rPr lang="pt-BR" sz="2000" dirty="0"/>
            <a:t>Artigo 1º- Mantem a denominação SINTER, e ainda dispõe sobre </a:t>
          </a:r>
          <a:r>
            <a:rPr lang="pt-BR" sz="2000" dirty="0" err="1"/>
            <a:t>sobre</a:t>
          </a:r>
          <a:r>
            <a:rPr lang="pt-BR" sz="2000" dirty="0"/>
            <a:t> o CIB e regula o compartilhamento de dados relativos a bens imóveis</a:t>
          </a:r>
          <a:endParaRPr lang="en-US" sz="2000" dirty="0"/>
        </a:p>
      </dgm:t>
    </dgm:pt>
    <dgm:pt modelId="{F3A6E2A3-CAEF-4669-B91E-2729DB9DC0A1}" type="parTrans" cxnId="{A0C21C5D-17FD-405F-8AB7-E2202ADD1B9C}">
      <dgm:prSet/>
      <dgm:spPr/>
      <dgm:t>
        <a:bodyPr/>
        <a:lstStyle/>
        <a:p>
          <a:endParaRPr lang="en-US"/>
        </a:p>
      </dgm:t>
    </dgm:pt>
    <dgm:pt modelId="{A0346C78-467D-4098-80DC-65DEAE6AF68C}" type="sibTrans" cxnId="{A0C21C5D-17FD-405F-8AB7-E2202ADD1B9C}">
      <dgm:prSet/>
      <dgm:spPr/>
      <dgm:t>
        <a:bodyPr/>
        <a:lstStyle/>
        <a:p>
          <a:endParaRPr lang="en-US"/>
        </a:p>
      </dgm:t>
    </dgm:pt>
    <dgm:pt modelId="{0D58EB00-7BC1-4793-852F-FBF82C504308}">
      <dgm:prSet/>
      <dgm:spPr/>
      <dgm:t>
        <a:bodyPr/>
        <a:lstStyle/>
        <a:p>
          <a:r>
            <a:rPr lang="pt-BR" dirty="0" err="1"/>
            <a:t>Art</a:t>
          </a:r>
          <a:r>
            <a:rPr lang="pt-BR" dirty="0"/>
            <a:t> 2º - Traça em 3 itens e no último em 3 alíneas os objetivos do CIB, elencando de onde serão colhidos os dados cadastrais ( entes públicos, notários e registadores e dos órgãos e entidades concessionárias de serviços que geram dados relativos a bens imóveis, incluindo aqueles de características especiais- BICE, de que tratam o inciso III, do artigo 3º </a:t>
          </a:r>
          <a:endParaRPr lang="en-US" dirty="0"/>
        </a:p>
      </dgm:t>
    </dgm:pt>
    <dgm:pt modelId="{3ADCC550-F459-41D8-9DA9-A867CCC2AB15}" type="parTrans" cxnId="{D87F86E3-EA9D-480E-BF8F-5CACE6277C46}">
      <dgm:prSet/>
      <dgm:spPr/>
      <dgm:t>
        <a:bodyPr/>
        <a:lstStyle/>
        <a:p>
          <a:endParaRPr lang="en-US"/>
        </a:p>
      </dgm:t>
    </dgm:pt>
    <dgm:pt modelId="{6C410624-F90A-4803-B5CA-5B62130F1D0B}" type="sibTrans" cxnId="{D87F86E3-EA9D-480E-BF8F-5CACE6277C46}">
      <dgm:prSet/>
      <dgm:spPr/>
      <dgm:t>
        <a:bodyPr/>
        <a:lstStyle/>
        <a:p>
          <a:endParaRPr lang="en-US"/>
        </a:p>
      </dgm:t>
    </dgm:pt>
    <dgm:pt modelId="{5F9EE0FE-201F-4FF7-96BF-908F1E6C5713}">
      <dgm:prSet custT="1"/>
      <dgm:spPr/>
      <dgm:t>
        <a:bodyPr/>
        <a:lstStyle/>
        <a:p>
          <a:r>
            <a:rPr lang="pt-BR" sz="2000" dirty="0"/>
            <a:t>O parágrafo 2º do citado artigo define como serviços registrais aqueles referidos no II, como sendo RI e RTD.</a:t>
          </a:r>
          <a:endParaRPr lang="en-US" sz="2000" dirty="0"/>
        </a:p>
      </dgm:t>
    </dgm:pt>
    <dgm:pt modelId="{9F4B27C4-87F4-41B7-A859-D0FF38482B71}" type="parTrans" cxnId="{DB0E06BD-44C4-4A56-8937-CB4B20002B30}">
      <dgm:prSet/>
      <dgm:spPr/>
      <dgm:t>
        <a:bodyPr/>
        <a:lstStyle/>
        <a:p>
          <a:endParaRPr lang="en-US"/>
        </a:p>
      </dgm:t>
    </dgm:pt>
    <dgm:pt modelId="{6F6827AB-C77C-4F76-8F4A-980D86816A95}" type="sibTrans" cxnId="{DB0E06BD-44C4-4A56-8937-CB4B20002B30}">
      <dgm:prSet/>
      <dgm:spPr/>
      <dgm:t>
        <a:bodyPr/>
        <a:lstStyle/>
        <a:p>
          <a:endParaRPr lang="en-US"/>
        </a:p>
      </dgm:t>
    </dgm:pt>
    <dgm:pt modelId="{2AB1501A-CB3D-4A0D-B7E5-5438CCF8FF99}" type="pres">
      <dgm:prSet presAssocID="{A144764A-5B43-4414-AB5E-E49D1D54EB3B}" presName="outerComposite" presStyleCnt="0">
        <dgm:presLayoutVars>
          <dgm:chMax val="5"/>
          <dgm:dir/>
          <dgm:resizeHandles val="exact"/>
        </dgm:presLayoutVars>
      </dgm:prSet>
      <dgm:spPr/>
    </dgm:pt>
    <dgm:pt modelId="{439C0540-E33C-40F2-8FAC-56051342F005}" type="pres">
      <dgm:prSet presAssocID="{A144764A-5B43-4414-AB5E-E49D1D54EB3B}" presName="dummyMaxCanvas" presStyleCnt="0">
        <dgm:presLayoutVars/>
      </dgm:prSet>
      <dgm:spPr/>
    </dgm:pt>
    <dgm:pt modelId="{F4F0A0B0-1B6D-4CF4-8C92-41568831A733}" type="pres">
      <dgm:prSet presAssocID="{A144764A-5B43-4414-AB5E-E49D1D54EB3B}" presName="FourNodes_1" presStyleLbl="node1" presStyleIdx="0" presStyleCnt="4" custLinFactNeighborY="3226">
        <dgm:presLayoutVars>
          <dgm:bulletEnabled val="1"/>
        </dgm:presLayoutVars>
      </dgm:prSet>
      <dgm:spPr/>
    </dgm:pt>
    <dgm:pt modelId="{864C5621-0B4E-4292-88D2-3EBA9FD7115A}" type="pres">
      <dgm:prSet presAssocID="{A144764A-5B43-4414-AB5E-E49D1D54EB3B}" presName="FourNodes_2" presStyleLbl="node1" presStyleIdx="1" presStyleCnt="4">
        <dgm:presLayoutVars>
          <dgm:bulletEnabled val="1"/>
        </dgm:presLayoutVars>
      </dgm:prSet>
      <dgm:spPr/>
    </dgm:pt>
    <dgm:pt modelId="{BB8DD75C-ADA9-47EA-BABC-3E4442FC4AEB}" type="pres">
      <dgm:prSet presAssocID="{A144764A-5B43-4414-AB5E-E49D1D54EB3B}" presName="FourNodes_3" presStyleLbl="node1" presStyleIdx="2" presStyleCnt="4">
        <dgm:presLayoutVars>
          <dgm:bulletEnabled val="1"/>
        </dgm:presLayoutVars>
      </dgm:prSet>
      <dgm:spPr/>
    </dgm:pt>
    <dgm:pt modelId="{3A000477-7C54-4A5A-B9EA-0C34BC8626E1}" type="pres">
      <dgm:prSet presAssocID="{A144764A-5B43-4414-AB5E-E49D1D54EB3B}" presName="FourNodes_4" presStyleLbl="node1" presStyleIdx="3" presStyleCnt="4">
        <dgm:presLayoutVars>
          <dgm:bulletEnabled val="1"/>
        </dgm:presLayoutVars>
      </dgm:prSet>
      <dgm:spPr/>
    </dgm:pt>
    <dgm:pt modelId="{8FBAFE15-99BA-4274-A61D-2C8E142C1C4A}" type="pres">
      <dgm:prSet presAssocID="{A144764A-5B43-4414-AB5E-E49D1D54EB3B}" presName="FourConn_1-2" presStyleLbl="fgAccFollowNode1" presStyleIdx="0" presStyleCnt="3">
        <dgm:presLayoutVars>
          <dgm:bulletEnabled val="1"/>
        </dgm:presLayoutVars>
      </dgm:prSet>
      <dgm:spPr/>
    </dgm:pt>
    <dgm:pt modelId="{4F79D4DA-6DE3-4DA0-86FC-FA6759A00B85}" type="pres">
      <dgm:prSet presAssocID="{A144764A-5B43-4414-AB5E-E49D1D54EB3B}" presName="FourConn_2-3" presStyleLbl="fgAccFollowNode1" presStyleIdx="1" presStyleCnt="3">
        <dgm:presLayoutVars>
          <dgm:bulletEnabled val="1"/>
        </dgm:presLayoutVars>
      </dgm:prSet>
      <dgm:spPr/>
    </dgm:pt>
    <dgm:pt modelId="{8710F20F-2C1B-44DB-8F76-74C3B500ABA6}" type="pres">
      <dgm:prSet presAssocID="{A144764A-5B43-4414-AB5E-E49D1D54EB3B}" presName="FourConn_3-4" presStyleLbl="fgAccFollowNode1" presStyleIdx="2" presStyleCnt="3">
        <dgm:presLayoutVars>
          <dgm:bulletEnabled val="1"/>
        </dgm:presLayoutVars>
      </dgm:prSet>
      <dgm:spPr/>
    </dgm:pt>
    <dgm:pt modelId="{1E161886-D452-459E-B788-B96B413147A1}" type="pres">
      <dgm:prSet presAssocID="{A144764A-5B43-4414-AB5E-E49D1D54EB3B}" presName="FourNodes_1_text" presStyleLbl="node1" presStyleIdx="3" presStyleCnt="4">
        <dgm:presLayoutVars>
          <dgm:bulletEnabled val="1"/>
        </dgm:presLayoutVars>
      </dgm:prSet>
      <dgm:spPr/>
    </dgm:pt>
    <dgm:pt modelId="{3A3404F0-AD0A-4BC4-B07D-78AC493DBD20}" type="pres">
      <dgm:prSet presAssocID="{A144764A-5B43-4414-AB5E-E49D1D54EB3B}" presName="FourNodes_2_text" presStyleLbl="node1" presStyleIdx="3" presStyleCnt="4">
        <dgm:presLayoutVars>
          <dgm:bulletEnabled val="1"/>
        </dgm:presLayoutVars>
      </dgm:prSet>
      <dgm:spPr/>
    </dgm:pt>
    <dgm:pt modelId="{6452D098-C86D-44D2-A71E-FAEAE22CF605}" type="pres">
      <dgm:prSet presAssocID="{A144764A-5B43-4414-AB5E-E49D1D54EB3B}" presName="FourNodes_3_text" presStyleLbl="node1" presStyleIdx="3" presStyleCnt="4">
        <dgm:presLayoutVars>
          <dgm:bulletEnabled val="1"/>
        </dgm:presLayoutVars>
      </dgm:prSet>
      <dgm:spPr/>
    </dgm:pt>
    <dgm:pt modelId="{64BE7C38-FEB2-4182-87B0-FECF2B60AE6A}" type="pres">
      <dgm:prSet presAssocID="{A144764A-5B43-4414-AB5E-E49D1D54EB3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7A06406-7AF6-4283-8D3B-C2F0256CCD46}" srcId="{A144764A-5B43-4414-AB5E-E49D1D54EB3B}" destId="{863F088C-1244-4729-A955-B03ACD39D4F1}" srcOrd="0" destOrd="0" parTransId="{A6AFFF0E-2771-4B6A-948D-42215B3C3451}" sibTransId="{55E18E26-0F80-454F-8A29-601E4DF1D109}"/>
    <dgm:cxn modelId="{21F29D07-69A1-4F2A-BF8C-C98374B6F51F}" type="presOf" srcId="{0D58EB00-7BC1-4793-852F-FBF82C504308}" destId="{6452D098-C86D-44D2-A71E-FAEAE22CF605}" srcOrd="1" destOrd="0" presId="urn:microsoft.com/office/officeart/2005/8/layout/vProcess5"/>
    <dgm:cxn modelId="{329FFC14-2182-47CF-821B-2DBAB489F204}" type="presOf" srcId="{863F088C-1244-4729-A955-B03ACD39D4F1}" destId="{F4F0A0B0-1B6D-4CF4-8C92-41568831A733}" srcOrd="0" destOrd="0" presId="urn:microsoft.com/office/officeart/2005/8/layout/vProcess5"/>
    <dgm:cxn modelId="{A0C21C5D-17FD-405F-8AB7-E2202ADD1B9C}" srcId="{A144764A-5B43-4414-AB5E-E49D1D54EB3B}" destId="{E0FE3779-07BE-4C0F-BB69-8F3E226ED079}" srcOrd="1" destOrd="0" parTransId="{F3A6E2A3-CAEF-4669-B91E-2729DB9DC0A1}" sibTransId="{A0346C78-467D-4098-80DC-65DEAE6AF68C}"/>
    <dgm:cxn modelId="{B11A2C63-D4E2-4C61-A9CA-851AF1BDB1BE}" type="presOf" srcId="{A144764A-5B43-4414-AB5E-E49D1D54EB3B}" destId="{2AB1501A-CB3D-4A0D-B7E5-5438CCF8FF99}" srcOrd="0" destOrd="0" presId="urn:microsoft.com/office/officeart/2005/8/layout/vProcess5"/>
    <dgm:cxn modelId="{77B5CC4A-26B5-4DF4-8388-F1EC1F669708}" type="presOf" srcId="{5F9EE0FE-201F-4FF7-96BF-908F1E6C5713}" destId="{64BE7C38-FEB2-4182-87B0-FECF2B60AE6A}" srcOrd="1" destOrd="0" presId="urn:microsoft.com/office/officeart/2005/8/layout/vProcess5"/>
    <dgm:cxn modelId="{E08A5D7F-8D07-41DA-8439-319B37252AA7}" type="presOf" srcId="{6C410624-F90A-4803-B5CA-5B62130F1D0B}" destId="{8710F20F-2C1B-44DB-8F76-74C3B500ABA6}" srcOrd="0" destOrd="0" presId="urn:microsoft.com/office/officeart/2005/8/layout/vProcess5"/>
    <dgm:cxn modelId="{780E9581-3685-4A74-BA70-765832ED783F}" type="presOf" srcId="{0D58EB00-7BC1-4793-852F-FBF82C504308}" destId="{BB8DD75C-ADA9-47EA-BABC-3E4442FC4AEB}" srcOrd="0" destOrd="0" presId="urn:microsoft.com/office/officeart/2005/8/layout/vProcess5"/>
    <dgm:cxn modelId="{CD826A99-10BE-4676-B449-A64E9221DB60}" type="presOf" srcId="{863F088C-1244-4729-A955-B03ACD39D4F1}" destId="{1E161886-D452-459E-B788-B96B413147A1}" srcOrd="1" destOrd="0" presId="urn:microsoft.com/office/officeart/2005/8/layout/vProcess5"/>
    <dgm:cxn modelId="{E483F3B4-110C-49D1-803F-3A98808A96FE}" type="presOf" srcId="{E0FE3779-07BE-4C0F-BB69-8F3E226ED079}" destId="{3A3404F0-AD0A-4BC4-B07D-78AC493DBD20}" srcOrd="1" destOrd="0" presId="urn:microsoft.com/office/officeart/2005/8/layout/vProcess5"/>
    <dgm:cxn modelId="{6F7AEFBB-1FB9-410D-9BB3-C76ED0C28CD6}" type="presOf" srcId="{55E18E26-0F80-454F-8A29-601E4DF1D109}" destId="{8FBAFE15-99BA-4274-A61D-2C8E142C1C4A}" srcOrd="0" destOrd="0" presId="urn:microsoft.com/office/officeart/2005/8/layout/vProcess5"/>
    <dgm:cxn modelId="{DB0E06BD-44C4-4A56-8937-CB4B20002B30}" srcId="{A144764A-5B43-4414-AB5E-E49D1D54EB3B}" destId="{5F9EE0FE-201F-4FF7-96BF-908F1E6C5713}" srcOrd="3" destOrd="0" parTransId="{9F4B27C4-87F4-41B7-A859-D0FF38482B71}" sibTransId="{6F6827AB-C77C-4F76-8F4A-980D86816A95}"/>
    <dgm:cxn modelId="{FB961EC5-A420-4D90-8E4B-22E26BF96191}" type="presOf" srcId="{E0FE3779-07BE-4C0F-BB69-8F3E226ED079}" destId="{864C5621-0B4E-4292-88D2-3EBA9FD7115A}" srcOrd="0" destOrd="0" presId="urn:microsoft.com/office/officeart/2005/8/layout/vProcess5"/>
    <dgm:cxn modelId="{2A7271CC-0D44-402C-9C47-B41CC5B3CAA5}" type="presOf" srcId="{A0346C78-467D-4098-80DC-65DEAE6AF68C}" destId="{4F79D4DA-6DE3-4DA0-86FC-FA6759A00B85}" srcOrd="0" destOrd="0" presId="urn:microsoft.com/office/officeart/2005/8/layout/vProcess5"/>
    <dgm:cxn modelId="{D87F86E3-EA9D-480E-BF8F-5CACE6277C46}" srcId="{A144764A-5B43-4414-AB5E-E49D1D54EB3B}" destId="{0D58EB00-7BC1-4793-852F-FBF82C504308}" srcOrd="2" destOrd="0" parTransId="{3ADCC550-F459-41D8-9DA9-A867CCC2AB15}" sibTransId="{6C410624-F90A-4803-B5CA-5B62130F1D0B}"/>
    <dgm:cxn modelId="{EB1A29F9-7B53-42C7-9B36-13466B863C11}" type="presOf" srcId="{5F9EE0FE-201F-4FF7-96BF-908F1E6C5713}" destId="{3A000477-7C54-4A5A-B9EA-0C34BC8626E1}" srcOrd="0" destOrd="0" presId="urn:microsoft.com/office/officeart/2005/8/layout/vProcess5"/>
    <dgm:cxn modelId="{51EC1302-9079-49C4-8DD1-658302B01C38}" type="presParOf" srcId="{2AB1501A-CB3D-4A0D-B7E5-5438CCF8FF99}" destId="{439C0540-E33C-40F2-8FAC-56051342F005}" srcOrd="0" destOrd="0" presId="urn:microsoft.com/office/officeart/2005/8/layout/vProcess5"/>
    <dgm:cxn modelId="{54590089-C8F0-4DA1-BF1F-271824181137}" type="presParOf" srcId="{2AB1501A-CB3D-4A0D-B7E5-5438CCF8FF99}" destId="{F4F0A0B0-1B6D-4CF4-8C92-41568831A733}" srcOrd="1" destOrd="0" presId="urn:microsoft.com/office/officeart/2005/8/layout/vProcess5"/>
    <dgm:cxn modelId="{E67E5520-2A0B-4BFE-A52A-D07C2FEC1785}" type="presParOf" srcId="{2AB1501A-CB3D-4A0D-B7E5-5438CCF8FF99}" destId="{864C5621-0B4E-4292-88D2-3EBA9FD7115A}" srcOrd="2" destOrd="0" presId="urn:microsoft.com/office/officeart/2005/8/layout/vProcess5"/>
    <dgm:cxn modelId="{B1578F7F-1B57-4345-9652-0DE01D38668D}" type="presParOf" srcId="{2AB1501A-CB3D-4A0D-B7E5-5438CCF8FF99}" destId="{BB8DD75C-ADA9-47EA-BABC-3E4442FC4AEB}" srcOrd="3" destOrd="0" presId="urn:microsoft.com/office/officeart/2005/8/layout/vProcess5"/>
    <dgm:cxn modelId="{A9E75F6A-462D-46AF-8980-1D32060AED74}" type="presParOf" srcId="{2AB1501A-CB3D-4A0D-B7E5-5438CCF8FF99}" destId="{3A000477-7C54-4A5A-B9EA-0C34BC8626E1}" srcOrd="4" destOrd="0" presId="urn:microsoft.com/office/officeart/2005/8/layout/vProcess5"/>
    <dgm:cxn modelId="{3D00635B-F407-41AF-83CA-BE72CB248674}" type="presParOf" srcId="{2AB1501A-CB3D-4A0D-B7E5-5438CCF8FF99}" destId="{8FBAFE15-99BA-4274-A61D-2C8E142C1C4A}" srcOrd="5" destOrd="0" presId="urn:microsoft.com/office/officeart/2005/8/layout/vProcess5"/>
    <dgm:cxn modelId="{B32FC2D4-7185-4C12-B2FE-9E09B4261AEE}" type="presParOf" srcId="{2AB1501A-CB3D-4A0D-B7E5-5438CCF8FF99}" destId="{4F79D4DA-6DE3-4DA0-86FC-FA6759A00B85}" srcOrd="6" destOrd="0" presId="urn:microsoft.com/office/officeart/2005/8/layout/vProcess5"/>
    <dgm:cxn modelId="{EAF3A675-6A50-44B6-85B0-8F6B762CB8B6}" type="presParOf" srcId="{2AB1501A-CB3D-4A0D-B7E5-5438CCF8FF99}" destId="{8710F20F-2C1B-44DB-8F76-74C3B500ABA6}" srcOrd="7" destOrd="0" presId="urn:microsoft.com/office/officeart/2005/8/layout/vProcess5"/>
    <dgm:cxn modelId="{09FEB346-1C9E-4FEF-9181-E7C215C04878}" type="presParOf" srcId="{2AB1501A-CB3D-4A0D-B7E5-5438CCF8FF99}" destId="{1E161886-D452-459E-B788-B96B413147A1}" srcOrd="8" destOrd="0" presId="urn:microsoft.com/office/officeart/2005/8/layout/vProcess5"/>
    <dgm:cxn modelId="{958B488A-D9F2-4D1D-8C27-1DBE656C4655}" type="presParOf" srcId="{2AB1501A-CB3D-4A0D-B7E5-5438CCF8FF99}" destId="{3A3404F0-AD0A-4BC4-B07D-78AC493DBD20}" srcOrd="9" destOrd="0" presId="urn:microsoft.com/office/officeart/2005/8/layout/vProcess5"/>
    <dgm:cxn modelId="{E9EA5DBB-465B-4B44-B867-CC750AA5EF35}" type="presParOf" srcId="{2AB1501A-CB3D-4A0D-B7E5-5438CCF8FF99}" destId="{6452D098-C86D-44D2-A71E-FAEAE22CF605}" srcOrd="10" destOrd="0" presId="urn:microsoft.com/office/officeart/2005/8/layout/vProcess5"/>
    <dgm:cxn modelId="{61611EB3-057B-4ABA-9CB9-06338EFB50B4}" type="presParOf" srcId="{2AB1501A-CB3D-4A0D-B7E5-5438CCF8FF99}" destId="{64BE7C38-FEB2-4182-87B0-FECF2B60AE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2BFCD-A96E-4993-A85B-C37C34189F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F4AE8C-5419-4DD3-9741-69D09A2415E5}">
      <dgm:prSet/>
      <dgm:spPr/>
      <dgm:t>
        <a:bodyPr/>
        <a:lstStyle/>
        <a:p>
          <a:r>
            <a:rPr lang="pt-BR"/>
            <a:t>Artigo 3º- Elenca para efeitos do Decreto 12 itens e 12 alíneas, de “a” a “L”.</a:t>
          </a:r>
          <a:endParaRPr lang="en-US"/>
        </a:p>
      </dgm:t>
    </dgm:pt>
    <dgm:pt modelId="{D43A2B80-5681-4B96-A9A4-8A481B8AF5F7}" type="parTrans" cxnId="{3B7E36B7-5242-40E5-B07D-5F982CBAAC52}">
      <dgm:prSet/>
      <dgm:spPr/>
      <dgm:t>
        <a:bodyPr/>
        <a:lstStyle/>
        <a:p>
          <a:endParaRPr lang="en-US"/>
        </a:p>
      </dgm:t>
    </dgm:pt>
    <dgm:pt modelId="{41A1D281-C37B-4B3A-9896-531035B31407}" type="sibTrans" cxnId="{3B7E36B7-5242-40E5-B07D-5F982CBAAC52}">
      <dgm:prSet/>
      <dgm:spPr/>
      <dgm:t>
        <a:bodyPr/>
        <a:lstStyle/>
        <a:p>
          <a:endParaRPr lang="en-US"/>
        </a:p>
      </dgm:t>
    </dgm:pt>
    <dgm:pt modelId="{A33F4898-F2D0-40CE-8D7F-1B3207DF4C4E}">
      <dgm:prSet/>
      <dgm:spPr/>
      <dgm:t>
        <a:bodyPr/>
        <a:lstStyle/>
        <a:p>
          <a:r>
            <a:rPr lang="pt-BR"/>
            <a:t>Artigo 4º- CIB= Banco de dados integrado ao SINTER, a ser regulamentado pela SRFB/ME, firmado por 7 caracteres e um dígito verificador, com a estrutura: AAAAAAA- D</a:t>
          </a:r>
          <a:endParaRPr lang="en-US"/>
        </a:p>
      </dgm:t>
    </dgm:pt>
    <dgm:pt modelId="{1374DD97-A73D-42F5-A0F5-DDF94A0F0831}" type="parTrans" cxnId="{739AB570-E111-4741-82A4-7BD9C8ADF839}">
      <dgm:prSet/>
      <dgm:spPr/>
      <dgm:t>
        <a:bodyPr/>
        <a:lstStyle/>
        <a:p>
          <a:endParaRPr lang="en-US"/>
        </a:p>
      </dgm:t>
    </dgm:pt>
    <dgm:pt modelId="{EBECAD4A-48DA-454B-9F09-BA14D5B0DB4A}" type="sibTrans" cxnId="{739AB570-E111-4741-82A4-7BD9C8ADF839}">
      <dgm:prSet/>
      <dgm:spPr/>
      <dgm:t>
        <a:bodyPr/>
        <a:lstStyle/>
        <a:p>
          <a:endParaRPr lang="en-US"/>
        </a:p>
      </dgm:t>
    </dgm:pt>
    <dgm:pt modelId="{D0118487-F10C-4970-B47E-7777DF561AE0}">
      <dgm:prSet/>
      <dgm:spPr/>
      <dgm:t>
        <a:bodyPr/>
        <a:lstStyle/>
        <a:p>
          <a:r>
            <a:rPr lang="pt-BR"/>
            <a:t>Artigo 5º- SINTER admite dois tipos de usuários: I- Os geradores de dados e informações ( vide artigo 2º ) ; II- Os consulentes de dados e informações, busca pela interoperabilidade.</a:t>
          </a:r>
          <a:endParaRPr lang="en-US"/>
        </a:p>
      </dgm:t>
    </dgm:pt>
    <dgm:pt modelId="{6B7F475B-FF26-4567-ABCB-6F53042D1045}" type="parTrans" cxnId="{BFEB1481-AB8F-40A5-A085-A3493DE77750}">
      <dgm:prSet/>
      <dgm:spPr/>
      <dgm:t>
        <a:bodyPr/>
        <a:lstStyle/>
        <a:p>
          <a:endParaRPr lang="en-US"/>
        </a:p>
      </dgm:t>
    </dgm:pt>
    <dgm:pt modelId="{DEBC1869-C84F-4B55-82FE-4F04D734AEF8}" type="sibTrans" cxnId="{BFEB1481-AB8F-40A5-A085-A3493DE77750}">
      <dgm:prSet/>
      <dgm:spPr/>
      <dgm:t>
        <a:bodyPr/>
        <a:lstStyle/>
        <a:p>
          <a:endParaRPr lang="en-US"/>
        </a:p>
      </dgm:t>
    </dgm:pt>
    <dgm:pt modelId="{47A349D3-E920-4F2C-A1BC-9227E0B0F140}">
      <dgm:prSet/>
      <dgm:spPr/>
      <dgm:t>
        <a:bodyPr/>
        <a:lstStyle/>
        <a:p>
          <a:r>
            <a:rPr lang="pt-BR"/>
            <a:t>Artigo 6º-  Administrador do SINTER= SRFB/ME. Em 4 itens, 4 alíneas + itens V a XI do mesmo artigo 6º elencam o que será de sua atribuição. </a:t>
          </a:r>
          <a:endParaRPr lang="en-US"/>
        </a:p>
      </dgm:t>
    </dgm:pt>
    <dgm:pt modelId="{6B122826-884C-4443-B978-236C2F6D798C}" type="parTrans" cxnId="{1DCE1713-F479-47A2-A151-92F25FAFE257}">
      <dgm:prSet/>
      <dgm:spPr/>
      <dgm:t>
        <a:bodyPr/>
        <a:lstStyle/>
        <a:p>
          <a:endParaRPr lang="en-US"/>
        </a:p>
      </dgm:t>
    </dgm:pt>
    <dgm:pt modelId="{687C5CF2-D21F-4DDF-9A13-C903EAAF9B88}" type="sibTrans" cxnId="{1DCE1713-F479-47A2-A151-92F25FAFE257}">
      <dgm:prSet/>
      <dgm:spPr/>
      <dgm:t>
        <a:bodyPr/>
        <a:lstStyle/>
        <a:p>
          <a:endParaRPr lang="en-US"/>
        </a:p>
      </dgm:t>
    </dgm:pt>
    <dgm:pt modelId="{481925A6-24D1-4DFA-AE80-3AA3D2A62F03}" type="pres">
      <dgm:prSet presAssocID="{F012BFCD-A96E-4993-A85B-C37C34189F9F}" presName="linear" presStyleCnt="0">
        <dgm:presLayoutVars>
          <dgm:animLvl val="lvl"/>
          <dgm:resizeHandles val="exact"/>
        </dgm:presLayoutVars>
      </dgm:prSet>
      <dgm:spPr/>
    </dgm:pt>
    <dgm:pt modelId="{587EDCFC-3FA3-4E1A-B15F-1C255E861330}" type="pres">
      <dgm:prSet presAssocID="{71F4AE8C-5419-4DD3-9741-69D09A2415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2D9D4C-2370-46FD-AD5F-8914E933F811}" type="pres">
      <dgm:prSet presAssocID="{41A1D281-C37B-4B3A-9896-531035B31407}" presName="spacer" presStyleCnt="0"/>
      <dgm:spPr/>
    </dgm:pt>
    <dgm:pt modelId="{5782D390-8188-49A8-AE74-3F13A66FF570}" type="pres">
      <dgm:prSet presAssocID="{A33F4898-F2D0-40CE-8D7F-1B3207DF4C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A73EF7-47E4-4E00-9DE9-BE8C9CE4663E}" type="pres">
      <dgm:prSet presAssocID="{EBECAD4A-48DA-454B-9F09-BA14D5B0DB4A}" presName="spacer" presStyleCnt="0"/>
      <dgm:spPr/>
    </dgm:pt>
    <dgm:pt modelId="{B0E7A9F6-7053-48AC-8883-6356B8BEB55B}" type="pres">
      <dgm:prSet presAssocID="{D0118487-F10C-4970-B47E-7777DF561A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0F840C-1C86-49D8-8761-7BDB852A71E9}" type="pres">
      <dgm:prSet presAssocID="{DEBC1869-C84F-4B55-82FE-4F04D734AEF8}" presName="spacer" presStyleCnt="0"/>
      <dgm:spPr/>
    </dgm:pt>
    <dgm:pt modelId="{B4B498C5-2F7C-4536-A25A-A57D3ABFFF77}" type="pres">
      <dgm:prSet presAssocID="{47A349D3-E920-4F2C-A1BC-9227E0B0F1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689611-006F-4B4C-B0C8-7FD5FCA79297}" type="presOf" srcId="{D0118487-F10C-4970-B47E-7777DF561AE0}" destId="{B0E7A9F6-7053-48AC-8883-6356B8BEB55B}" srcOrd="0" destOrd="0" presId="urn:microsoft.com/office/officeart/2005/8/layout/vList2"/>
    <dgm:cxn modelId="{1DCE1713-F479-47A2-A151-92F25FAFE257}" srcId="{F012BFCD-A96E-4993-A85B-C37C34189F9F}" destId="{47A349D3-E920-4F2C-A1BC-9227E0B0F140}" srcOrd="3" destOrd="0" parTransId="{6B122826-884C-4443-B978-236C2F6D798C}" sibTransId="{687C5CF2-D21F-4DDF-9A13-C903EAAF9B88}"/>
    <dgm:cxn modelId="{FDB4DE28-022B-4212-B2E8-0534D70F404A}" type="presOf" srcId="{A33F4898-F2D0-40CE-8D7F-1B3207DF4C4E}" destId="{5782D390-8188-49A8-AE74-3F13A66FF570}" srcOrd="0" destOrd="0" presId="urn:microsoft.com/office/officeart/2005/8/layout/vList2"/>
    <dgm:cxn modelId="{1DE98A2E-7686-43AC-9D8C-836DA8646C4C}" type="presOf" srcId="{F012BFCD-A96E-4993-A85B-C37C34189F9F}" destId="{481925A6-24D1-4DFA-AE80-3AA3D2A62F03}" srcOrd="0" destOrd="0" presId="urn:microsoft.com/office/officeart/2005/8/layout/vList2"/>
    <dgm:cxn modelId="{3B982A4B-D61B-46E4-B45E-59102FF910C9}" type="presOf" srcId="{47A349D3-E920-4F2C-A1BC-9227E0B0F140}" destId="{B4B498C5-2F7C-4536-A25A-A57D3ABFFF77}" srcOrd="0" destOrd="0" presId="urn:microsoft.com/office/officeart/2005/8/layout/vList2"/>
    <dgm:cxn modelId="{739AB570-E111-4741-82A4-7BD9C8ADF839}" srcId="{F012BFCD-A96E-4993-A85B-C37C34189F9F}" destId="{A33F4898-F2D0-40CE-8D7F-1B3207DF4C4E}" srcOrd="1" destOrd="0" parTransId="{1374DD97-A73D-42F5-A0F5-DDF94A0F0831}" sibTransId="{EBECAD4A-48DA-454B-9F09-BA14D5B0DB4A}"/>
    <dgm:cxn modelId="{BFEB1481-AB8F-40A5-A085-A3493DE77750}" srcId="{F012BFCD-A96E-4993-A85B-C37C34189F9F}" destId="{D0118487-F10C-4970-B47E-7777DF561AE0}" srcOrd="2" destOrd="0" parTransId="{6B7F475B-FF26-4567-ABCB-6F53042D1045}" sibTransId="{DEBC1869-C84F-4B55-82FE-4F04D734AEF8}"/>
    <dgm:cxn modelId="{3B7E36B7-5242-40E5-B07D-5F982CBAAC52}" srcId="{F012BFCD-A96E-4993-A85B-C37C34189F9F}" destId="{71F4AE8C-5419-4DD3-9741-69D09A2415E5}" srcOrd="0" destOrd="0" parTransId="{D43A2B80-5681-4B96-A9A4-8A481B8AF5F7}" sibTransId="{41A1D281-C37B-4B3A-9896-531035B31407}"/>
    <dgm:cxn modelId="{777A00F7-2926-48C8-B7B2-A1B85326E4CE}" type="presOf" srcId="{71F4AE8C-5419-4DD3-9741-69D09A2415E5}" destId="{587EDCFC-3FA3-4E1A-B15F-1C255E861330}" srcOrd="0" destOrd="0" presId="urn:microsoft.com/office/officeart/2005/8/layout/vList2"/>
    <dgm:cxn modelId="{4DA1B60A-BB87-4F50-949F-9C4923F8D701}" type="presParOf" srcId="{481925A6-24D1-4DFA-AE80-3AA3D2A62F03}" destId="{587EDCFC-3FA3-4E1A-B15F-1C255E861330}" srcOrd="0" destOrd="0" presId="urn:microsoft.com/office/officeart/2005/8/layout/vList2"/>
    <dgm:cxn modelId="{BB366D7A-14CB-4918-A6EE-C8C537145CE6}" type="presParOf" srcId="{481925A6-24D1-4DFA-AE80-3AA3D2A62F03}" destId="{722D9D4C-2370-46FD-AD5F-8914E933F811}" srcOrd="1" destOrd="0" presId="urn:microsoft.com/office/officeart/2005/8/layout/vList2"/>
    <dgm:cxn modelId="{3E10179B-8834-48E6-97FE-1772E9D1643A}" type="presParOf" srcId="{481925A6-24D1-4DFA-AE80-3AA3D2A62F03}" destId="{5782D390-8188-49A8-AE74-3F13A66FF570}" srcOrd="2" destOrd="0" presId="urn:microsoft.com/office/officeart/2005/8/layout/vList2"/>
    <dgm:cxn modelId="{CF9FB3E5-4F9B-407F-BB6E-D597F98EA455}" type="presParOf" srcId="{481925A6-24D1-4DFA-AE80-3AA3D2A62F03}" destId="{4EA73EF7-47E4-4E00-9DE9-BE8C9CE4663E}" srcOrd="3" destOrd="0" presId="urn:microsoft.com/office/officeart/2005/8/layout/vList2"/>
    <dgm:cxn modelId="{9BD3A970-13EA-4157-96CC-08DF4CFE9B98}" type="presParOf" srcId="{481925A6-24D1-4DFA-AE80-3AA3D2A62F03}" destId="{B0E7A9F6-7053-48AC-8883-6356B8BEB55B}" srcOrd="4" destOrd="0" presId="urn:microsoft.com/office/officeart/2005/8/layout/vList2"/>
    <dgm:cxn modelId="{E538B8A0-A1D3-4839-8B79-914DD6C7898D}" type="presParOf" srcId="{481925A6-24D1-4DFA-AE80-3AA3D2A62F03}" destId="{900F840C-1C86-49D8-8761-7BDB852A71E9}" srcOrd="5" destOrd="0" presId="urn:microsoft.com/office/officeart/2005/8/layout/vList2"/>
    <dgm:cxn modelId="{237DD365-8B5B-45E2-B067-CEB89FA5CBEA}" type="presParOf" srcId="{481925A6-24D1-4DFA-AE80-3AA3D2A62F03}" destId="{B4B498C5-2F7C-4536-A25A-A57D3ABFFF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1A6BA1-ABEA-45FB-8E82-766ADF5B2F1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63C777-7BDA-4AFE-AB19-F8ACEAC7EFAA}">
      <dgm:prSet/>
      <dgm:spPr/>
      <dgm:t>
        <a:bodyPr/>
        <a:lstStyle/>
        <a:p>
          <a:r>
            <a:rPr lang="pt-BR"/>
            <a:t>Artigo 7º - O compartilhamento de dados será eletrônico e conterá o que preceitua o artigo 4º , em 4 itens e § 1º + 2 itens e § 2º  ( Observar art. 5º -XXXIII-CF/88 ).</a:t>
          </a:r>
          <a:endParaRPr lang="en-US"/>
        </a:p>
      </dgm:t>
    </dgm:pt>
    <dgm:pt modelId="{331A95B9-08D8-4475-8397-C16EDFE77B4D}" type="parTrans" cxnId="{6AC218CF-0309-44AB-BF0A-BBF93348BB97}">
      <dgm:prSet/>
      <dgm:spPr/>
      <dgm:t>
        <a:bodyPr/>
        <a:lstStyle/>
        <a:p>
          <a:endParaRPr lang="en-US"/>
        </a:p>
      </dgm:t>
    </dgm:pt>
    <dgm:pt modelId="{F28EFFDF-4D76-4B42-BCD8-37BA9BA971E6}" type="sibTrans" cxnId="{6AC218CF-0309-44AB-BF0A-BBF93348BB97}">
      <dgm:prSet/>
      <dgm:spPr/>
      <dgm:t>
        <a:bodyPr/>
        <a:lstStyle/>
        <a:p>
          <a:endParaRPr lang="en-US"/>
        </a:p>
      </dgm:t>
    </dgm:pt>
    <dgm:pt modelId="{77688953-3EC0-4953-A69D-7E1CC8676C89}">
      <dgm:prSet/>
      <dgm:spPr/>
      <dgm:t>
        <a:bodyPr/>
        <a:lstStyle/>
        <a:p>
          <a:r>
            <a:rPr lang="pt-BR" dirty="0"/>
            <a:t>Artigo 8º - Visualização de dados cadastrais, o SINTER os disponibilizarão gratuitamente a todos os cidadãos, observado o sigilo, se assim for exigido.</a:t>
          </a:r>
          <a:endParaRPr lang="en-US" dirty="0"/>
        </a:p>
      </dgm:t>
    </dgm:pt>
    <dgm:pt modelId="{C05EE1F4-74AB-496A-95BB-A058AF0F0C34}" type="parTrans" cxnId="{2BB07DD6-C551-4C56-9326-A9E9E1DCCA1D}">
      <dgm:prSet/>
      <dgm:spPr/>
      <dgm:t>
        <a:bodyPr/>
        <a:lstStyle/>
        <a:p>
          <a:endParaRPr lang="en-US"/>
        </a:p>
      </dgm:t>
    </dgm:pt>
    <dgm:pt modelId="{853C054A-430B-42B7-8EC2-70BDA614FDE2}" type="sibTrans" cxnId="{2BB07DD6-C551-4C56-9326-A9E9E1DCCA1D}">
      <dgm:prSet/>
      <dgm:spPr/>
      <dgm:t>
        <a:bodyPr/>
        <a:lstStyle/>
        <a:p>
          <a:endParaRPr lang="en-US"/>
        </a:p>
      </dgm:t>
    </dgm:pt>
    <dgm:pt modelId="{8E1FB6C7-B6BA-49F4-B3AB-4B58D6F668C3}">
      <dgm:prSet/>
      <dgm:spPr/>
      <dgm:t>
        <a:bodyPr/>
        <a:lstStyle/>
        <a:p>
          <a:r>
            <a:rPr lang="pt-BR"/>
            <a:t>Artigo 9º  - Valor dos imóveis poderão ser consolidados no SINTER. </a:t>
          </a:r>
          <a:endParaRPr lang="en-US"/>
        </a:p>
      </dgm:t>
    </dgm:pt>
    <dgm:pt modelId="{A4A0793E-8023-4AAE-A25E-28E3727C68B8}" type="parTrans" cxnId="{A5AB474B-53F3-42D8-A400-D9CD0D2F3400}">
      <dgm:prSet/>
      <dgm:spPr/>
      <dgm:t>
        <a:bodyPr/>
        <a:lstStyle/>
        <a:p>
          <a:endParaRPr lang="en-US"/>
        </a:p>
      </dgm:t>
    </dgm:pt>
    <dgm:pt modelId="{0502E532-6895-491C-9578-D568AE8C0405}" type="sibTrans" cxnId="{A5AB474B-53F3-42D8-A400-D9CD0D2F3400}">
      <dgm:prSet/>
      <dgm:spPr/>
      <dgm:t>
        <a:bodyPr/>
        <a:lstStyle/>
        <a:p>
          <a:endParaRPr lang="en-US"/>
        </a:p>
      </dgm:t>
    </dgm:pt>
    <dgm:pt modelId="{AB55E371-258C-4E5F-9C9D-617DD582B13B}">
      <dgm:prSet/>
      <dgm:spPr/>
      <dgm:t>
        <a:bodyPr/>
        <a:lstStyle/>
        <a:p>
          <a:r>
            <a:rPr lang="pt-BR"/>
            <a:t>Artigo 10º-  Investimento e custeio pela SRFB a conta da dotação orçamentária. </a:t>
          </a:r>
          <a:endParaRPr lang="en-US"/>
        </a:p>
      </dgm:t>
    </dgm:pt>
    <dgm:pt modelId="{DEFFBE1B-8E85-4DE5-982F-102EDDE94AEC}" type="parTrans" cxnId="{421BB7C1-E4FA-4AAB-A846-B6E2FE444427}">
      <dgm:prSet/>
      <dgm:spPr/>
      <dgm:t>
        <a:bodyPr/>
        <a:lstStyle/>
        <a:p>
          <a:endParaRPr lang="en-US"/>
        </a:p>
      </dgm:t>
    </dgm:pt>
    <dgm:pt modelId="{55631963-98CB-47A0-9BE9-AD16435CCF3D}" type="sibTrans" cxnId="{421BB7C1-E4FA-4AAB-A846-B6E2FE444427}">
      <dgm:prSet/>
      <dgm:spPr/>
      <dgm:t>
        <a:bodyPr/>
        <a:lstStyle/>
        <a:p>
          <a:endParaRPr lang="en-US"/>
        </a:p>
      </dgm:t>
    </dgm:pt>
    <dgm:pt modelId="{F1507155-63AA-4D13-A123-B657DD75D719}" type="pres">
      <dgm:prSet presAssocID="{841A6BA1-ABEA-45FB-8E82-766ADF5B2F14}" presName="linear" presStyleCnt="0">
        <dgm:presLayoutVars>
          <dgm:animLvl val="lvl"/>
          <dgm:resizeHandles val="exact"/>
        </dgm:presLayoutVars>
      </dgm:prSet>
      <dgm:spPr/>
    </dgm:pt>
    <dgm:pt modelId="{BBAAC036-4045-4CFB-85D9-228B16D3EE25}" type="pres">
      <dgm:prSet presAssocID="{9E63C777-7BDA-4AFE-AB19-F8ACEAC7EF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926E06-48F2-4992-8FAF-70B584B4A9FB}" type="pres">
      <dgm:prSet presAssocID="{F28EFFDF-4D76-4B42-BCD8-37BA9BA971E6}" presName="spacer" presStyleCnt="0"/>
      <dgm:spPr/>
    </dgm:pt>
    <dgm:pt modelId="{4148B037-95C1-4484-A4F0-4A0DD155ECF2}" type="pres">
      <dgm:prSet presAssocID="{77688953-3EC0-4953-A69D-7E1CC8676C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59A105-DEFC-413B-B8BB-9C3BFE4E8911}" type="pres">
      <dgm:prSet presAssocID="{853C054A-430B-42B7-8EC2-70BDA614FDE2}" presName="spacer" presStyleCnt="0"/>
      <dgm:spPr/>
    </dgm:pt>
    <dgm:pt modelId="{C0E164A3-C3EF-4DBE-A9C0-39F272F28BE0}" type="pres">
      <dgm:prSet presAssocID="{8E1FB6C7-B6BA-49F4-B3AB-4B58D6F668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8460B3-C5C1-44A6-8DB2-F3C63A64E698}" type="pres">
      <dgm:prSet presAssocID="{0502E532-6895-491C-9578-D568AE8C0405}" presName="spacer" presStyleCnt="0"/>
      <dgm:spPr/>
    </dgm:pt>
    <dgm:pt modelId="{413D051F-8A1A-46F1-9428-E6D0324FCF62}" type="pres">
      <dgm:prSet presAssocID="{AB55E371-258C-4E5F-9C9D-617DD582B1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0EC123-D656-495A-82FD-E7EB2B549D66}" type="presOf" srcId="{9E63C777-7BDA-4AFE-AB19-F8ACEAC7EFAA}" destId="{BBAAC036-4045-4CFB-85D9-228B16D3EE25}" srcOrd="0" destOrd="0" presId="urn:microsoft.com/office/officeart/2005/8/layout/vList2"/>
    <dgm:cxn modelId="{A5AB474B-53F3-42D8-A400-D9CD0D2F3400}" srcId="{841A6BA1-ABEA-45FB-8E82-766ADF5B2F14}" destId="{8E1FB6C7-B6BA-49F4-B3AB-4B58D6F668C3}" srcOrd="2" destOrd="0" parTransId="{A4A0793E-8023-4AAE-A25E-28E3727C68B8}" sibTransId="{0502E532-6895-491C-9578-D568AE8C0405}"/>
    <dgm:cxn modelId="{FBB41E8D-988D-4815-AAD7-B60226E02811}" type="presOf" srcId="{77688953-3EC0-4953-A69D-7E1CC8676C89}" destId="{4148B037-95C1-4484-A4F0-4A0DD155ECF2}" srcOrd="0" destOrd="0" presId="urn:microsoft.com/office/officeart/2005/8/layout/vList2"/>
    <dgm:cxn modelId="{421BB7C1-E4FA-4AAB-A846-B6E2FE444427}" srcId="{841A6BA1-ABEA-45FB-8E82-766ADF5B2F14}" destId="{AB55E371-258C-4E5F-9C9D-617DD582B13B}" srcOrd="3" destOrd="0" parTransId="{DEFFBE1B-8E85-4DE5-982F-102EDDE94AEC}" sibTransId="{55631963-98CB-47A0-9BE9-AD16435CCF3D}"/>
    <dgm:cxn modelId="{6AC218CF-0309-44AB-BF0A-BBF93348BB97}" srcId="{841A6BA1-ABEA-45FB-8E82-766ADF5B2F14}" destId="{9E63C777-7BDA-4AFE-AB19-F8ACEAC7EFAA}" srcOrd="0" destOrd="0" parTransId="{331A95B9-08D8-4475-8397-C16EDFE77B4D}" sibTransId="{F28EFFDF-4D76-4B42-BCD8-37BA9BA971E6}"/>
    <dgm:cxn modelId="{2BB07DD6-C551-4C56-9326-A9E9E1DCCA1D}" srcId="{841A6BA1-ABEA-45FB-8E82-766ADF5B2F14}" destId="{77688953-3EC0-4953-A69D-7E1CC8676C89}" srcOrd="1" destOrd="0" parTransId="{C05EE1F4-74AB-496A-95BB-A058AF0F0C34}" sibTransId="{853C054A-430B-42B7-8EC2-70BDA614FDE2}"/>
    <dgm:cxn modelId="{880521E6-70C8-436B-8D26-405F782E539F}" type="presOf" srcId="{8E1FB6C7-B6BA-49F4-B3AB-4B58D6F668C3}" destId="{C0E164A3-C3EF-4DBE-A9C0-39F272F28BE0}" srcOrd="0" destOrd="0" presId="urn:microsoft.com/office/officeart/2005/8/layout/vList2"/>
    <dgm:cxn modelId="{4311D4ED-2B2C-44DF-A1BB-7EBFE2FDB398}" type="presOf" srcId="{AB55E371-258C-4E5F-9C9D-617DD582B13B}" destId="{413D051F-8A1A-46F1-9428-E6D0324FCF62}" srcOrd="0" destOrd="0" presId="urn:microsoft.com/office/officeart/2005/8/layout/vList2"/>
    <dgm:cxn modelId="{890FF8F3-6D20-42AE-9A1B-777CD0DCC5A8}" type="presOf" srcId="{841A6BA1-ABEA-45FB-8E82-766ADF5B2F14}" destId="{F1507155-63AA-4D13-A123-B657DD75D719}" srcOrd="0" destOrd="0" presId="urn:microsoft.com/office/officeart/2005/8/layout/vList2"/>
    <dgm:cxn modelId="{7B5F3A2D-6212-4BA5-8B68-D97573728D4D}" type="presParOf" srcId="{F1507155-63AA-4D13-A123-B657DD75D719}" destId="{BBAAC036-4045-4CFB-85D9-228B16D3EE25}" srcOrd="0" destOrd="0" presId="urn:microsoft.com/office/officeart/2005/8/layout/vList2"/>
    <dgm:cxn modelId="{27BB6A5B-F426-444C-8FD3-77231236A342}" type="presParOf" srcId="{F1507155-63AA-4D13-A123-B657DD75D719}" destId="{42926E06-48F2-4992-8FAF-70B584B4A9FB}" srcOrd="1" destOrd="0" presId="urn:microsoft.com/office/officeart/2005/8/layout/vList2"/>
    <dgm:cxn modelId="{125BE1FE-FBD1-425D-8561-F671ED96CF2E}" type="presParOf" srcId="{F1507155-63AA-4D13-A123-B657DD75D719}" destId="{4148B037-95C1-4484-A4F0-4A0DD155ECF2}" srcOrd="2" destOrd="0" presId="urn:microsoft.com/office/officeart/2005/8/layout/vList2"/>
    <dgm:cxn modelId="{666A2B2E-8F38-4F63-8E60-2CE672061838}" type="presParOf" srcId="{F1507155-63AA-4D13-A123-B657DD75D719}" destId="{0559A105-DEFC-413B-B8BB-9C3BFE4E8911}" srcOrd="3" destOrd="0" presId="urn:microsoft.com/office/officeart/2005/8/layout/vList2"/>
    <dgm:cxn modelId="{C5347A76-6929-425A-A0D6-A3B1CC9C6119}" type="presParOf" srcId="{F1507155-63AA-4D13-A123-B657DD75D719}" destId="{C0E164A3-C3EF-4DBE-A9C0-39F272F28BE0}" srcOrd="4" destOrd="0" presId="urn:microsoft.com/office/officeart/2005/8/layout/vList2"/>
    <dgm:cxn modelId="{2FE64142-D2F8-47AF-911D-9FD46DC71C86}" type="presParOf" srcId="{F1507155-63AA-4D13-A123-B657DD75D719}" destId="{418460B3-C5C1-44A6-8DB2-F3C63A64E698}" srcOrd="5" destOrd="0" presId="urn:microsoft.com/office/officeart/2005/8/layout/vList2"/>
    <dgm:cxn modelId="{0B0CC24B-3B80-49D1-9655-80B0759A7533}" type="presParOf" srcId="{F1507155-63AA-4D13-A123-B657DD75D719}" destId="{413D051F-8A1A-46F1-9428-E6D0324FCF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DA33AD-4D86-4990-ABEC-D2089362E1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90BA67-A330-4F44-9025-86132FF65E3D}">
      <dgm:prSet/>
      <dgm:spPr/>
      <dgm:t>
        <a:bodyPr/>
        <a:lstStyle/>
        <a:p>
          <a:r>
            <a:rPr lang="pt-BR"/>
            <a:t>O </a:t>
          </a:r>
          <a:r>
            <a:rPr lang="pt-BR" b="1"/>
            <a:t>SINTER</a:t>
          </a:r>
          <a:r>
            <a:rPr lang="pt-BR"/>
            <a:t> é um sistema de gestão pública que integra os dados cadastrais, geoespaciais, fiscais e jurídicos relativos a bens imóveis para efeitos legais</a:t>
          </a:r>
          <a:endParaRPr lang="en-US"/>
        </a:p>
      </dgm:t>
    </dgm:pt>
    <dgm:pt modelId="{C9503E5A-B15F-4E81-9606-E86A08FC35A1}" type="parTrans" cxnId="{98F0B1E7-7E01-4CEB-A0ED-4925D51CBE2D}">
      <dgm:prSet/>
      <dgm:spPr/>
      <dgm:t>
        <a:bodyPr/>
        <a:lstStyle/>
        <a:p>
          <a:endParaRPr lang="en-US"/>
        </a:p>
      </dgm:t>
    </dgm:pt>
    <dgm:pt modelId="{5D79EB28-681E-4FCE-BED0-76EFCFD08ED5}" type="sibTrans" cxnId="{98F0B1E7-7E01-4CEB-A0ED-4925D51CBE2D}">
      <dgm:prSet/>
      <dgm:spPr/>
      <dgm:t>
        <a:bodyPr/>
        <a:lstStyle/>
        <a:p>
          <a:endParaRPr lang="en-US"/>
        </a:p>
      </dgm:t>
    </dgm:pt>
    <dgm:pt modelId="{C9ACE238-D9E6-40DB-87C7-D5A7A2B20D8C}">
      <dgm:prSet/>
      <dgm:spPr/>
      <dgm:t>
        <a:bodyPr/>
        <a:lstStyle/>
        <a:p>
          <a:r>
            <a:rPr lang="pt-BR"/>
            <a:t>O </a:t>
          </a:r>
          <a:r>
            <a:rPr lang="pt-BR" b="1"/>
            <a:t>CIB</a:t>
          </a:r>
          <a:r>
            <a:rPr lang="pt-BR"/>
            <a:t> –Banco de dados integrante do Sinter que conterá informações cadastrais de imóveis rurais e urbanos, públicos ou privados, inscritos no Cadastro Nacional de Imóveis Rurais (CNIR), administrado pelo Incra, </a:t>
          </a:r>
          <a:r>
            <a:rPr lang="pt-BR" b="1"/>
            <a:t>e o cadastro de imóveis urbanos </a:t>
          </a:r>
          <a:r>
            <a:rPr lang="pt-BR"/>
            <a:t>administrados pelas prefeituras municipais.</a:t>
          </a:r>
          <a:endParaRPr lang="en-US"/>
        </a:p>
      </dgm:t>
    </dgm:pt>
    <dgm:pt modelId="{51F0B024-D70F-415D-8D55-7E6FEE11FCED}" type="parTrans" cxnId="{E35D66D9-CDC4-4DFF-8496-6F450455BF37}">
      <dgm:prSet/>
      <dgm:spPr/>
      <dgm:t>
        <a:bodyPr/>
        <a:lstStyle/>
        <a:p>
          <a:endParaRPr lang="en-US"/>
        </a:p>
      </dgm:t>
    </dgm:pt>
    <dgm:pt modelId="{50A750C3-19D1-4848-AA63-33850249BB74}" type="sibTrans" cxnId="{E35D66D9-CDC4-4DFF-8496-6F450455BF37}">
      <dgm:prSet/>
      <dgm:spPr/>
      <dgm:t>
        <a:bodyPr/>
        <a:lstStyle/>
        <a:p>
          <a:endParaRPr lang="en-US"/>
        </a:p>
      </dgm:t>
    </dgm:pt>
    <dgm:pt modelId="{33D5DC3D-75FE-49B5-B022-43E2434CFA0D}" type="pres">
      <dgm:prSet presAssocID="{5ADA33AD-4D86-4990-ABEC-D2089362E15D}" presName="linear" presStyleCnt="0">
        <dgm:presLayoutVars>
          <dgm:animLvl val="lvl"/>
          <dgm:resizeHandles val="exact"/>
        </dgm:presLayoutVars>
      </dgm:prSet>
      <dgm:spPr/>
    </dgm:pt>
    <dgm:pt modelId="{D170A390-DA2A-481B-BD9A-45F37D69A7B7}" type="pres">
      <dgm:prSet presAssocID="{B190BA67-A330-4F44-9025-86132FF65E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505C0F-F06B-4EE7-BF0D-976153D9BF95}" type="pres">
      <dgm:prSet presAssocID="{5D79EB28-681E-4FCE-BED0-76EFCFD08ED5}" presName="spacer" presStyleCnt="0"/>
      <dgm:spPr/>
    </dgm:pt>
    <dgm:pt modelId="{FE3E49B0-82EF-4E31-9156-A09878A2C2C6}" type="pres">
      <dgm:prSet presAssocID="{C9ACE238-D9E6-40DB-87C7-D5A7A2B20D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3077926-56BB-4F62-8F24-094E8BFD42B5}" type="presOf" srcId="{5ADA33AD-4D86-4990-ABEC-D2089362E15D}" destId="{33D5DC3D-75FE-49B5-B022-43E2434CFA0D}" srcOrd="0" destOrd="0" presId="urn:microsoft.com/office/officeart/2005/8/layout/vList2"/>
    <dgm:cxn modelId="{11A56E43-95B0-43CD-834A-4D07E6072000}" type="presOf" srcId="{C9ACE238-D9E6-40DB-87C7-D5A7A2B20D8C}" destId="{FE3E49B0-82EF-4E31-9156-A09878A2C2C6}" srcOrd="0" destOrd="0" presId="urn:microsoft.com/office/officeart/2005/8/layout/vList2"/>
    <dgm:cxn modelId="{92CA8951-DAE7-4438-A3C2-47BE59485C45}" type="presOf" srcId="{B190BA67-A330-4F44-9025-86132FF65E3D}" destId="{D170A390-DA2A-481B-BD9A-45F37D69A7B7}" srcOrd="0" destOrd="0" presId="urn:microsoft.com/office/officeart/2005/8/layout/vList2"/>
    <dgm:cxn modelId="{E35D66D9-CDC4-4DFF-8496-6F450455BF37}" srcId="{5ADA33AD-4D86-4990-ABEC-D2089362E15D}" destId="{C9ACE238-D9E6-40DB-87C7-D5A7A2B20D8C}" srcOrd="1" destOrd="0" parTransId="{51F0B024-D70F-415D-8D55-7E6FEE11FCED}" sibTransId="{50A750C3-19D1-4848-AA63-33850249BB74}"/>
    <dgm:cxn modelId="{98F0B1E7-7E01-4CEB-A0ED-4925D51CBE2D}" srcId="{5ADA33AD-4D86-4990-ABEC-D2089362E15D}" destId="{B190BA67-A330-4F44-9025-86132FF65E3D}" srcOrd="0" destOrd="0" parTransId="{C9503E5A-B15F-4E81-9606-E86A08FC35A1}" sibTransId="{5D79EB28-681E-4FCE-BED0-76EFCFD08ED5}"/>
    <dgm:cxn modelId="{431DFB10-F833-4232-99FE-62EB3CAEDB66}" type="presParOf" srcId="{33D5DC3D-75FE-49B5-B022-43E2434CFA0D}" destId="{D170A390-DA2A-481B-BD9A-45F37D69A7B7}" srcOrd="0" destOrd="0" presId="urn:microsoft.com/office/officeart/2005/8/layout/vList2"/>
    <dgm:cxn modelId="{1FB1E550-5B22-4D53-8144-A9CA5FFF0A1A}" type="presParOf" srcId="{33D5DC3D-75FE-49B5-B022-43E2434CFA0D}" destId="{E7505C0F-F06B-4EE7-BF0D-976153D9BF95}" srcOrd="1" destOrd="0" presId="urn:microsoft.com/office/officeart/2005/8/layout/vList2"/>
    <dgm:cxn modelId="{0FCE71A0-7FDC-4397-86CE-192802A96491}" type="presParOf" srcId="{33D5DC3D-75FE-49B5-B022-43E2434CFA0D}" destId="{FE3E49B0-82EF-4E31-9156-A09878A2C2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44946-7091-4726-916D-6AF2E0C27F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50727F-8EFF-4984-9396-0AC2232B8DD2}">
      <dgm:prSet/>
      <dgm:spPr/>
      <dgm:t>
        <a:bodyPr/>
        <a:lstStyle/>
        <a:p>
          <a:r>
            <a:rPr lang="pt-BR"/>
            <a:t>O compartilhamento de dados sobre bens imóveis criado pelo </a:t>
          </a:r>
          <a:r>
            <a:rPr lang="pt-BR" b="1" u="sng">
              <a:hlinkClick xmlns:r="http://schemas.openxmlformats.org/officeDocument/2006/relationships" r:id="rId1"/>
            </a:rPr>
            <a:t>Decreto nº 11.208</a:t>
          </a:r>
          <a:r>
            <a:rPr lang="pt-BR" b="1" u="sng"/>
            <a:t>-</a:t>
          </a:r>
          <a:r>
            <a:rPr lang="pt-BR" u="sng"/>
            <a:t>22</a:t>
          </a:r>
          <a:r>
            <a:rPr lang="pt-BR"/>
            <a:t>, é o mais próximo que já se conseguiu chegar de um cadastro territorial de qualidade no país.</a:t>
          </a:r>
          <a:endParaRPr lang="en-US"/>
        </a:p>
      </dgm:t>
    </dgm:pt>
    <dgm:pt modelId="{4FE7917E-95FD-49BF-95FE-87C35E081D90}" type="parTrans" cxnId="{AA4EC65C-34F0-45ED-8292-FF22E1200F60}">
      <dgm:prSet/>
      <dgm:spPr/>
      <dgm:t>
        <a:bodyPr/>
        <a:lstStyle/>
        <a:p>
          <a:endParaRPr lang="en-US"/>
        </a:p>
      </dgm:t>
    </dgm:pt>
    <dgm:pt modelId="{11A858D1-7DC0-497F-85D3-6BC9F9E17592}" type="sibTrans" cxnId="{AA4EC65C-34F0-45ED-8292-FF22E1200F60}">
      <dgm:prSet/>
      <dgm:spPr/>
      <dgm:t>
        <a:bodyPr/>
        <a:lstStyle/>
        <a:p>
          <a:endParaRPr lang="en-US"/>
        </a:p>
      </dgm:t>
    </dgm:pt>
    <dgm:pt modelId="{12479137-F98D-49DB-8672-6CA094ECF56E}">
      <dgm:prSet/>
      <dgm:spPr/>
      <dgm:t>
        <a:bodyPr/>
        <a:lstStyle/>
        <a:p>
          <a:r>
            <a:rPr lang="pt-BR"/>
            <a:t>Seu objetivo é aperfeiçoar a execução de políticas públicas e incrementar o mercado imobiliário nacional.</a:t>
          </a:r>
          <a:endParaRPr lang="en-US"/>
        </a:p>
      </dgm:t>
    </dgm:pt>
    <dgm:pt modelId="{D3466FE6-3BF1-4227-BAFD-F43CC8A4AE99}" type="parTrans" cxnId="{AE9F7B56-BD29-4E19-9CC7-B6A11AAD0B99}">
      <dgm:prSet/>
      <dgm:spPr/>
      <dgm:t>
        <a:bodyPr/>
        <a:lstStyle/>
        <a:p>
          <a:endParaRPr lang="en-US"/>
        </a:p>
      </dgm:t>
    </dgm:pt>
    <dgm:pt modelId="{F40FA7E5-3A48-4C48-BDE1-4408B62B5098}" type="sibTrans" cxnId="{AE9F7B56-BD29-4E19-9CC7-B6A11AAD0B99}">
      <dgm:prSet/>
      <dgm:spPr/>
      <dgm:t>
        <a:bodyPr/>
        <a:lstStyle/>
        <a:p>
          <a:endParaRPr lang="en-US"/>
        </a:p>
      </dgm:t>
    </dgm:pt>
    <dgm:pt modelId="{99051BB4-C09B-4428-BE21-B8618F1995DF}" type="pres">
      <dgm:prSet presAssocID="{E4944946-7091-4726-916D-6AF2E0C27F38}" presName="linear" presStyleCnt="0">
        <dgm:presLayoutVars>
          <dgm:animLvl val="lvl"/>
          <dgm:resizeHandles val="exact"/>
        </dgm:presLayoutVars>
      </dgm:prSet>
      <dgm:spPr/>
    </dgm:pt>
    <dgm:pt modelId="{71218EE2-2546-475A-95F6-816E2848A908}" type="pres">
      <dgm:prSet presAssocID="{B750727F-8EFF-4984-9396-0AC2232B8D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D9C738-26EA-422B-AA89-F17C1763D5A2}" type="pres">
      <dgm:prSet presAssocID="{11A858D1-7DC0-497F-85D3-6BC9F9E17592}" presName="spacer" presStyleCnt="0"/>
      <dgm:spPr/>
    </dgm:pt>
    <dgm:pt modelId="{83615AAC-7112-4D70-8285-92F5F9EBAB2C}" type="pres">
      <dgm:prSet presAssocID="{12479137-F98D-49DB-8672-6CA094ECF5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4EC65C-34F0-45ED-8292-FF22E1200F60}" srcId="{E4944946-7091-4726-916D-6AF2E0C27F38}" destId="{B750727F-8EFF-4984-9396-0AC2232B8DD2}" srcOrd="0" destOrd="0" parTransId="{4FE7917E-95FD-49BF-95FE-87C35E081D90}" sibTransId="{11A858D1-7DC0-497F-85D3-6BC9F9E17592}"/>
    <dgm:cxn modelId="{AE9F7B56-BD29-4E19-9CC7-B6A11AAD0B99}" srcId="{E4944946-7091-4726-916D-6AF2E0C27F38}" destId="{12479137-F98D-49DB-8672-6CA094ECF56E}" srcOrd="1" destOrd="0" parTransId="{D3466FE6-3BF1-4227-BAFD-F43CC8A4AE99}" sibTransId="{F40FA7E5-3A48-4C48-BDE1-4408B62B5098}"/>
    <dgm:cxn modelId="{C0B542A1-56EC-4BC3-886E-AB0C55DDB2B3}" type="presOf" srcId="{B750727F-8EFF-4984-9396-0AC2232B8DD2}" destId="{71218EE2-2546-475A-95F6-816E2848A908}" srcOrd="0" destOrd="0" presId="urn:microsoft.com/office/officeart/2005/8/layout/vList2"/>
    <dgm:cxn modelId="{671A1AC2-8FD8-4681-AC17-E4A7EDDCA14C}" type="presOf" srcId="{E4944946-7091-4726-916D-6AF2E0C27F38}" destId="{99051BB4-C09B-4428-BE21-B8618F1995DF}" srcOrd="0" destOrd="0" presId="urn:microsoft.com/office/officeart/2005/8/layout/vList2"/>
    <dgm:cxn modelId="{2629A0E1-01B8-4CC8-9E7E-768D784AE111}" type="presOf" srcId="{12479137-F98D-49DB-8672-6CA094ECF56E}" destId="{83615AAC-7112-4D70-8285-92F5F9EBAB2C}" srcOrd="0" destOrd="0" presId="urn:microsoft.com/office/officeart/2005/8/layout/vList2"/>
    <dgm:cxn modelId="{C16B5220-1BA5-4A3B-83B2-793B3551C6AD}" type="presParOf" srcId="{99051BB4-C09B-4428-BE21-B8618F1995DF}" destId="{71218EE2-2546-475A-95F6-816E2848A908}" srcOrd="0" destOrd="0" presId="urn:microsoft.com/office/officeart/2005/8/layout/vList2"/>
    <dgm:cxn modelId="{3410DAAC-8BA4-40B8-A3BE-FA90A7321F93}" type="presParOf" srcId="{99051BB4-C09B-4428-BE21-B8618F1995DF}" destId="{60D9C738-26EA-422B-AA89-F17C1763D5A2}" srcOrd="1" destOrd="0" presId="urn:microsoft.com/office/officeart/2005/8/layout/vList2"/>
    <dgm:cxn modelId="{94001964-9E2B-43F8-9F13-BB6C7CBCAD61}" type="presParOf" srcId="{99051BB4-C09B-4428-BE21-B8618F1995DF}" destId="{83615AAC-7112-4D70-8285-92F5F9EBAB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40F3D-9D0F-4177-8CE5-18B8591264E0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3D26296-5177-46D4-87CB-4A01518C3207}">
      <dgm:prSet custT="1"/>
      <dgm:spPr/>
      <dgm:t>
        <a:bodyPr/>
        <a:lstStyle/>
        <a:p>
          <a:r>
            <a:rPr lang="en-US" sz="1200" b="1" dirty="0" err="1"/>
            <a:t>Oficial</a:t>
          </a:r>
          <a:r>
            <a:rPr lang="en-US" sz="1200" b="1" dirty="0"/>
            <a:t> de </a:t>
          </a:r>
          <a:r>
            <a:rPr lang="en-US" sz="1200" b="1" dirty="0" err="1"/>
            <a:t>Registro</a:t>
          </a:r>
          <a:r>
            <a:rPr lang="en-US" sz="1200" b="1" dirty="0"/>
            <a:t> de </a:t>
          </a:r>
          <a:r>
            <a:rPr lang="en-US" sz="1200" b="1" dirty="0" err="1"/>
            <a:t>Imóveis</a:t>
          </a:r>
          <a:r>
            <a:rPr lang="en-US" sz="1200" b="1" dirty="0"/>
            <a:t> e </a:t>
          </a:r>
          <a:r>
            <a:rPr lang="en-US" sz="1200" b="1" dirty="0" err="1"/>
            <a:t>Títulos</a:t>
          </a:r>
          <a:r>
            <a:rPr lang="en-US" sz="1200" b="1" dirty="0"/>
            <a:t> e </a:t>
          </a:r>
          <a:r>
            <a:rPr lang="en-US" sz="1200" b="1" dirty="0" err="1"/>
            <a:t>Documentos</a:t>
          </a:r>
          <a:r>
            <a:rPr lang="en-US" sz="1200" b="1" dirty="0"/>
            <a:t> da Comarca de Campo Novo do </a:t>
          </a:r>
          <a:r>
            <a:rPr lang="en-US" sz="1200" b="1" dirty="0" err="1"/>
            <a:t>Parecis</a:t>
          </a:r>
          <a:r>
            <a:rPr lang="en-US" sz="1200" b="1" dirty="0"/>
            <a:t> - MT. </a:t>
          </a:r>
          <a:r>
            <a:rPr lang="pt-BR" sz="1200" b="1" dirty="0"/>
            <a:t>Vice Presidente do IRIB. </a:t>
          </a:r>
          <a:r>
            <a:rPr lang="pt-BR" sz="1200" b="1" dirty="0" err="1"/>
            <a:t>Ex</a:t>
          </a:r>
          <a:r>
            <a:rPr lang="pt-BR" sz="1200" b="1" dirty="0"/>
            <a:t>-</a:t>
          </a:r>
          <a:r>
            <a:rPr lang="en-US" sz="1200" b="1" dirty="0"/>
            <a:t> </a:t>
          </a:r>
          <a:r>
            <a:rPr lang="pt-BR" sz="1200" b="1" dirty="0"/>
            <a:t>Presidente</a:t>
          </a:r>
          <a:r>
            <a:rPr lang="en-US" sz="1200" b="1" dirty="0"/>
            <a:t> da ANOREG/MT.. </a:t>
          </a:r>
          <a:r>
            <a:rPr lang="en-US" sz="1200" b="1" dirty="0" err="1"/>
            <a:t>Membro</a:t>
          </a:r>
          <a:r>
            <a:rPr lang="en-US" sz="1200" b="1" dirty="0"/>
            <a:t> do </a:t>
          </a:r>
          <a:r>
            <a:rPr lang="en-US" sz="1200" b="1" dirty="0" err="1"/>
            <a:t>Observatório</a:t>
          </a:r>
          <a:r>
            <a:rPr lang="en-US" sz="1200" b="1" dirty="0"/>
            <a:t> de </a:t>
          </a:r>
          <a:r>
            <a:rPr lang="en-US" sz="1200" b="1" dirty="0" err="1"/>
            <a:t>Direitos</a:t>
          </a:r>
          <a:r>
            <a:rPr lang="en-US" sz="1200" b="1" dirty="0"/>
            <a:t> Humanos, </a:t>
          </a:r>
          <a:r>
            <a:rPr lang="en-US" sz="1200" b="1" dirty="0" err="1"/>
            <a:t>Bioética</a:t>
          </a:r>
          <a:r>
            <a:rPr lang="en-US" sz="1200" b="1" dirty="0"/>
            <a:t> e </a:t>
          </a:r>
          <a:r>
            <a:rPr lang="en-US" sz="1200" b="1" dirty="0" err="1"/>
            <a:t>Meio</a:t>
          </a:r>
          <a:r>
            <a:rPr lang="en-US" sz="1200" b="1" dirty="0"/>
            <a:t>  </a:t>
          </a:r>
          <a:r>
            <a:rPr lang="en-US" sz="1200" b="1" dirty="0" err="1"/>
            <a:t>Ambiente</a:t>
          </a:r>
          <a:r>
            <a:rPr lang="en-US" sz="1200" b="1" dirty="0"/>
            <a:t> Junto a </a:t>
          </a:r>
          <a:r>
            <a:rPr lang="en-US" sz="1200" b="1" dirty="0" err="1"/>
            <a:t>Universa</a:t>
          </a:r>
          <a:r>
            <a:rPr lang="en-US" sz="1200" b="1" dirty="0"/>
            <a:t> à Degli Studi di Salerno- </a:t>
          </a:r>
          <a:r>
            <a:rPr lang="en-US" sz="1200" b="1" dirty="0" err="1"/>
            <a:t>Itália</a:t>
          </a:r>
          <a:r>
            <a:rPr lang="en-US" sz="1200" b="1" dirty="0"/>
            <a:t> e </a:t>
          </a:r>
          <a:r>
            <a:rPr lang="en-US" sz="1200" b="1" dirty="0" err="1"/>
            <a:t>Universid</a:t>
          </a:r>
          <a:r>
            <a:rPr lang="en-US" sz="1200" b="1" dirty="0"/>
            <a:t> del Museo Social </a:t>
          </a:r>
          <a:r>
            <a:rPr lang="en-US" sz="1200" b="1" dirty="0" err="1"/>
            <a:t>Argentino</a:t>
          </a:r>
          <a:r>
            <a:rPr lang="en-US" sz="1200" b="1" dirty="0"/>
            <a:t> - Buenos Aires-AR,  da qual é </a:t>
          </a:r>
          <a:r>
            <a:rPr lang="en-US" sz="1200" b="1" dirty="0" err="1"/>
            <a:t>membro</a:t>
          </a:r>
          <a:r>
            <a:rPr lang="en-US" sz="1200" b="1" dirty="0"/>
            <a:t> de </a:t>
          </a:r>
          <a:r>
            <a:rPr lang="en-US" sz="1200" b="1" dirty="0" err="1"/>
            <a:t>seu</a:t>
          </a:r>
          <a:r>
            <a:rPr lang="en-US" sz="1200" b="1" dirty="0"/>
            <a:t> </a:t>
          </a:r>
          <a:r>
            <a:rPr lang="en-US" sz="1200" b="1" dirty="0" err="1"/>
            <a:t>Comitê</a:t>
          </a:r>
          <a:r>
            <a:rPr lang="en-US" sz="1200" b="1" dirty="0"/>
            <a:t> </a:t>
          </a:r>
          <a:r>
            <a:rPr lang="en-US" sz="1200" b="1" dirty="0" err="1"/>
            <a:t>Acadêmico</a:t>
          </a:r>
          <a:r>
            <a:rPr lang="en-US" sz="1200" b="1" dirty="0"/>
            <a:t>;</a:t>
          </a:r>
          <a:endParaRPr lang="en-US" sz="1200" dirty="0"/>
        </a:p>
      </dgm:t>
    </dgm:pt>
    <dgm:pt modelId="{51F3F138-8424-4A98-BF1D-A3D6EED929E3}" type="parTrans" cxnId="{B809C01E-6B29-4750-8780-E14372AF1CCA}">
      <dgm:prSet/>
      <dgm:spPr/>
      <dgm:t>
        <a:bodyPr/>
        <a:lstStyle/>
        <a:p>
          <a:endParaRPr lang="en-US"/>
        </a:p>
      </dgm:t>
    </dgm:pt>
    <dgm:pt modelId="{004C0552-2C4B-46B7-A9B3-1B5E57A967B2}" type="sibTrans" cxnId="{B809C01E-6B29-4750-8780-E14372AF1CCA}">
      <dgm:prSet/>
      <dgm:spPr/>
      <dgm:t>
        <a:bodyPr/>
        <a:lstStyle/>
        <a:p>
          <a:endParaRPr lang="en-US"/>
        </a:p>
      </dgm:t>
    </dgm:pt>
    <dgm:pt modelId="{7D41C6CA-8D39-4BB0-9001-CF4CF7E94498}">
      <dgm:prSet custT="1"/>
      <dgm:spPr/>
      <dgm:t>
        <a:bodyPr/>
        <a:lstStyle/>
        <a:p>
          <a:r>
            <a:rPr lang="en-US" sz="1200" b="1" dirty="0" err="1"/>
            <a:t>Doutor</a:t>
          </a:r>
          <a:r>
            <a:rPr lang="en-US" sz="1200" b="1" dirty="0"/>
            <a:t> </a:t>
          </a:r>
          <a:r>
            <a:rPr lang="en-US" sz="1200" b="1" dirty="0" err="1"/>
            <a:t>em</a:t>
          </a:r>
          <a:r>
            <a:rPr lang="en-US" sz="1200" b="1" dirty="0"/>
            <a:t> </a:t>
          </a:r>
          <a:r>
            <a:rPr lang="en-US" sz="1200" b="1" dirty="0" err="1"/>
            <a:t>Ciências</a:t>
          </a:r>
          <a:r>
            <a:rPr lang="en-US" sz="1200" b="1" dirty="0"/>
            <a:t> </a:t>
          </a:r>
          <a:r>
            <a:rPr lang="en-US" sz="1200" b="1" dirty="0" err="1"/>
            <a:t>Jurídicas</a:t>
          </a:r>
          <a:r>
            <a:rPr lang="en-US" sz="1200" b="1" dirty="0"/>
            <a:t> e </a:t>
          </a:r>
          <a:r>
            <a:rPr lang="en-US" sz="1200" b="1" dirty="0" err="1"/>
            <a:t>Sociais</a:t>
          </a:r>
          <a:r>
            <a:rPr lang="en-US" sz="1200" b="1" dirty="0"/>
            <a:t> pela Universidad del Museo Social </a:t>
          </a:r>
          <a:r>
            <a:rPr lang="en-US" sz="1200" b="1" dirty="0" err="1"/>
            <a:t>Argentino</a:t>
          </a:r>
          <a:r>
            <a:rPr lang="en-US" sz="1200" b="1" dirty="0"/>
            <a:t> – Buenos Aires, com </a:t>
          </a:r>
          <a:r>
            <a:rPr lang="en-US" sz="1200" b="1" dirty="0" err="1"/>
            <a:t>estágios</a:t>
          </a:r>
          <a:r>
            <a:rPr lang="en-US" sz="1200" b="1" dirty="0"/>
            <a:t>  </a:t>
          </a:r>
          <a:r>
            <a:rPr lang="en-US" sz="1200" b="1" dirty="0" err="1"/>
            <a:t>pós</a:t>
          </a:r>
          <a:r>
            <a:rPr lang="en-US" sz="1200" b="1" dirty="0"/>
            <a:t> </a:t>
          </a:r>
          <a:r>
            <a:rPr lang="en-US" sz="1200" b="1" dirty="0" err="1"/>
            <a:t>doutorais</a:t>
          </a:r>
          <a:r>
            <a:rPr lang="en-US" sz="1200" b="1" dirty="0"/>
            <a:t> </a:t>
          </a:r>
          <a:r>
            <a:rPr lang="en-US" sz="1200" b="1" dirty="0" err="1"/>
            <a:t>em</a:t>
          </a:r>
          <a:r>
            <a:rPr lang="en-US" sz="1200" b="1" dirty="0"/>
            <a:t> </a:t>
          </a:r>
          <a:r>
            <a:rPr lang="en-US" sz="1200" b="1" dirty="0" err="1"/>
            <a:t>Direito</a:t>
          </a:r>
          <a:r>
            <a:rPr lang="en-US" sz="1200" b="1" dirty="0"/>
            <a:t> de </a:t>
          </a:r>
          <a:r>
            <a:rPr lang="en-US" sz="1200" b="1" dirty="0" err="1"/>
            <a:t>Propriedade</a:t>
          </a:r>
          <a:r>
            <a:rPr lang="en-US" sz="1200" b="1" dirty="0"/>
            <a:t> </a:t>
          </a:r>
          <a:r>
            <a:rPr lang="en-US" sz="1200" b="1" dirty="0" err="1"/>
            <a:t>Latinoamericana</a:t>
          </a:r>
          <a:r>
            <a:rPr lang="en-US" sz="1200" b="1" dirty="0"/>
            <a:t> e </a:t>
          </a:r>
          <a:r>
            <a:rPr lang="en-US" sz="1200" b="1" dirty="0" err="1"/>
            <a:t>Européia</a:t>
          </a:r>
          <a:r>
            <a:rPr lang="en-US" sz="1200" b="1" dirty="0"/>
            <a:t>, pela Università Degli Studi di Messina – </a:t>
          </a:r>
          <a:r>
            <a:rPr lang="en-US" sz="1200" b="1" dirty="0" err="1"/>
            <a:t>Itália</a:t>
          </a:r>
          <a:r>
            <a:rPr lang="en-US" sz="1200" b="1" dirty="0"/>
            <a:t> e  </a:t>
          </a:r>
          <a:r>
            <a:rPr lang="en-US" sz="1200" b="1" dirty="0" err="1"/>
            <a:t>em</a:t>
          </a:r>
          <a:r>
            <a:rPr lang="en-US" sz="1200" b="1" dirty="0"/>
            <a:t> </a:t>
          </a:r>
          <a:r>
            <a:rPr lang="en-US" sz="1200" b="1" dirty="0" err="1"/>
            <a:t>Direito</a:t>
          </a:r>
          <a:r>
            <a:rPr lang="en-US" sz="1200" b="1" dirty="0"/>
            <a:t> das </a:t>
          </a:r>
          <a:r>
            <a:rPr lang="en-US" sz="1200" b="1" dirty="0" err="1"/>
            <a:t>Coisas</a:t>
          </a:r>
          <a:r>
            <a:rPr lang="en-US" sz="1200" b="1" dirty="0"/>
            <a:t>; </a:t>
          </a:r>
          <a:r>
            <a:rPr lang="en-US" sz="1200" b="1" dirty="0" err="1"/>
            <a:t>Direito</a:t>
          </a:r>
          <a:r>
            <a:rPr lang="en-US" sz="1200" b="1" dirty="0"/>
            <a:t> Notarial e Registral Pela </a:t>
          </a:r>
          <a:r>
            <a:rPr lang="en-US" sz="1200" b="1" dirty="0" err="1"/>
            <a:t>Universidade</a:t>
          </a:r>
          <a:r>
            <a:rPr lang="en-US" sz="1200" b="1" dirty="0"/>
            <a:t> de Coimbra – Portugal;</a:t>
          </a:r>
          <a:endParaRPr lang="en-US" sz="1200" dirty="0"/>
        </a:p>
      </dgm:t>
    </dgm:pt>
    <dgm:pt modelId="{0A15222C-DB51-40E1-B825-6CAFF0E55D02}" type="parTrans" cxnId="{B28AFE80-9C7D-4872-8B01-82BD75215306}">
      <dgm:prSet/>
      <dgm:spPr/>
      <dgm:t>
        <a:bodyPr/>
        <a:lstStyle/>
        <a:p>
          <a:endParaRPr lang="en-US"/>
        </a:p>
      </dgm:t>
    </dgm:pt>
    <dgm:pt modelId="{40A136FA-51EA-4677-A408-2BA7F51AAE7A}" type="sibTrans" cxnId="{B28AFE80-9C7D-4872-8B01-82BD75215306}">
      <dgm:prSet/>
      <dgm:spPr/>
      <dgm:t>
        <a:bodyPr/>
        <a:lstStyle/>
        <a:p>
          <a:endParaRPr lang="en-US"/>
        </a:p>
      </dgm:t>
    </dgm:pt>
    <dgm:pt modelId="{08F0A9A4-2B74-47B9-A208-6E66E9AF1DD5}">
      <dgm:prSet custT="1"/>
      <dgm:spPr/>
      <dgm:t>
        <a:bodyPr/>
        <a:lstStyle/>
        <a:p>
          <a:r>
            <a:rPr lang="pt-BR" sz="1400" b="1" dirty="0"/>
            <a:t>Graduado em Ciências Jurídicas e Sociais. Graduado em  Letras Licenciatura em Português/Inglês </a:t>
          </a:r>
          <a:endParaRPr lang="en-US" sz="1400" dirty="0"/>
        </a:p>
      </dgm:t>
    </dgm:pt>
    <dgm:pt modelId="{4788C165-9E30-4FEF-9B91-FBC791E0C822}" type="parTrans" cxnId="{D43485D9-7718-411B-B9E2-2788446DD221}">
      <dgm:prSet/>
      <dgm:spPr/>
      <dgm:t>
        <a:bodyPr/>
        <a:lstStyle/>
        <a:p>
          <a:endParaRPr lang="en-US"/>
        </a:p>
      </dgm:t>
    </dgm:pt>
    <dgm:pt modelId="{0F82D808-01A9-4C08-8DDD-8CB5548697E6}" type="sibTrans" cxnId="{D43485D9-7718-411B-B9E2-2788446DD221}">
      <dgm:prSet/>
      <dgm:spPr/>
      <dgm:t>
        <a:bodyPr/>
        <a:lstStyle/>
        <a:p>
          <a:endParaRPr lang="en-US"/>
        </a:p>
      </dgm:t>
    </dgm:pt>
    <dgm:pt modelId="{B4540D5D-DAD6-44E3-921C-1D9FD16FC7D6}">
      <dgm:prSet custT="1"/>
      <dgm:spPr/>
      <dgm:t>
        <a:bodyPr/>
        <a:lstStyle/>
        <a:p>
          <a:r>
            <a:rPr lang="pt-BR" sz="1400" b="1" dirty="0"/>
            <a:t>Pós-Graduado em Direito Público, Civil, Processual Civil e Direito Notarial  e Registral;</a:t>
          </a:r>
          <a:endParaRPr lang="en-US" sz="1400" dirty="0"/>
        </a:p>
      </dgm:t>
    </dgm:pt>
    <dgm:pt modelId="{65BB6046-45E3-4E93-8B6C-BA046CEE89D6}" type="parTrans" cxnId="{0F4C8D47-9B84-4633-97D3-4ED692BF89DE}">
      <dgm:prSet/>
      <dgm:spPr/>
      <dgm:t>
        <a:bodyPr/>
        <a:lstStyle/>
        <a:p>
          <a:endParaRPr lang="en-US"/>
        </a:p>
      </dgm:t>
    </dgm:pt>
    <dgm:pt modelId="{9BC15F1E-74B4-462B-880F-C393AE1C0E4A}" type="sibTrans" cxnId="{0F4C8D47-9B84-4633-97D3-4ED692BF89DE}">
      <dgm:prSet/>
      <dgm:spPr/>
      <dgm:t>
        <a:bodyPr/>
        <a:lstStyle/>
        <a:p>
          <a:endParaRPr lang="en-US"/>
        </a:p>
      </dgm:t>
    </dgm:pt>
    <dgm:pt modelId="{84F67FBD-E128-4A5C-AC56-2718A93B08DC}">
      <dgm:prSet custT="1"/>
      <dgm:spPr/>
      <dgm:t>
        <a:bodyPr/>
        <a:lstStyle/>
        <a:p>
          <a:r>
            <a:rPr lang="en-US" sz="1400" b="1" dirty="0"/>
            <a:t>Professor </a:t>
          </a:r>
          <a:r>
            <a:rPr lang="en-US" sz="1400" b="1" dirty="0" err="1"/>
            <a:t>convidado</a:t>
          </a:r>
          <a:r>
            <a:rPr lang="en-US" sz="1400" b="1" dirty="0"/>
            <a:t> de </a:t>
          </a:r>
          <a:r>
            <a:rPr lang="en-US" sz="1400" b="1" dirty="0" err="1"/>
            <a:t>diversos</a:t>
          </a:r>
          <a:r>
            <a:rPr lang="en-US" sz="1400" b="1" dirty="0"/>
            <a:t> </a:t>
          </a:r>
          <a:r>
            <a:rPr lang="en-US" sz="1400" b="1" dirty="0" err="1"/>
            <a:t>cursos</a:t>
          </a:r>
          <a:r>
            <a:rPr lang="en-US" sz="1400" b="1" dirty="0"/>
            <a:t> de </a:t>
          </a:r>
          <a:r>
            <a:rPr lang="en-US" sz="1400" b="1" dirty="0" err="1"/>
            <a:t>integração</a:t>
          </a:r>
          <a:r>
            <a:rPr lang="en-US" sz="1400" b="1" dirty="0"/>
            <a:t> </a:t>
          </a:r>
          <a:r>
            <a:rPr lang="en-US" sz="1400" b="1" dirty="0" err="1"/>
            <a:t>Jurídica</a:t>
          </a:r>
          <a:r>
            <a:rPr lang="en-US" sz="1400" b="1" dirty="0"/>
            <a:t> e </a:t>
          </a:r>
          <a:r>
            <a:rPr lang="en-US" sz="1400" b="1" dirty="0" err="1"/>
            <a:t>pós</a:t>
          </a:r>
          <a:r>
            <a:rPr lang="en-US" sz="1400" b="1" dirty="0"/>
            <a:t> </a:t>
          </a:r>
          <a:r>
            <a:rPr lang="en-US" sz="1400" b="1" dirty="0" err="1"/>
            <a:t>graduação</a:t>
          </a:r>
          <a:r>
            <a:rPr lang="en-US" sz="1400" b="1" dirty="0"/>
            <a:t> no </a:t>
          </a:r>
          <a:r>
            <a:rPr lang="en-US" sz="1400" b="1" dirty="0" err="1"/>
            <a:t>Brasil</a:t>
          </a:r>
          <a:r>
            <a:rPr lang="en-US" sz="1400" b="1" dirty="0"/>
            <a:t> e no exterior</a:t>
          </a:r>
          <a:r>
            <a:rPr lang="pt-BR" sz="1400" b="1" dirty="0"/>
            <a:t> , orientador e membro  de bancas examinadoras de dissertações e de teses de Mestrado/Doutorado. </a:t>
          </a:r>
          <a:endParaRPr lang="en-US" sz="1400" dirty="0"/>
        </a:p>
      </dgm:t>
    </dgm:pt>
    <dgm:pt modelId="{5670D525-98E7-4C20-BB66-2DBAD6AFFAB5}" type="parTrans" cxnId="{88C2CE44-13B7-4421-8AC1-CF7CA698EDBF}">
      <dgm:prSet/>
      <dgm:spPr/>
      <dgm:t>
        <a:bodyPr/>
        <a:lstStyle/>
        <a:p>
          <a:endParaRPr lang="en-US"/>
        </a:p>
      </dgm:t>
    </dgm:pt>
    <dgm:pt modelId="{DCF177ED-08F6-4412-BF74-3CDA258F11A1}" type="sibTrans" cxnId="{88C2CE44-13B7-4421-8AC1-CF7CA698EDBF}">
      <dgm:prSet/>
      <dgm:spPr/>
      <dgm:t>
        <a:bodyPr/>
        <a:lstStyle/>
        <a:p>
          <a:endParaRPr lang="en-US"/>
        </a:p>
      </dgm:t>
    </dgm:pt>
    <dgm:pt modelId="{7542B075-DCFE-437D-8FE2-5BCA52097BB8}">
      <dgm:prSet custT="1"/>
      <dgm:spPr/>
      <dgm:t>
        <a:bodyPr/>
        <a:lstStyle/>
        <a:p>
          <a:r>
            <a:rPr lang="en-US" sz="1400" b="1" dirty="0"/>
            <a:t>Professor de </a:t>
          </a:r>
          <a:r>
            <a:rPr lang="en-US" sz="1400" b="1" dirty="0" err="1"/>
            <a:t>Direito</a:t>
          </a:r>
          <a:r>
            <a:rPr lang="en-US" sz="1400" b="1" dirty="0"/>
            <a:t> </a:t>
          </a:r>
          <a:r>
            <a:rPr lang="en-US" sz="1400" b="1" dirty="0" err="1"/>
            <a:t>Constitucional</a:t>
          </a:r>
          <a:r>
            <a:rPr lang="en-US" sz="1400" b="1" dirty="0"/>
            <a:t> </a:t>
          </a:r>
          <a:r>
            <a:rPr lang="en-US" sz="1400" b="1" dirty="0" err="1"/>
            <a:t>na</a:t>
          </a:r>
          <a:r>
            <a:rPr lang="en-US" sz="1400" b="1" dirty="0"/>
            <a:t> FADIVALE - </a:t>
          </a:r>
          <a:r>
            <a:rPr lang="en-US" sz="1400" b="1" dirty="0" err="1"/>
            <a:t>Faculdade</a:t>
          </a:r>
          <a:r>
            <a:rPr lang="en-US" sz="1400" b="1" dirty="0"/>
            <a:t> de </a:t>
          </a:r>
          <a:r>
            <a:rPr lang="en-US" sz="1400" b="1" dirty="0" err="1"/>
            <a:t>Direito</a:t>
          </a:r>
          <a:r>
            <a:rPr lang="en-US" sz="1400" b="1" dirty="0"/>
            <a:t> do Vale do Rio </a:t>
          </a:r>
          <a:r>
            <a:rPr lang="en-US" sz="1400" b="1" dirty="0" err="1"/>
            <a:t>Doce</a:t>
          </a:r>
          <a:r>
            <a:rPr lang="en-US" sz="1400" b="1" dirty="0"/>
            <a:t> - Governador Valadares -  MG e de </a:t>
          </a:r>
          <a:r>
            <a:rPr lang="en-US" sz="1400" b="1" dirty="0" err="1"/>
            <a:t>Direito</a:t>
          </a:r>
          <a:r>
            <a:rPr lang="en-US" sz="1400" b="1" dirty="0"/>
            <a:t> Notarial e Registral </a:t>
          </a:r>
          <a:r>
            <a:rPr lang="en-US" sz="1400" b="1" dirty="0" err="1"/>
            <a:t>na</a:t>
          </a:r>
          <a:r>
            <a:rPr lang="en-US" sz="1400" b="1" dirty="0"/>
            <a:t> UNITAS - </a:t>
          </a:r>
          <a:r>
            <a:rPr lang="en-US" sz="1400" b="1" dirty="0" err="1"/>
            <a:t>União</a:t>
          </a:r>
          <a:r>
            <a:rPr lang="en-US" sz="1400" b="1" dirty="0"/>
            <a:t> das </a:t>
          </a:r>
          <a:r>
            <a:rPr lang="en-US" sz="1400" b="1" dirty="0" err="1"/>
            <a:t>Faculdadesde</a:t>
          </a:r>
          <a:r>
            <a:rPr lang="en-US" sz="1400" b="1" dirty="0"/>
            <a:t> </a:t>
          </a:r>
          <a:r>
            <a:rPr lang="en-US" sz="1400" b="1" dirty="0" err="1"/>
            <a:t>Tangaráda</a:t>
          </a:r>
          <a:r>
            <a:rPr lang="en-US" sz="1400" b="1" dirty="0"/>
            <a:t> Serra – MT</a:t>
          </a:r>
          <a:r>
            <a:rPr lang="en-US" sz="1400" dirty="0"/>
            <a:t>;</a:t>
          </a:r>
        </a:p>
      </dgm:t>
    </dgm:pt>
    <dgm:pt modelId="{44F40236-6735-4E7F-B4C0-508C1A6C442C}" type="parTrans" cxnId="{33EE1E3A-E86E-4D63-88D5-DE346AB7644E}">
      <dgm:prSet/>
      <dgm:spPr/>
      <dgm:t>
        <a:bodyPr/>
        <a:lstStyle/>
        <a:p>
          <a:endParaRPr lang="en-US"/>
        </a:p>
      </dgm:t>
    </dgm:pt>
    <dgm:pt modelId="{0BC58EE7-EF8D-4BC6-8AB0-27F03361AD42}" type="sibTrans" cxnId="{33EE1E3A-E86E-4D63-88D5-DE346AB7644E}">
      <dgm:prSet/>
      <dgm:spPr/>
      <dgm:t>
        <a:bodyPr/>
        <a:lstStyle/>
        <a:p>
          <a:endParaRPr lang="en-US"/>
        </a:p>
      </dgm:t>
    </dgm:pt>
    <dgm:pt modelId="{B8F933A7-1D96-4873-8068-A596EAD10C33}">
      <dgm:prSet custT="1"/>
      <dgm:spPr/>
      <dgm:t>
        <a:bodyPr/>
        <a:lstStyle/>
        <a:p>
          <a:r>
            <a:rPr lang="en-US" sz="1400" b="1" dirty="0" err="1"/>
            <a:t>Exerceu</a:t>
          </a:r>
          <a:r>
            <a:rPr lang="en-US" sz="1400" b="1" dirty="0"/>
            <a:t> </a:t>
          </a:r>
          <a:r>
            <a:rPr lang="en-US" sz="1400" b="1" dirty="0" err="1"/>
            <a:t>atividade</a:t>
          </a:r>
          <a:r>
            <a:rPr lang="en-US" sz="1400" b="1" dirty="0"/>
            <a:t> de </a:t>
          </a:r>
          <a:r>
            <a:rPr lang="en-US" sz="1400" b="1" dirty="0" err="1"/>
            <a:t>Tabelião</a:t>
          </a:r>
          <a:r>
            <a:rPr lang="en-US" sz="1400" b="1" dirty="0"/>
            <a:t> de </a:t>
          </a:r>
          <a:r>
            <a:rPr lang="en-US" sz="1400" b="1" dirty="0" err="1"/>
            <a:t>Notas</a:t>
          </a:r>
          <a:r>
            <a:rPr lang="en-US" sz="1400" b="1" dirty="0"/>
            <a:t>, </a:t>
          </a:r>
          <a:r>
            <a:rPr lang="en-US" sz="1400" b="1" dirty="0" err="1"/>
            <a:t>Protestos</a:t>
          </a:r>
          <a:r>
            <a:rPr lang="en-US" sz="1400" b="1" dirty="0"/>
            <a:t>, </a:t>
          </a:r>
          <a:r>
            <a:rPr lang="en-US" sz="1400" b="1" dirty="0" err="1"/>
            <a:t>Oficial</a:t>
          </a:r>
          <a:r>
            <a:rPr lang="en-US" sz="1400" b="1" dirty="0"/>
            <a:t> do </a:t>
          </a:r>
          <a:r>
            <a:rPr lang="en-US" sz="1400" b="1" dirty="0" err="1"/>
            <a:t>Registro</a:t>
          </a:r>
          <a:r>
            <a:rPr lang="en-US" sz="1400" b="1" dirty="0"/>
            <a:t> Civil das </a:t>
          </a:r>
          <a:r>
            <a:rPr lang="en-US" sz="1400" b="1" dirty="0" err="1"/>
            <a:t>Pessoas</a:t>
          </a:r>
          <a:r>
            <a:rPr lang="en-US" sz="1400" b="1" dirty="0"/>
            <a:t> </a:t>
          </a:r>
          <a:r>
            <a:rPr lang="en-US" sz="1400" b="1" dirty="0" err="1"/>
            <a:t>Naturais</a:t>
          </a:r>
          <a:r>
            <a:rPr lang="en-US" sz="1400" b="1" dirty="0"/>
            <a:t> e </a:t>
          </a:r>
          <a:r>
            <a:rPr lang="en-US" sz="1400" b="1" dirty="0" err="1"/>
            <a:t>Jurídicas</a:t>
          </a:r>
          <a:r>
            <a:rPr lang="en-US" sz="1400" b="1" dirty="0"/>
            <a:t> </a:t>
          </a:r>
          <a:r>
            <a:rPr lang="en-US" sz="1400" b="1" dirty="0" err="1"/>
            <a:t>nas</a:t>
          </a:r>
          <a:r>
            <a:rPr lang="en-US" sz="1400" b="1" dirty="0"/>
            <a:t>  Comarcas de </a:t>
          </a:r>
          <a:r>
            <a:rPr lang="en-US" sz="1400" b="1" dirty="0" err="1"/>
            <a:t>Conselheiro</a:t>
          </a:r>
          <a:r>
            <a:rPr lang="en-US" sz="1400" b="1" dirty="0"/>
            <a:t> Pena - MG, </a:t>
          </a:r>
          <a:r>
            <a:rPr lang="en-US" sz="1400" b="1" dirty="0" err="1"/>
            <a:t>Alvorada</a:t>
          </a:r>
          <a:r>
            <a:rPr lang="en-US" sz="1400" b="1" dirty="0"/>
            <a:t> e Colorado do Oeste - RO. </a:t>
          </a:r>
          <a:endParaRPr lang="en-US" sz="1400" dirty="0"/>
        </a:p>
      </dgm:t>
    </dgm:pt>
    <dgm:pt modelId="{C9082CDA-3506-4751-8F8F-BE46949F23F7}" type="parTrans" cxnId="{74BD5C4F-1BA1-4CFC-8A22-38DB66F13455}">
      <dgm:prSet/>
      <dgm:spPr/>
      <dgm:t>
        <a:bodyPr/>
        <a:lstStyle/>
        <a:p>
          <a:endParaRPr lang="en-US"/>
        </a:p>
      </dgm:t>
    </dgm:pt>
    <dgm:pt modelId="{338C9DF5-02ED-4C08-8BB2-731B1799372E}" type="sibTrans" cxnId="{74BD5C4F-1BA1-4CFC-8A22-38DB66F13455}">
      <dgm:prSet/>
      <dgm:spPr/>
      <dgm:t>
        <a:bodyPr/>
        <a:lstStyle/>
        <a:p>
          <a:endParaRPr lang="en-US"/>
        </a:p>
      </dgm:t>
    </dgm:pt>
    <dgm:pt modelId="{F9FDE130-C476-4BD5-96E6-EEB66B842902}" type="pres">
      <dgm:prSet presAssocID="{BA040F3D-9D0F-4177-8CE5-18B8591264E0}" presName="diagram" presStyleCnt="0">
        <dgm:presLayoutVars>
          <dgm:dir/>
          <dgm:resizeHandles val="exact"/>
        </dgm:presLayoutVars>
      </dgm:prSet>
      <dgm:spPr/>
    </dgm:pt>
    <dgm:pt modelId="{05587E2B-052A-4287-875B-8D962237E737}" type="pres">
      <dgm:prSet presAssocID="{63D26296-5177-46D4-87CB-4A01518C3207}" presName="node" presStyleLbl="node1" presStyleIdx="0" presStyleCnt="7" custScaleX="135771" custScaleY="154666">
        <dgm:presLayoutVars>
          <dgm:bulletEnabled val="1"/>
        </dgm:presLayoutVars>
      </dgm:prSet>
      <dgm:spPr/>
    </dgm:pt>
    <dgm:pt modelId="{70FBF12F-DCD3-462E-8C8F-3DA122AD06DB}" type="pres">
      <dgm:prSet presAssocID="{004C0552-2C4B-46B7-A9B3-1B5E57A967B2}" presName="sibTrans" presStyleCnt="0"/>
      <dgm:spPr/>
    </dgm:pt>
    <dgm:pt modelId="{73D82572-08C1-4D60-AAF2-2908BECBC951}" type="pres">
      <dgm:prSet presAssocID="{7D41C6CA-8D39-4BB0-9001-CF4CF7E94498}" presName="node" presStyleLbl="node1" presStyleIdx="1" presStyleCnt="7" custScaleX="121939" custScaleY="154666">
        <dgm:presLayoutVars>
          <dgm:bulletEnabled val="1"/>
        </dgm:presLayoutVars>
      </dgm:prSet>
      <dgm:spPr/>
    </dgm:pt>
    <dgm:pt modelId="{E97595D8-0AD9-426B-8CBF-AA27E56936CF}" type="pres">
      <dgm:prSet presAssocID="{40A136FA-51EA-4677-A408-2BA7F51AAE7A}" presName="sibTrans" presStyleCnt="0"/>
      <dgm:spPr/>
    </dgm:pt>
    <dgm:pt modelId="{59B0D8A7-921B-4E03-B2D4-3F3836E2EF2C}" type="pres">
      <dgm:prSet presAssocID="{08F0A9A4-2B74-47B9-A208-6E66E9AF1DD5}" presName="node" presStyleLbl="node1" presStyleIdx="2" presStyleCnt="7" custScaleX="139494" custScaleY="152451">
        <dgm:presLayoutVars>
          <dgm:bulletEnabled val="1"/>
        </dgm:presLayoutVars>
      </dgm:prSet>
      <dgm:spPr/>
    </dgm:pt>
    <dgm:pt modelId="{0103C12B-7612-49BB-985D-3EBE453A41E9}" type="pres">
      <dgm:prSet presAssocID="{0F82D808-01A9-4C08-8DDD-8CB5548697E6}" presName="sibTrans" presStyleCnt="0"/>
      <dgm:spPr/>
    </dgm:pt>
    <dgm:pt modelId="{3AE61CB4-94A5-4B04-8870-350B5474A551}" type="pres">
      <dgm:prSet presAssocID="{B4540D5D-DAD6-44E3-921C-1D9FD16FC7D6}" presName="node" presStyleLbl="node1" presStyleIdx="3" presStyleCnt="7" custScaleX="112736" custScaleY="124574">
        <dgm:presLayoutVars>
          <dgm:bulletEnabled val="1"/>
        </dgm:presLayoutVars>
      </dgm:prSet>
      <dgm:spPr/>
    </dgm:pt>
    <dgm:pt modelId="{5535FB95-77E7-4740-BA8E-A4E11F85C880}" type="pres">
      <dgm:prSet presAssocID="{9BC15F1E-74B4-462B-880F-C393AE1C0E4A}" presName="sibTrans" presStyleCnt="0"/>
      <dgm:spPr/>
    </dgm:pt>
    <dgm:pt modelId="{A71DE637-933A-4AA5-A459-89A3D87C6A81}" type="pres">
      <dgm:prSet presAssocID="{84F67FBD-E128-4A5C-AC56-2718A93B08DC}" presName="node" presStyleLbl="node1" presStyleIdx="4" presStyleCnt="7" custScaleX="113605" custScaleY="121915">
        <dgm:presLayoutVars>
          <dgm:bulletEnabled val="1"/>
        </dgm:presLayoutVars>
      </dgm:prSet>
      <dgm:spPr/>
    </dgm:pt>
    <dgm:pt modelId="{88209347-E799-4939-9963-9A63DC2DEADA}" type="pres">
      <dgm:prSet presAssocID="{DCF177ED-08F6-4412-BF74-3CDA258F11A1}" presName="sibTrans" presStyleCnt="0"/>
      <dgm:spPr/>
    </dgm:pt>
    <dgm:pt modelId="{B0113405-BF5A-4247-B8FA-904AEE757F03}" type="pres">
      <dgm:prSet presAssocID="{7542B075-DCFE-437D-8FE2-5BCA52097BB8}" presName="node" presStyleLbl="node1" presStyleIdx="5" presStyleCnt="7" custScaleX="119643" custScaleY="128992">
        <dgm:presLayoutVars>
          <dgm:bulletEnabled val="1"/>
        </dgm:presLayoutVars>
      </dgm:prSet>
      <dgm:spPr/>
    </dgm:pt>
    <dgm:pt modelId="{C52F1432-B0AC-4802-9CEA-F87BC933EFB2}" type="pres">
      <dgm:prSet presAssocID="{0BC58EE7-EF8D-4BC6-8AB0-27F03361AD42}" presName="sibTrans" presStyleCnt="0"/>
      <dgm:spPr/>
    </dgm:pt>
    <dgm:pt modelId="{FB20D175-49E1-4369-8D84-D14E97E913E4}" type="pres">
      <dgm:prSet presAssocID="{B8F933A7-1D96-4873-8068-A596EAD10C33}" presName="node" presStyleLbl="node1" presStyleIdx="6" presStyleCnt="7" custScaleX="101547" custScaleY="126994">
        <dgm:presLayoutVars>
          <dgm:bulletEnabled val="1"/>
        </dgm:presLayoutVars>
      </dgm:prSet>
      <dgm:spPr/>
    </dgm:pt>
  </dgm:ptLst>
  <dgm:cxnLst>
    <dgm:cxn modelId="{B809C01E-6B29-4750-8780-E14372AF1CCA}" srcId="{BA040F3D-9D0F-4177-8CE5-18B8591264E0}" destId="{63D26296-5177-46D4-87CB-4A01518C3207}" srcOrd="0" destOrd="0" parTransId="{51F3F138-8424-4A98-BF1D-A3D6EED929E3}" sibTransId="{004C0552-2C4B-46B7-A9B3-1B5E57A967B2}"/>
    <dgm:cxn modelId="{52421022-3DDF-4264-A7C3-B6860603AAF7}" type="presOf" srcId="{63D26296-5177-46D4-87CB-4A01518C3207}" destId="{05587E2B-052A-4287-875B-8D962237E737}" srcOrd="0" destOrd="0" presId="urn:microsoft.com/office/officeart/2005/8/layout/default"/>
    <dgm:cxn modelId="{33EE1E3A-E86E-4D63-88D5-DE346AB7644E}" srcId="{BA040F3D-9D0F-4177-8CE5-18B8591264E0}" destId="{7542B075-DCFE-437D-8FE2-5BCA52097BB8}" srcOrd="5" destOrd="0" parTransId="{44F40236-6735-4E7F-B4C0-508C1A6C442C}" sibTransId="{0BC58EE7-EF8D-4BC6-8AB0-27F03361AD42}"/>
    <dgm:cxn modelId="{52E04E5E-B4EE-4007-BF42-E8FD9DED49A6}" type="presOf" srcId="{BA040F3D-9D0F-4177-8CE5-18B8591264E0}" destId="{F9FDE130-C476-4BD5-96E6-EEB66B842902}" srcOrd="0" destOrd="0" presId="urn:microsoft.com/office/officeart/2005/8/layout/default"/>
    <dgm:cxn modelId="{88C2CE44-13B7-4421-8AC1-CF7CA698EDBF}" srcId="{BA040F3D-9D0F-4177-8CE5-18B8591264E0}" destId="{84F67FBD-E128-4A5C-AC56-2718A93B08DC}" srcOrd="4" destOrd="0" parTransId="{5670D525-98E7-4C20-BB66-2DBAD6AFFAB5}" sibTransId="{DCF177ED-08F6-4412-BF74-3CDA258F11A1}"/>
    <dgm:cxn modelId="{C58E4067-89D7-404D-B8E0-DBC69A22507B}" type="presOf" srcId="{7542B075-DCFE-437D-8FE2-5BCA52097BB8}" destId="{B0113405-BF5A-4247-B8FA-904AEE757F03}" srcOrd="0" destOrd="0" presId="urn:microsoft.com/office/officeart/2005/8/layout/default"/>
    <dgm:cxn modelId="{0F4C8D47-9B84-4633-97D3-4ED692BF89DE}" srcId="{BA040F3D-9D0F-4177-8CE5-18B8591264E0}" destId="{B4540D5D-DAD6-44E3-921C-1D9FD16FC7D6}" srcOrd="3" destOrd="0" parTransId="{65BB6046-45E3-4E93-8B6C-BA046CEE89D6}" sibTransId="{9BC15F1E-74B4-462B-880F-C393AE1C0E4A}"/>
    <dgm:cxn modelId="{74BD5C4F-1BA1-4CFC-8A22-38DB66F13455}" srcId="{BA040F3D-9D0F-4177-8CE5-18B8591264E0}" destId="{B8F933A7-1D96-4873-8068-A596EAD10C33}" srcOrd="6" destOrd="0" parTransId="{C9082CDA-3506-4751-8F8F-BE46949F23F7}" sibTransId="{338C9DF5-02ED-4C08-8BB2-731B1799372E}"/>
    <dgm:cxn modelId="{D8B58C75-F8F6-4153-997C-1C51B42F34D8}" type="presOf" srcId="{7D41C6CA-8D39-4BB0-9001-CF4CF7E94498}" destId="{73D82572-08C1-4D60-AAF2-2908BECBC951}" srcOrd="0" destOrd="0" presId="urn:microsoft.com/office/officeart/2005/8/layout/default"/>
    <dgm:cxn modelId="{B28AFE80-9C7D-4872-8B01-82BD75215306}" srcId="{BA040F3D-9D0F-4177-8CE5-18B8591264E0}" destId="{7D41C6CA-8D39-4BB0-9001-CF4CF7E94498}" srcOrd="1" destOrd="0" parTransId="{0A15222C-DB51-40E1-B825-6CAFF0E55D02}" sibTransId="{40A136FA-51EA-4677-A408-2BA7F51AAE7A}"/>
    <dgm:cxn modelId="{9AE107A7-9416-4779-9690-DF0266313B88}" type="presOf" srcId="{B4540D5D-DAD6-44E3-921C-1D9FD16FC7D6}" destId="{3AE61CB4-94A5-4B04-8870-350B5474A551}" srcOrd="0" destOrd="0" presId="urn:microsoft.com/office/officeart/2005/8/layout/default"/>
    <dgm:cxn modelId="{A6CD7BC7-D18F-4A71-B45B-E8BE6C7FCA01}" type="presOf" srcId="{08F0A9A4-2B74-47B9-A208-6E66E9AF1DD5}" destId="{59B0D8A7-921B-4E03-B2D4-3F3836E2EF2C}" srcOrd="0" destOrd="0" presId="urn:microsoft.com/office/officeart/2005/8/layout/default"/>
    <dgm:cxn modelId="{AF7530CD-7C40-4A67-8F40-B0BCEB553E94}" type="presOf" srcId="{B8F933A7-1D96-4873-8068-A596EAD10C33}" destId="{FB20D175-49E1-4369-8D84-D14E97E913E4}" srcOrd="0" destOrd="0" presId="urn:microsoft.com/office/officeart/2005/8/layout/default"/>
    <dgm:cxn modelId="{D4BA8FCF-5646-47EA-8E09-CDEE8D87614E}" type="presOf" srcId="{84F67FBD-E128-4A5C-AC56-2718A93B08DC}" destId="{A71DE637-933A-4AA5-A459-89A3D87C6A81}" srcOrd="0" destOrd="0" presId="urn:microsoft.com/office/officeart/2005/8/layout/default"/>
    <dgm:cxn modelId="{D43485D9-7718-411B-B9E2-2788446DD221}" srcId="{BA040F3D-9D0F-4177-8CE5-18B8591264E0}" destId="{08F0A9A4-2B74-47B9-A208-6E66E9AF1DD5}" srcOrd="2" destOrd="0" parTransId="{4788C165-9E30-4FEF-9B91-FBC791E0C822}" sibTransId="{0F82D808-01A9-4C08-8DDD-8CB5548697E6}"/>
    <dgm:cxn modelId="{104CB2E4-B41C-45AF-A484-F7678CA091DA}" type="presParOf" srcId="{F9FDE130-C476-4BD5-96E6-EEB66B842902}" destId="{05587E2B-052A-4287-875B-8D962237E737}" srcOrd="0" destOrd="0" presId="urn:microsoft.com/office/officeart/2005/8/layout/default"/>
    <dgm:cxn modelId="{EBB24315-EB32-4A03-B407-FBE35E212AD0}" type="presParOf" srcId="{F9FDE130-C476-4BD5-96E6-EEB66B842902}" destId="{70FBF12F-DCD3-462E-8C8F-3DA122AD06DB}" srcOrd="1" destOrd="0" presId="urn:microsoft.com/office/officeart/2005/8/layout/default"/>
    <dgm:cxn modelId="{7A959B6C-72AF-4ADB-BD0B-1A5608F40C3D}" type="presParOf" srcId="{F9FDE130-C476-4BD5-96E6-EEB66B842902}" destId="{73D82572-08C1-4D60-AAF2-2908BECBC951}" srcOrd="2" destOrd="0" presId="urn:microsoft.com/office/officeart/2005/8/layout/default"/>
    <dgm:cxn modelId="{D92DAFF2-82F1-4695-8D6D-85C473AF86E0}" type="presParOf" srcId="{F9FDE130-C476-4BD5-96E6-EEB66B842902}" destId="{E97595D8-0AD9-426B-8CBF-AA27E56936CF}" srcOrd="3" destOrd="0" presId="urn:microsoft.com/office/officeart/2005/8/layout/default"/>
    <dgm:cxn modelId="{047CBB1C-E3D9-4C30-9B93-67D631DA4B44}" type="presParOf" srcId="{F9FDE130-C476-4BD5-96E6-EEB66B842902}" destId="{59B0D8A7-921B-4E03-B2D4-3F3836E2EF2C}" srcOrd="4" destOrd="0" presId="urn:microsoft.com/office/officeart/2005/8/layout/default"/>
    <dgm:cxn modelId="{F843B541-A29D-41E3-AD61-887CDED993EC}" type="presParOf" srcId="{F9FDE130-C476-4BD5-96E6-EEB66B842902}" destId="{0103C12B-7612-49BB-985D-3EBE453A41E9}" srcOrd="5" destOrd="0" presId="urn:microsoft.com/office/officeart/2005/8/layout/default"/>
    <dgm:cxn modelId="{BB39FB15-575C-470F-8DA7-A0F317FDCB37}" type="presParOf" srcId="{F9FDE130-C476-4BD5-96E6-EEB66B842902}" destId="{3AE61CB4-94A5-4B04-8870-350B5474A551}" srcOrd="6" destOrd="0" presId="urn:microsoft.com/office/officeart/2005/8/layout/default"/>
    <dgm:cxn modelId="{241237B1-E509-42D8-AEE5-2FE1A74C3E8E}" type="presParOf" srcId="{F9FDE130-C476-4BD5-96E6-EEB66B842902}" destId="{5535FB95-77E7-4740-BA8E-A4E11F85C880}" srcOrd="7" destOrd="0" presId="urn:microsoft.com/office/officeart/2005/8/layout/default"/>
    <dgm:cxn modelId="{5F5CAF9D-214D-4572-B297-102B9A85F501}" type="presParOf" srcId="{F9FDE130-C476-4BD5-96E6-EEB66B842902}" destId="{A71DE637-933A-4AA5-A459-89A3D87C6A81}" srcOrd="8" destOrd="0" presId="urn:microsoft.com/office/officeart/2005/8/layout/default"/>
    <dgm:cxn modelId="{E8AF69E4-8521-471A-BE65-24DF1251E3A7}" type="presParOf" srcId="{F9FDE130-C476-4BD5-96E6-EEB66B842902}" destId="{88209347-E799-4939-9963-9A63DC2DEADA}" srcOrd="9" destOrd="0" presId="urn:microsoft.com/office/officeart/2005/8/layout/default"/>
    <dgm:cxn modelId="{26E2585C-5C01-4140-9716-16EDA734571A}" type="presParOf" srcId="{F9FDE130-C476-4BD5-96E6-EEB66B842902}" destId="{B0113405-BF5A-4247-B8FA-904AEE757F03}" srcOrd="10" destOrd="0" presId="urn:microsoft.com/office/officeart/2005/8/layout/default"/>
    <dgm:cxn modelId="{43B74CD2-3187-438E-A3FB-C73169E3CFE0}" type="presParOf" srcId="{F9FDE130-C476-4BD5-96E6-EEB66B842902}" destId="{C52F1432-B0AC-4802-9CEA-F87BC933EFB2}" srcOrd="11" destOrd="0" presId="urn:microsoft.com/office/officeart/2005/8/layout/default"/>
    <dgm:cxn modelId="{27C02B35-85AB-4D8D-9676-613860AD6FAB}" type="presParOf" srcId="{F9FDE130-C476-4BD5-96E6-EEB66B842902}" destId="{FB20D175-49E1-4369-8D84-D14E97E913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1C5F1-D13D-4135-89BB-C916F0FE4785}">
      <dsp:nvSpPr>
        <dsp:cNvPr id="0" name=""/>
        <dsp:cNvSpPr/>
      </dsp:nvSpPr>
      <dsp:spPr>
        <a:xfrm>
          <a:off x="2209813" y="-2318"/>
          <a:ext cx="2897490" cy="28979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87DB1-E173-419E-988F-4F53809414B3}">
      <dsp:nvSpPr>
        <dsp:cNvPr id="0" name=""/>
        <dsp:cNvSpPr/>
      </dsp:nvSpPr>
      <dsp:spPr>
        <a:xfrm>
          <a:off x="2819392" y="762001"/>
          <a:ext cx="1788830" cy="1068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SINTER -  Sistema Nacional de Gestão de Informações Territoriais</a:t>
          </a:r>
          <a:r>
            <a:rPr lang="pt-BR" sz="1800" kern="1200" dirty="0"/>
            <a:t>.</a:t>
          </a:r>
          <a:endParaRPr lang="en-US" sz="1800" kern="1200" dirty="0"/>
        </a:p>
      </dsp:txBody>
      <dsp:txXfrm>
        <a:off x="2819392" y="762001"/>
        <a:ext cx="1788830" cy="1068531"/>
      </dsp:txXfrm>
    </dsp:sp>
    <dsp:sp modelId="{CBFFFAEA-E8B9-4CFB-83FB-490248B3914F}">
      <dsp:nvSpPr>
        <dsp:cNvPr id="0" name=""/>
        <dsp:cNvSpPr/>
      </dsp:nvSpPr>
      <dsp:spPr>
        <a:xfrm>
          <a:off x="1387370" y="1665076"/>
          <a:ext cx="2897490" cy="28979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951A3-38AA-4CAD-A4C0-496E58404FBE}">
      <dsp:nvSpPr>
        <dsp:cNvPr id="0" name=""/>
        <dsp:cNvSpPr/>
      </dsp:nvSpPr>
      <dsp:spPr>
        <a:xfrm>
          <a:off x="2031076" y="2720949"/>
          <a:ext cx="1610079" cy="80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Banco de dados espaciais, equivalente ao livro 2 RGI, produzido pelos Serviços de Registros Públicos.</a:t>
          </a:r>
          <a:endParaRPr lang="en-US" sz="1400" b="1" kern="1200" dirty="0"/>
        </a:p>
      </dsp:txBody>
      <dsp:txXfrm>
        <a:off x="2031076" y="2720949"/>
        <a:ext cx="1610079" cy="804847"/>
      </dsp:txXfrm>
    </dsp:sp>
    <dsp:sp modelId="{D9E5DD2C-1D46-4708-A767-705A3EB47ADF}">
      <dsp:nvSpPr>
        <dsp:cNvPr id="0" name=""/>
        <dsp:cNvSpPr/>
      </dsp:nvSpPr>
      <dsp:spPr>
        <a:xfrm>
          <a:off x="2590793" y="3657589"/>
          <a:ext cx="2489393" cy="24903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7E2BC-CEEE-41A7-8211-82C62B4E6990}">
      <dsp:nvSpPr>
        <dsp:cNvPr id="0" name=""/>
        <dsp:cNvSpPr/>
      </dsp:nvSpPr>
      <dsp:spPr>
        <a:xfrm>
          <a:off x="2895598" y="4419599"/>
          <a:ext cx="1861139" cy="103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Fluxos de dados cadastrais de imóveis urbanos e rurais, produzidos pela União(CNIR) e Municípios (CTMS) - Cadastros Territoriais </a:t>
          </a:r>
          <a:r>
            <a:rPr lang="pt-BR" sz="1400" b="1" kern="1200" dirty="0" err="1"/>
            <a:t>Multifinalitários</a:t>
          </a:r>
          <a:r>
            <a:rPr lang="pt-BR" sz="1400" b="1" kern="1200" dirty="0"/>
            <a:t>).</a:t>
          </a:r>
          <a:endParaRPr lang="en-US" sz="1400" b="1" kern="1200" dirty="0"/>
        </a:p>
      </dsp:txBody>
      <dsp:txXfrm>
        <a:off x="2895598" y="4419599"/>
        <a:ext cx="1861139" cy="1031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0A0B0-1B6D-4CF4-8C92-41568831A733}">
      <dsp:nvSpPr>
        <dsp:cNvPr id="0" name=""/>
        <dsp:cNvSpPr/>
      </dsp:nvSpPr>
      <dsp:spPr>
        <a:xfrm>
          <a:off x="0" y="34070"/>
          <a:ext cx="8081010" cy="10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Revoga o Decreto 8.764-16, ( Artigo 12 ) </a:t>
          </a:r>
          <a:endParaRPr lang="en-US" sz="2000" kern="1200" dirty="0"/>
        </a:p>
      </dsp:txBody>
      <dsp:txXfrm>
        <a:off x="30933" y="65003"/>
        <a:ext cx="6852118" cy="994266"/>
      </dsp:txXfrm>
    </dsp:sp>
    <dsp:sp modelId="{864C5621-0B4E-4292-88D2-3EBA9FD7115A}">
      <dsp:nvSpPr>
        <dsp:cNvPr id="0" name=""/>
        <dsp:cNvSpPr/>
      </dsp:nvSpPr>
      <dsp:spPr>
        <a:xfrm>
          <a:off x="676784" y="1248156"/>
          <a:ext cx="8081010" cy="10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Artigo 1º- Mantem a denominação SINTER, e ainda dispõe sobre </a:t>
          </a:r>
          <a:r>
            <a:rPr lang="pt-BR" sz="2000" kern="1200" dirty="0" err="1"/>
            <a:t>sobre</a:t>
          </a:r>
          <a:r>
            <a:rPr lang="pt-BR" sz="2000" kern="1200" dirty="0"/>
            <a:t> o CIB e regula o compartilhamento de dados relativos a bens imóveis</a:t>
          </a:r>
          <a:endParaRPr lang="en-US" sz="2000" kern="1200" dirty="0"/>
        </a:p>
      </dsp:txBody>
      <dsp:txXfrm>
        <a:off x="707717" y="1279089"/>
        <a:ext cx="6655873" cy="994266"/>
      </dsp:txXfrm>
    </dsp:sp>
    <dsp:sp modelId="{BB8DD75C-ADA9-47EA-BABC-3E4442FC4AEB}">
      <dsp:nvSpPr>
        <dsp:cNvPr id="0" name=""/>
        <dsp:cNvSpPr/>
      </dsp:nvSpPr>
      <dsp:spPr>
        <a:xfrm>
          <a:off x="1343467" y="2496312"/>
          <a:ext cx="8081010" cy="10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Art</a:t>
          </a:r>
          <a:r>
            <a:rPr lang="pt-BR" sz="1400" kern="1200" dirty="0"/>
            <a:t> 2º - Traça em 3 itens e no último em 3 alíneas os objetivos do CIB, elencando de onde serão colhidos os dados cadastrais ( entes públicos, notários e registadores e dos órgãos e entidades concessionárias de serviços que geram dados relativos a bens imóveis, incluindo aqueles de características especiais- BICE, de que tratam o inciso III, do artigo 3º </a:t>
          </a:r>
          <a:endParaRPr lang="en-US" sz="1400" kern="1200" dirty="0"/>
        </a:p>
      </dsp:txBody>
      <dsp:txXfrm>
        <a:off x="1374400" y="2527245"/>
        <a:ext cx="6665975" cy="994265"/>
      </dsp:txXfrm>
    </dsp:sp>
    <dsp:sp modelId="{3A000477-7C54-4A5A-B9EA-0C34BC8626E1}">
      <dsp:nvSpPr>
        <dsp:cNvPr id="0" name=""/>
        <dsp:cNvSpPr/>
      </dsp:nvSpPr>
      <dsp:spPr>
        <a:xfrm>
          <a:off x="2020252" y="3744468"/>
          <a:ext cx="8081010" cy="10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parágrafo 2º do citado artigo define como serviços registrais aqueles referidos no II, como sendo RI e RTD.</a:t>
          </a:r>
          <a:endParaRPr lang="en-US" sz="2000" kern="1200" dirty="0"/>
        </a:p>
      </dsp:txBody>
      <dsp:txXfrm>
        <a:off x="2051185" y="3775401"/>
        <a:ext cx="6655873" cy="994266"/>
      </dsp:txXfrm>
    </dsp:sp>
    <dsp:sp modelId="{8FBAFE15-99BA-4274-A61D-2C8E142C1C4A}">
      <dsp:nvSpPr>
        <dsp:cNvPr id="0" name=""/>
        <dsp:cNvSpPr/>
      </dsp:nvSpPr>
      <dsp:spPr>
        <a:xfrm>
          <a:off x="739452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548983" y="808901"/>
        <a:ext cx="377567" cy="516580"/>
      </dsp:txXfrm>
    </dsp:sp>
    <dsp:sp modelId="{4F79D4DA-6DE3-4DA0-86FC-FA6759A00B85}">
      <dsp:nvSpPr>
        <dsp:cNvPr id="0" name=""/>
        <dsp:cNvSpPr/>
      </dsp:nvSpPr>
      <dsp:spPr>
        <a:xfrm>
          <a:off x="8071309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225768" y="2057057"/>
        <a:ext cx="377567" cy="516580"/>
      </dsp:txXfrm>
    </dsp:sp>
    <dsp:sp modelId="{8710F20F-2C1B-44DB-8F76-74C3B500ABA6}">
      <dsp:nvSpPr>
        <dsp:cNvPr id="0" name=""/>
        <dsp:cNvSpPr/>
      </dsp:nvSpPr>
      <dsp:spPr>
        <a:xfrm>
          <a:off x="8737992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892451" y="3305213"/>
        <a:ext cx="377567" cy="51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EDCFC-3FA3-4E1A-B15F-1C255E861330}">
      <dsp:nvSpPr>
        <dsp:cNvPr id="0" name=""/>
        <dsp:cNvSpPr/>
      </dsp:nvSpPr>
      <dsp:spPr>
        <a:xfrm>
          <a:off x="0" y="343893"/>
          <a:ext cx="9872663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Artigo 3º- Elenca para efeitos do Decreto 12 itens e 12 alíneas, de “a” a “L”.</a:t>
          </a:r>
          <a:endParaRPr lang="en-US" sz="2000" kern="1200"/>
        </a:p>
      </dsp:txBody>
      <dsp:txXfrm>
        <a:off x="38784" y="382677"/>
        <a:ext cx="9795095" cy="716935"/>
      </dsp:txXfrm>
    </dsp:sp>
    <dsp:sp modelId="{5782D390-8188-49A8-AE74-3F13A66FF570}">
      <dsp:nvSpPr>
        <dsp:cNvPr id="0" name=""/>
        <dsp:cNvSpPr/>
      </dsp:nvSpPr>
      <dsp:spPr>
        <a:xfrm>
          <a:off x="0" y="1195996"/>
          <a:ext cx="9872663" cy="7945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Artigo 4º- CIB= Banco de dados integrado ao SINTER, a ser regulamentado pela SRFB/ME, firmado por 7 caracteres e um dígito verificador, com a estrutura: AAAAAAA- D</a:t>
          </a:r>
          <a:endParaRPr lang="en-US" sz="2000" kern="1200"/>
        </a:p>
      </dsp:txBody>
      <dsp:txXfrm>
        <a:off x="38784" y="1234780"/>
        <a:ext cx="9795095" cy="716935"/>
      </dsp:txXfrm>
    </dsp:sp>
    <dsp:sp modelId="{B0E7A9F6-7053-48AC-8883-6356B8BEB55B}">
      <dsp:nvSpPr>
        <dsp:cNvPr id="0" name=""/>
        <dsp:cNvSpPr/>
      </dsp:nvSpPr>
      <dsp:spPr>
        <a:xfrm>
          <a:off x="0" y="2048100"/>
          <a:ext cx="9872663" cy="7945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Artigo 5º- SINTER admite dois tipos de usuários: I- Os geradores de dados e informações ( vide artigo 2º ) ; II- Os consulentes de dados e informações, busca pela interoperabilidade.</a:t>
          </a:r>
          <a:endParaRPr lang="en-US" sz="2000" kern="1200"/>
        </a:p>
      </dsp:txBody>
      <dsp:txXfrm>
        <a:off x="38784" y="2086884"/>
        <a:ext cx="9795095" cy="716935"/>
      </dsp:txXfrm>
    </dsp:sp>
    <dsp:sp modelId="{B4B498C5-2F7C-4536-A25A-A57D3ABFFF77}">
      <dsp:nvSpPr>
        <dsp:cNvPr id="0" name=""/>
        <dsp:cNvSpPr/>
      </dsp:nvSpPr>
      <dsp:spPr>
        <a:xfrm>
          <a:off x="0" y="2900203"/>
          <a:ext cx="9872663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Artigo 6º-  Administrador do SINTER= SRFB/ME. Em 4 itens, 4 alíneas + itens V a XI do mesmo artigo 6º elencam o que será de sua atribuição. </a:t>
          </a:r>
          <a:endParaRPr lang="en-US" sz="2000" kern="1200"/>
        </a:p>
      </dsp:txBody>
      <dsp:txXfrm>
        <a:off x="38784" y="2938987"/>
        <a:ext cx="9795095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C036-4045-4CFB-85D9-228B16D3EE25}">
      <dsp:nvSpPr>
        <dsp:cNvPr id="0" name=""/>
        <dsp:cNvSpPr/>
      </dsp:nvSpPr>
      <dsp:spPr>
        <a:xfrm>
          <a:off x="0" y="173939"/>
          <a:ext cx="9872663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Artigo 7º - O compartilhamento de dados será eletrônico e conterá o que preceitua o artigo 4º , em 4 itens e § 1º + 2 itens e § 2º  ( Observar art. 5º -XXXIII-CF/88 ).</a:t>
          </a:r>
          <a:endParaRPr lang="en-US" sz="2200" kern="1200"/>
        </a:p>
      </dsp:txBody>
      <dsp:txXfrm>
        <a:off x="42722" y="216661"/>
        <a:ext cx="9787219" cy="789716"/>
      </dsp:txXfrm>
    </dsp:sp>
    <dsp:sp modelId="{4148B037-95C1-4484-A4F0-4A0DD155ECF2}">
      <dsp:nvSpPr>
        <dsp:cNvPr id="0" name=""/>
        <dsp:cNvSpPr/>
      </dsp:nvSpPr>
      <dsp:spPr>
        <a:xfrm>
          <a:off x="0" y="1112459"/>
          <a:ext cx="9872663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Artigo 8º - Visualização de dados cadastrais, o SINTER os disponibilizarão gratuitamente a todos os cidadãos, observado o sigilo, se assim for exigido.</a:t>
          </a:r>
          <a:endParaRPr lang="en-US" sz="2200" kern="1200" dirty="0"/>
        </a:p>
      </dsp:txBody>
      <dsp:txXfrm>
        <a:off x="42722" y="1155181"/>
        <a:ext cx="9787219" cy="789716"/>
      </dsp:txXfrm>
    </dsp:sp>
    <dsp:sp modelId="{C0E164A3-C3EF-4DBE-A9C0-39F272F28BE0}">
      <dsp:nvSpPr>
        <dsp:cNvPr id="0" name=""/>
        <dsp:cNvSpPr/>
      </dsp:nvSpPr>
      <dsp:spPr>
        <a:xfrm>
          <a:off x="0" y="2050980"/>
          <a:ext cx="9872663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Artigo 9º  - Valor dos imóveis poderão ser consolidados no SINTER. </a:t>
          </a:r>
          <a:endParaRPr lang="en-US" sz="2200" kern="1200"/>
        </a:p>
      </dsp:txBody>
      <dsp:txXfrm>
        <a:off x="42722" y="2093702"/>
        <a:ext cx="9787219" cy="789716"/>
      </dsp:txXfrm>
    </dsp:sp>
    <dsp:sp modelId="{413D051F-8A1A-46F1-9428-E6D0324FCF62}">
      <dsp:nvSpPr>
        <dsp:cNvPr id="0" name=""/>
        <dsp:cNvSpPr/>
      </dsp:nvSpPr>
      <dsp:spPr>
        <a:xfrm>
          <a:off x="0" y="2989500"/>
          <a:ext cx="9872663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Artigo 10º-  Investimento e custeio pela SRFB a conta da dotação orçamentária. </a:t>
          </a:r>
          <a:endParaRPr lang="en-US" sz="2200" kern="1200"/>
        </a:p>
      </dsp:txBody>
      <dsp:txXfrm>
        <a:off x="42722" y="3032222"/>
        <a:ext cx="9787219" cy="789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A390-DA2A-481B-BD9A-45F37D69A7B7}">
      <dsp:nvSpPr>
        <dsp:cNvPr id="0" name=""/>
        <dsp:cNvSpPr/>
      </dsp:nvSpPr>
      <dsp:spPr>
        <a:xfrm>
          <a:off x="0" y="284145"/>
          <a:ext cx="9872663" cy="1700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</a:t>
          </a:r>
          <a:r>
            <a:rPr lang="pt-BR" sz="2400" b="1" kern="1200"/>
            <a:t>SINTER</a:t>
          </a:r>
          <a:r>
            <a:rPr lang="pt-BR" sz="2400" kern="1200"/>
            <a:t> é um sistema de gestão pública que integra os dados cadastrais, geoespaciais, fiscais e jurídicos relativos a bens imóveis para efeitos legais</a:t>
          </a:r>
          <a:endParaRPr lang="en-US" sz="2400" kern="1200"/>
        </a:p>
      </dsp:txBody>
      <dsp:txXfrm>
        <a:off x="83016" y="367161"/>
        <a:ext cx="9706631" cy="1534563"/>
      </dsp:txXfrm>
    </dsp:sp>
    <dsp:sp modelId="{FE3E49B0-82EF-4E31-9156-A09878A2C2C6}">
      <dsp:nvSpPr>
        <dsp:cNvPr id="0" name=""/>
        <dsp:cNvSpPr/>
      </dsp:nvSpPr>
      <dsp:spPr>
        <a:xfrm>
          <a:off x="0" y="2053860"/>
          <a:ext cx="9872663" cy="1700595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</a:t>
          </a:r>
          <a:r>
            <a:rPr lang="pt-BR" sz="2400" b="1" kern="1200"/>
            <a:t>CIB</a:t>
          </a:r>
          <a:r>
            <a:rPr lang="pt-BR" sz="2400" kern="1200"/>
            <a:t> –Banco de dados integrante do Sinter que conterá informações cadastrais de imóveis rurais e urbanos, públicos ou privados, inscritos no Cadastro Nacional de Imóveis Rurais (CNIR), administrado pelo Incra, </a:t>
          </a:r>
          <a:r>
            <a:rPr lang="pt-BR" sz="2400" b="1" kern="1200"/>
            <a:t>e o cadastro de imóveis urbanos </a:t>
          </a:r>
          <a:r>
            <a:rPr lang="pt-BR" sz="2400" kern="1200"/>
            <a:t>administrados pelas prefeituras municipais.</a:t>
          </a:r>
          <a:endParaRPr lang="en-US" sz="2400" kern="1200"/>
        </a:p>
      </dsp:txBody>
      <dsp:txXfrm>
        <a:off x="83016" y="2136876"/>
        <a:ext cx="9706631" cy="1534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18EE2-2546-475A-95F6-816E2848A908}">
      <dsp:nvSpPr>
        <dsp:cNvPr id="0" name=""/>
        <dsp:cNvSpPr/>
      </dsp:nvSpPr>
      <dsp:spPr>
        <a:xfrm>
          <a:off x="0" y="439260"/>
          <a:ext cx="9872663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compartilhamento de dados sobre bens imóveis criado pelo </a:t>
          </a:r>
          <a:r>
            <a:rPr lang="pt-BR" sz="2800" b="1" u="sng" kern="1200">
              <a:hlinkClick xmlns:r="http://schemas.openxmlformats.org/officeDocument/2006/relationships" r:id="rId1"/>
            </a:rPr>
            <a:t>Decreto nº 11.208</a:t>
          </a:r>
          <a:r>
            <a:rPr lang="pt-BR" sz="2800" b="1" u="sng" kern="1200"/>
            <a:t>-</a:t>
          </a:r>
          <a:r>
            <a:rPr lang="pt-BR" sz="2800" u="sng" kern="1200"/>
            <a:t>22</a:t>
          </a:r>
          <a:r>
            <a:rPr lang="pt-BR" sz="2800" kern="1200"/>
            <a:t>, é o mais próximo que já se conseguiu chegar de um cadastro territorial de qualidade no país.</a:t>
          </a:r>
          <a:endParaRPr lang="en-US" sz="2800" kern="1200"/>
        </a:p>
      </dsp:txBody>
      <dsp:txXfrm>
        <a:off x="75163" y="514423"/>
        <a:ext cx="9722337" cy="1389393"/>
      </dsp:txXfrm>
    </dsp:sp>
    <dsp:sp modelId="{83615AAC-7112-4D70-8285-92F5F9EBAB2C}">
      <dsp:nvSpPr>
        <dsp:cNvPr id="0" name=""/>
        <dsp:cNvSpPr/>
      </dsp:nvSpPr>
      <dsp:spPr>
        <a:xfrm>
          <a:off x="0" y="2059620"/>
          <a:ext cx="9872663" cy="1539719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Seu objetivo é aperfeiçoar a execução de políticas públicas e incrementar o mercado imobiliário nacional.</a:t>
          </a:r>
          <a:endParaRPr lang="en-US" sz="2800" kern="1200"/>
        </a:p>
      </dsp:txBody>
      <dsp:txXfrm>
        <a:off x="75163" y="2134783"/>
        <a:ext cx="9722337" cy="138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87E2B-052A-4287-875B-8D962237E737}">
      <dsp:nvSpPr>
        <dsp:cNvPr id="0" name=""/>
        <dsp:cNvSpPr/>
      </dsp:nvSpPr>
      <dsp:spPr>
        <a:xfrm>
          <a:off x="692425" y="453105"/>
          <a:ext cx="3095415" cy="2115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Oficial</a:t>
          </a:r>
          <a:r>
            <a:rPr lang="en-US" sz="1200" b="1" kern="1200" dirty="0"/>
            <a:t> de </a:t>
          </a:r>
          <a:r>
            <a:rPr lang="en-US" sz="1200" b="1" kern="1200" dirty="0" err="1"/>
            <a:t>Registro</a:t>
          </a:r>
          <a:r>
            <a:rPr lang="en-US" sz="1200" b="1" kern="1200" dirty="0"/>
            <a:t> de </a:t>
          </a:r>
          <a:r>
            <a:rPr lang="en-US" sz="1200" b="1" kern="1200" dirty="0" err="1"/>
            <a:t>Imóveis</a:t>
          </a:r>
          <a:r>
            <a:rPr lang="en-US" sz="1200" b="1" kern="1200" dirty="0"/>
            <a:t> e </a:t>
          </a:r>
          <a:r>
            <a:rPr lang="en-US" sz="1200" b="1" kern="1200" dirty="0" err="1"/>
            <a:t>Títulos</a:t>
          </a:r>
          <a:r>
            <a:rPr lang="en-US" sz="1200" b="1" kern="1200" dirty="0"/>
            <a:t> e </a:t>
          </a:r>
          <a:r>
            <a:rPr lang="en-US" sz="1200" b="1" kern="1200" dirty="0" err="1"/>
            <a:t>Documentos</a:t>
          </a:r>
          <a:r>
            <a:rPr lang="en-US" sz="1200" b="1" kern="1200" dirty="0"/>
            <a:t> da Comarca de Campo Novo do </a:t>
          </a:r>
          <a:r>
            <a:rPr lang="en-US" sz="1200" b="1" kern="1200" dirty="0" err="1"/>
            <a:t>Parecis</a:t>
          </a:r>
          <a:r>
            <a:rPr lang="en-US" sz="1200" b="1" kern="1200" dirty="0"/>
            <a:t> - MT. </a:t>
          </a:r>
          <a:r>
            <a:rPr lang="pt-BR" sz="1200" b="1" kern="1200" dirty="0"/>
            <a:t>Vice Presidente do IRIB. </a:t>
          </a:r>
          <a:r>
            <a:rPr lang="pt-BR" sz="1200" b="1" kern="1200" dirty="0" err="1"/>
            <a:t>Ex</a:t>
          </a:r>
          <a:r>
            <a:rPr lang="pt-BR" sz="1200" b="1" kern="1200" dirty="0"/>
            <a:t>-</a:t>
          </a:r>
          <a:r>
            <a:rPr lang="en-US" sz="1200" b="1" kern="1200" dirty="0"/>
            <a:t> </a:t>
          </a:r>
          <a:r>
            <a:rPr lang="pt-BR" sz="1200" b="1" kern="1200" dirty="0"/>
            <a:t>Presidente</a:t>
          </a:r>
          <a:r>
            <a:rPr lang="en-US" sz="1200" b="1" kern="1200" dirty="0"/>
            <a:t> da ANOREG/MT.. </a:t>
          </a:r>
          <a:r>
            <a:rPr lang="en-US" sz="1200" b="1" kern="1200" dirty="0" err="1"/>
            <a:t>Membro</a:t>
          </a:r>
          <a:r>
            <a:rPr lang="en-US" sz="1200" b="1" kern="1200" dirty="0"/>
            <a:t> do </a:t>
          </a:r>
          <a:r>
            <a:rPr lang="en-US" sz="1200" b="1" kern="1200" dirty="0" err="1"/>
            <a:t>Observatório</a:t>
          </a:r>
          <a:r>
            <a:rPr lang="en-US" sz="1200" b="1" kern="1200" dirty="0"/>
            <a:t> de </a:t>
          </a:r>
          <a:r>
            <a:rPr lang="en-US" sz="1200" b="1" kern="1200" dirty="0" err="1"/>
            <a:t>Direitos</a:t>
          </a:r>
          <a:r>
            <a:rPr lang="en-US" sz="1200" b="1" kern="1200" dirty="0"/>
            <a:t> Humanos, </a:t>
          </a:r>
          <a:r>
            <a:rPr lang="en-US" sz="1200" b="1" kern="1200" dirty="0" err="1"/>
            <a:t>Bioética</a:t>
          </a:r>
          <a:r>
            <a:rPr lang="en-US" sz="1200" b="1" kern="1200" dirty="0"/>
            <a:t> e </a:t>
          </a:r>
          <a:r>
            <a:rPr lang="en-US" sz="1200" b="1" kern="1200" dirty="0" err="1"/>
            <a:t>Meio</a:t>
          </a:r>
          <a:r>
            <a:rPr lang="en-US" sz="1200" b="1" kern="1200" dirty="0"/>
            <a:t>  </a:t>
          </a:r>
          <a:r>
            <a:rPr lang="en-US" sz="1200" b="1" kern="1200" dirty="0" err="1"/>
            <a:t>Ambiente</a:t>
          </a:r>
          <a:r>
            <a:rPr lang="en-US" sz="1200" b="1" kern="1200" dirty="0"/>
            <a:t> Junto a </a:t>
          </a:r>
          <a:r>
            <a:rPr lang="en-US" sz="1200" b="1" kern="1200" dirty="0" err="1"/>
            <a:t>Universa</a:t>
          </a:r>
          <a:r>
            <a:rPr lang="en-US" sz="1200" b="1" kern="1200" dirty="0"/>
            <a:t> à Degli Studi di Salerno- </a:t>
          </a:r>
          <a:r>
            <a:rPr lang="en-US" sz="1200" b="1" kern="1200" dirty="0" err="1"/>
            <a:t>Itália</a:t>
          </a:r>
          <a:r>
            <a:rPr lang="en-US" sz="1200" b="1" kern="1200" dirty="0"/>
            <a:t> e </a:t>
          </a:r>
          <a:r>
            <a:rPr lang="en-US" sz="1200" b="1" kern="1200" dirty="0" err="1"/>
            <a:t>Universid</a:t>
          </a:r>
          <a:r>
            <a:rPr lang="en-US" sz="1200" b="1" kern="1200" dirty="0"/>
            <a:t> del Museo Social </a:t>
          </a:r>
          <a:r>
            <a:rPr lang="en-US" sz="1200" b="1" kern="1200" dirty="0" err="1"/>
            <a:t>Argentino</a:t>
          </a:r>
          <a:r>
            <a:rPr lang="en-US" sz="1200" b="1" kern="1200" dirty="0"/>
            <a:t> - Buenos Aires-AR,  da qual é </a:t>
          </a:r>
          <a:r>
            <a:rPr lang="en-US" sz="1200" b="1" kern="1200" dirty="0" err="1"/>
            <a:t>membro</a:t>
          </a:r>
          <a:r>
            <a:rPr lang="en-US" sz="1200" b="1" kern="1200" dirty="0"/>
            <a:t> de </a:t>
          </a:r>
          <a:r>
            <a:rPr lang="en-US" sz="1200" b="1" kern="1200" dirty="0" err="1"/>
            <a:t>seu</a:t>
          </a:r>
          <a:r>
            <a:rPr lang="en-US" sz="1200" b="1" kern="1200" dirty="0"/>
            <a:t> </a:t>
          </a:r>
          <a:r>
            <a:rPr lang="en-US" sz="1200" b="1" kern="1200" dirty="0" err="1"/>
            <a:t>Comitê</a:t>
          </a:r>
          <a:r>
            <a:rPr lang="en-US" sz="1200" b="1" kern="1200" dirty="0"/>
            <a:t> </a:t>
          </a:r>
          <a:r>
            <a:rPr lang="en-US" sz="1200" b="1" kern="1200" dirty="0" err="1"/>
            <a:t>Acadêmico</a:t>
          </a:r>
          <a:r>
            <a:rPr lang="en-US" sz="1200" b="1" kern="1200" dirty="0"/>
            <a:t>;</a:t>
          </a:r>
          <a:endParaRPr lang="en-US" sz="1200" kern="1200" dirty="0"/>
        </a:p>
      </dsp:txBody>
      <dsp:txXfrm>
        <a:off x="692425" y="453105"/>
        <a:ext cx="3095415" cy="2115719"/>
      </dsp:txXfrm>
    </dsp:sp>
    <dsp:sp modelId="{73D82572-08C1-4D60-AAF2-2908BECBC951}">
      <dsp:nvSpPr>
        <dsp:cNvPr id="0" name=""/>
        <dsp:cNvSpPr/>
      </dsp:nvSpPr>
      <dsp:spPr>
        <a:xfrm>
          <a:off x="4015828" y="453105"/>
          <a:ext cx="2780062" cy="2115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Doutor</a:t>
          </a:r>
          <a:r>
            <a:rPr lang="en-US" sz="1200" b="1" kern="1200" dirty="0"/>
            <a:t> </a:t>
          </a:r>
          <a:r>
            <a:rPr lang="en-US" sz="1200" b="1" kern="1200" dirty="0" err="1"/>
            <a:t>em</a:t>
          </a:r>
          <a:r>
            <a:rPr lang="en-US" sz="1200" b="1" kern="1200" dirty="0"/>
            <a:t> </a:t>
          </a:r>
          <a:r>
            <a:rPr lang="en-US" sz="1200" b="1" kern="1200" dirty="0" err="1"/>
            <a:t>Ciências</a:t>
          </a:r>
          <a:r>
            <a:rPr lang="en-US" sz="1200" b="1" kern="1200" dirty="0"/>
            <a:t> </a:t>
          </a:r>
          <a:r>
            <a:rPr lang="en-US" sz="1200" b="1" kern="1200" dirty="0" err="1"/>
            <a:t>Jurídicas</a:t>
          </a:r>
          <a:r>
            <a:rPr lang="en-US" sz="1200" b="1" kern="1200" dirty="0"/>
            <a:t> e </a:t>
          </a:r>
          <a:r>
            <a:rPr lang="en-US" sz="1200" b="1" kern="1200" dirty="0" err="1"/>
            <a:t>Sociais</a:t>
          </a:r>
          <a:r>
            <a:rPr lang="en-US" sz="1200" b="1" kern="1200" dirty="0"/>
            <a:t> pela Universidad del Museo Social </a:t>
          </a:r>
          <a:r>
            <a:rPr lang="en-US" sz="1200" b="1" kern="1200" dirty="0" err="1"/>
            <a:t>Argentino</a:t>
          </a:r>
          <a:r>
            <a:rPr lang="en-US" sz="1200" b="1" kern="1200" dirty="0"/>
            <a:t> – Buenos Aires, com </a:t>
          </a:r>
          <a:r>
            <a:rPr lang="en-US" sz="1200" b="1" kern="1200" dirty="0" err="1"/>
            <a:t>estágios</a:t>
          </a:r>
          <a:r>
            <a:rPr lang="en-US" sz="1200" b="1" kern="1200" dirty="0"/>
            <a:t>  </a:t>
          </a:r>
          <a:r>
            <a:rPr lang="en-US" sz="1200" b="1" kern="1200" dirty="0" err="1"/>
            <a:t>pós</a:t>
          </a:r>
          <a:r>
            <a:rPr lang="en-US" sz="1200" b="1" kern="1200" dirty="0"/>
            <a:t> </a:t>
          </a:r>
          <a:r>
            <a:rPr lang="en-US" sz="1200" b="1" kern="1200" dirty="0" err="1"/>
            <a:t>doutorais</a:t>
          </a:r>
          <a:r>
            <a:rPr lang="en-US" sz="1200" b="1" kern="1200" dirty="0"/>
            <a:t> </a:t>
          </a:r>
          <a:r>
            <a:rPr lang="en-US" sz="1200" b="1" kern="1200" dirty="0" err="1"/>
            <a:t>em</a:t>
          </a:r>
          <a:r>
            <a:rPr lang="en-US" sz="1200" b="1" kern="1200" dirty="0"/>
            <a:t> </a:t>
          </a:r>
          <a:r>
            <a:rPr lang="en-US" sz="1200" b="1" kern="1200" dirty="0" err="1"/>
            <a:t>Direito</a:t>
          </a:r>
          <a:r>
            <a:rPr lang="en-US" sz="1200" b="1" kern="1200" dirty="0"/>
            <a:t> de </a:t>
          </a:r>
          <a:r>
            <a:rPr lang="en-US" sz="1200" b="1" kern="1200" dirty="0" err="1"/>
            <a:t>Propriedade</a:t>
          </a:r>
          <a:r>
            <a:rPr lang="en-US" sz="1200" b="1" kern="1200" dirty="0"/>
            <a:t> </a:t>
          </a:r>
          <a:r>
            <a:rPr lang="en-US" sz="1200" b="1" kern="1200" dirty="0" err="1"/>
            <a:t>Latinoamericana</a:t>
          </a:r>
          <a:r>
            <a:rPr lang="en-US" sz="1200" b="1" kern="1200" dirty="0"/>
            <a:t> e </a:t>
          </a:r>
          <a:r>
            <a:rPr lang="en-US" sz="1200" b="1" kern="1200" dirty="0" err="1"/>
            <a:t>Européia</a:t>
          </a:r>
          <a:r>
            <a:rPr lang="en-US" sz="1200" b="1" kern="1200" dirty="0"/>
            <a:t>, pela Università Degli Studi di Messina – </a:t>
          </a:r>
          <a:r>
            <a:rPr lang="en-US" sz="1200" b="1" kern="1200" dirty="0" err="1"/>
            <a:t>Itália</a:t>
          </a:r>
          <a:r>
            <a:rPr lang="en-US" sz="1200" b="1" kern="1200" dirty="0"/>
            <a:t> e  </a:t>
          </a:r>
          <a:r>
            <a:rPr lang="en-US" sz="1200" b="1" kern="1200" dirty="0" err="1"/>
            <a:t>em</a:t>
          </a:r>
          <a:r>
            <a:rPr lang="en-US" sz="1200" b="1" kern="1200" dirty="0"/>
            <a:t> </a:t>
          </a:r>
          <a:r>
            <a:rPr lang="en-US" sz="1200" b="1" kern="1200" dirty="0" err="1"/>
            <a:t>Direito</a:t>
          </a:r>
          <a:r>
            <a:rPr lang="en-US" sz="1200" b="1" kern="1200" dirty="0"/>
            <a:t> das </a:t>
          </a:r>
          <a:r>
            <a:rPr lang="en-US" sz="1200" b="1" kern="1200" dirty="0" err="1"/>
            <a:t>Coisas</a:t>
          </a:r>
          <a:r>
            <a:rPr lang="en-US" sz="1200" b="1" kern="1200" dirty="0"/>
            <a:t>; </a:t>
          </a:r>
          <a:r>
            <a:rPr lang="en-US" sz="1200" b="1" kern="1200" dirty="0" err="1"/>
            <a:t>Direito</a:t>
          </a:r>
          <a:r>
            <a:rPr lang="en-US" sz="1200" b="1" kern="1200" dirty="0"/>
            <a:t> Notarial e Registral Pela </a:t>
          </a:r>
          <a:r>
            <a:rPr lang="en-US" sz="1200" b="1" kern="1200" dirty="0" err="1"/>
            <a:t>Universidade</a:t>
          </a:r>
          <a:r>
            <a:rPr lang="en-US" sz="1200" b="1" kern="1200" dirty="0"/>
            <a:t> de Coimbra – Portugal;</a:t>
          </a:r>
          <a:endParaRPr lang="en-US" sz="1200" kern="1200" dirty="0"/>
        </a:p>
      </dsp:txBody>
      <dsp:txXfrm>
        <a:off x="4015828" y="453105"/>
        <a:ext cx="2780062" cy="2115719"/>
      </dsp:txXfrm>
    </dsp:sp>
    <dsp:sp modelId="{59B0D8A7-921B-4E03-B2D4-3F3836E2EF2C}">
      <dsp:nvSpPr>
        <dsp:cNvPr id="0" name=""/>
        <dsp:cNvSpPr/>
      </dsp:nvSpPr>
      <dsp:spPr>
        <a:xfrm>
          <a:off x="7023879" y="468255"/>
          <a:ext cx="3180295" cy="20854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Graduado em Ciências Jurídicas e Sociais. Graduado em  Letras Licenciatura em Português/Inglês </a:t>
          </a:r>
          <a:endParaRPr lang="en-US" sz="1400" kern="1200" dirty="0"/>
        </a:p>
      </dsp:txBody>
      <dsp:txXfrm>
        <a:off x="7023879" y="468255"/>
        <a:ext cx="3180295" cy="2085419"/>
      </dsp:txXfrm>
    </dsp:sp>
    <dsp:sp modelId="{3AE61CB4-94A5-4B04-8870-350B5474A551}">
      <dsp:nvSpPr>
        <dsp:cNvPr id="0" name=""/>
        <dsp:cNvSpPr/>
      </dsp:nvSpPr>
      <dsp:spPr>
        <a:xfrm>
          <a:off x="4734" y="2827030"/>
          <a:ext cx="2570244" cy="1704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Pós-Graduado em Direito Público, Civil, Processual Civil e Direito Notarial  e Registral;</a:t>
          </a:r>
          <a:endParaRPr lang="en-US" sz="1400" kern="1200" dirty="0"/>
        </a:p>
      </dsp:txBody>
      <dsp:txXfrm>
        <a:off x="4734" y="2827030"/>
        <a:ext cx="2570244" cy="1704082"/>
      </dsp:txXfrm>
    </dsp:sp>
    <dsp:sp modelId="{A71DE637-933A-4AA5-A459-89A3D87C6A81}">
      <dsp:nvSpPr>
        <dsp:cNvPr id="0" name=""/>
        <dsp:cNvSpPr/>
      </dsp:nvSpPr>
      <dsp:spPr>
        <a:xfrm>
          <a:off x="2802967" y="2845216"/>
          <a:ext cx="2590057" cy="1667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Professor </a:t>
          </a:r>
          <a:r>
            <a:rPr lang="en-US" sz="1400" b="1" kern="1200" dirty="0" err="1"/>
            <a:t>convidado</a:t>
          </a:r>
          <a:r>
            <a:rPr lang="en-US" sz="1400" b="1" kern="1200" dirty="0"/>
            <a:t> de </a:t>
          </a:r>
          <a:r>
            <a:rPr lang="en-US" sz="1400" b="1" kern="1200" dirty="0" err="1"/>
            <a:t>diversos</a:t>
          </a:r>
          <a:r>
            <a:rPr lang="en-US" sz="1400" b="1" kern="1200" dirty="0"/>
            <a:t> </a:t>
          </a:r>
          <a:r>
            <a:rPr lang="en-US" sz="1400" b="1" kern="1200" dirty="0" err="1"/>
            <a:t>cursos</a:t>
          </a:r>
          <a:r>
            <a:rPr lang="en-US" sz="1400" b="1" kern="1200" dirty="0"/>
            <a:t> de </a:t>
          </a:r>
          <a:r>
            <a:rPr lang="en-US" sz="1400" b="1" kern="1200" dirty="0" err="1"/>
            <a:t>integração</a:t>
          </a:r>
          <a:r>
            <a:rPr lang="en-US" sz="1400" b="1" kern="1200" dirty="0"/>
            <a:t> </a:t>
          </a:r>
          <a:r>
            <a:rPr lang="en-US" sz="1400" b="1" kern="1200" dirty="0" err="1"/>
            <a:t>Jurídica</a:t>
          </a:r>
          <a:r>
            <a:rPr lang="en-US" sz="1400" b="1" kern="1200" dirty="0"/>
            <a:t> e </a:t>
          </a:r>
          <a:r>
            <a:rPr lang="en-US" sz="1400" b="1" kern="1200" dirty="0" err="1"/>
            <a:t>pós</a:t>
          </a:r>
          <a:r>
            <a:rPr lang="en-US" sz="1400" b="1" kern="1200" dirty="0"/>
            <a:t> </a:t>
          </a:r>
          <a:r>
            <a:rPr lang="en-US" sz="1400" b="1" kern="1200" dirty="0" err="1"/>
            <a:t>graduação</a:t>
          </a:r>
          <a:r>
            <a:rPr lang="en-US" sz="1400" b="1" kern="1200" dirty="0"/>
            <a:t> no </a:t>
          </a:r>
          <a:r>
            <a:rPr lang="en-US" sz="1400" b="1" kern="1200" dirty="0" err="1"/>
            <a:t>Brasil</a:t>
          </a:r>
          <a:r>
            <a:rPr lang="en-US" sz="1400" b="1" kern="1200" dirty="0"/>
            <a:t> e no exterior</a:t>
          </a:r>
          <a:r>
            <a:rPr lang="pt-BR" sz="1400" b="1" kern="1200" dirty="0"/>
            <a:t> , orientador e membro  de bancas examinadoras de dissertações e de teses de Mestrado/Doutorado. </a:t>
          </a:r>
          <a:endParaRPr lang="en-US" sz="1400" kern="1200" dirty="0"/>
        </a:p>
      </dsp:txBody>
      <dsp:txXfrm>
        <a:off x="2802967" y="2845216"/>
        <a:ext cx="2590057" cy="1667709"/>
      </dsp:txXfrm>
    </dsp:sp>
    <dsp:sp modelId="{B0113405-BF5A-4247-B8FA-904AEE757F03}">
      <dsp:nvSpPr>
        <dsp:cNvPr id="0" name=""/>
        <dsp:cNvSpPr/>
      </dsp:nvSpPr>
      <dsp:spPr>
        <a:xfrm>
          <a:off x="5621012" y="2796812"/>
          <a:ext cx="2727716" cy="176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Professor de </a:t>
          </a:r>
          <a:r>
            <a:rPr lang="en-US" sz="1400" b="1" kern="1200" dirty="0" err="1"/>
            <a:t>Direito</a:t>
          </a:r>
          <a:r>
            <a:rPr lang="en-US" sz="1400" b="1" kern="1200" dirty="0"/>
            <a:t> </a:t>
          </a:r>
          <a:r>
            <a:rPr lang="en-US" sz="1400" b="1" kern="1200" dirty="0" err="1"/>
            <a:t>Constitucional</a:t>
          </a:r>
          <a:r>
            <a:rPr lang="en-US" sz="1400" b="1" kern="1200" dirty="0"/>
            <a:t> </a:t>
          </a:r>
          <a:r>
            <a:rPr lang="en-US" sz="1400" b="1" kern="1200" dirty="0" err="1"/>
            <a:t>na</a:t>
          </a:r>
          <a:r>
            <a:rPr lang="en-US" sz="1400" b="1" kern="1200" dirty="0"/>
            <a:t> FADIVALE - </a:t>
          </a:r>
          <a:r>
            <a:rPr lang="en-US" sz="1400" b="1" kern="1200" dirty="0" err="1"/>
            <a:t>Faculdade</a:t>
          </a:r>
          <a:r>
            <a:rPr lang="en-US" sz="1400" b="1" kern="1200" dirty="0"/>
            <a:t> de </a:t>
          </a:r>
          <a:r>
            <a:rPr lang="en-US" sz="1400" b="1" kern="1200" dirty="0" err="1"/>
            <a:t>Direito</a:t>
          </a:r>
          <a:r>
            <a:rPr lang="en-US" sz="1400" b="1" kern="1200" dirty="0"/>
            <a:t> do Vale do Rio </a:t>
          </a:r>
          <a:r>
            <a:rPr lang="en-US" sz="1400" b="1" kern="1200" dirty="0" err="1"/>
            <a:t>Doce</a:t>
          </a:r>
          <a:r>
            <a:rPr lang="en-US" sz="1400" b="1" kern="1200" dirty="0"/>
            <a:t> - Governador Valadares -  MG e de </a:t>
          </a:r>
          <a:r>
            <a:rPr lang="en-US" sz="1400" b="1" kern="1200" dirty="0" err="1"/>
            <a:t>Direito</a:t>
          </a:r>
          <a:r>
            <a:rPr lang="en-US" sz="1400" b="1" kern="1200" dirty="0"/>
            <a:t> Notarial e Registral </a:t>
          </a:r>
          <a:r>
            <a:rPr lang="en-US" sz="1400" b="1" kern="1200" dirty="0" err="1"/>
            <a:t>na</a:t>
          </a:r>
          <a:r>
            <a:rPr lang="en-US" sz="1400" b="1" kern="1200" dirty="0"/>
            <a:t> UNITAS - </a:t>
          </a:r>
          <a:r>
            <a:rPr lang="en-US" sz="1400" b="1" kern="1200" dirty="0" err="1"/>
            <a:t>União</a:t>
          </a:r>
          <a:r>
            <a:rPr lang="en-US" sz="1400" b="1" kern="1200" dirty="0"/>
            <a:t> das </a:t>
          </a:r>
          <a:r>
            <a:rPr lang="en-US" sz="1400" b="1" kern="1200" dirty="0" err="1"/>
            <a:t>Faculdadesde</a:t>
          </a:r>
          <a:r>
            <a:rPr lang="en-US" sz="1400" b="1" kern="1200" dirty="0"/>
            <a:t> </a:t>
          </a:r>
          <a:r>
            <a:rPr lang="en-US" sz="1400" b="1" kern="1200" dirty="0" err="1"/>
            <a:t>Tangaráda</a:t>
          </a:r>
          <a:r>
            <a:rPr lang="en-US" sz="1400" b="1" kern="1200" dirty="0"/>
            <a:t> Serra – MT</a:t>
          </a:r>
          <a:r>
            <a:rPr lang="en-US" sz="1400" kern="1200" dirty="0"/>
            <a:t>;</a:t>
          </a:r>
        </a:p>
      </dsp:txBody>
      <dsp:txXfrm>
        <a:off x="5621012" y="2796812"/>
        <a:ext cx="2727716" cy="1764517"/>
      </dsp:txXfrm>
    </dsp:sp>
    <dsp:sp modelId="{FB20D175-49E1-4369-8D84-D14E97E913E4}">
      <dsp:nvSpPr>
        <dsp:cNvPr id="0" name=""/>
        <dsp:cNvSpPr/>
      </dsp:nvSpPr>
      <dsp:spPr>
        <a:xfrm>
          <a:off x="8576716" y="2810478"/>
          <a:ext cx="2315149" cy="17371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Exerceu</a:t>
          </a:r>
          <a:r>
            <a:rPr lang="en-US" sz="1400" b="1" kern="1200" dirty="0"/>
            <a:t> </a:t>
          </a:r>
          <a:r>
            <a:rPr lang="en-US" sz="1400" b="1" kern="1200" dirty="0" err="1"/>
            <a:t>atividade</a:t>
          </a:r>
          <a:r>
            <a:rPr lang="en-US" sz="1400" b="1" kern="1200" dirty="0"/>
            <a:t> de </a:t>
          </a:r>
          <a:r>
            <a:rPr lang="en-US" sz="1400" b="1" kern="1200" dirty="0" err="1"/>
            <a:t>Tabelião</a:t>
          </a:r>
          <a:r>
            <a:rPr lang="en-US" sz="1400" b="1" kern="1200" dirty="0"/>
            <a:t> de </a:t>
          </a:r>
          <a:r>
            <a:rPr lang="en-US" sz="1400" b="1" kern="1200" dirty="0" err="1"/>
            <a:t>Notas</a:t>
          </a:r>
          <a:r>
            <a:rPr lang="en-US" sz="1400" b="1" kern="1200" dirty="0"/>
            <a:t>, </a:t>
          </a:r>
          <a:r>
            <a:rPr lang="en-US" sz="1400" b="1" kern="1200" dirty="0" err="1"/>
            <a:t>Protestos</a:t>
          </a:r>
          <a:r>
            <a:rPr lang="en-US" sz="1400" b="1" kern="1200" dirty="0"/>
            <a:t>, </a:t>
          </a:r>
          <a:r>
            <a:rPr lang="en-US" sz="1400" b="1" kern="1200" dirty="0" err="1"/>
            <a:t>Oficial</a:t>
          </a:r>
          <a:r>
            <a:rPr lang="en-US" sz="1400" b="1" kern="1200" dirty="0"/>
            <a:t> do </a:t>
          </a:r>
          <a:r>
            <a:rPr lang="en-US" sz="1400" b="1" kern="1200" dirty="0" err="1"/>
            <a:t>Registro</a:t>
          </a:r>
          <a:r>
            <a:rPr lang="en-US" sz="1400" b="1" kern="1200" dirty="0"/>
            <a:t> Civil das </a:t>
          </a:r>
          <a:r>
            <a:rPr lang="en-US" sz="1400" b="1" kern="1200" dirty="0" err="1"/>
            <a:t>Pessoas</a:t>
          </a:r>
          <a:r>
            <a:rPr lang="en-US" sz="1400" b="1" kern="1200" dirty="0"/>
            <a:t> </a:t>
          </a:r>
          <a:r>
            <a:rPr lang="en-US" sz="1400" b="1" kern="1200" dirty="0" err="1"/>
            <a:t>Naturais</a:t>
          </a:r>
          <a:r>
            <a:rPr lang="en-US" sz="1400" b="1" kern="1200" dirty="0"/>
            <a:t> e </a:t>
          </a:r>
          <a:r>
            <a:rPr lang="en-US" sz="1400" b="1" kern="1200" dirty="0" err="1"/>
            <a:t>Jurídicas</a:t>
          </a:r>
          <a:r>
            <a:rPr lang="en-US" sz="1400" b="1" kern="1200" dirty="0"/>
            <a:t> </a:t>
          </a:r>
          <a:r>
            <a:rPr lang="en-US" sz="1400" b="1" kern="1200" dirty="0" err="1"/>
            <a:t>nas</a:t>
          </a:r>
          <a:r>
            <a:rPr lang="en-US" sz="1400" b="1" kern="1200" dirty="0"/>
            <a:t>  Comarcas de </a:t>
          </a:r>
          <a:r>
            <a:rPr lang="en-US" sz="1400" b="1" kern="1200" dirty="0" err="1"/>
            <a:t>Conselheiro</a:t>
          </a:r>
          <a:r>
            <a:rPr lang="en-US" sz="1400" b="1" kern="1200" dirty="0"/>
            <a:t> Pena - MG, </a:t>
          </a:r>
          <a:r>
            <a:rPr lang="en-US" sz="1400" b="1" kern="1200" dirty="0" err="1"/>
            <a:t>Alvorada</a:t>
          </a:r>
          <a:r>
            <a:rPr lang="en-US" sz="1400" b="1" kern="1200" dirty="0"/>
            <a:t> e Colorado do Oeste - RO. </a:t>
          </a:r>
          <a:endParaRPr lang="en-US" sz="1400" kern="1200" dirty="0"/>
        </a:p>
      </dsp:txBody>
      <dsp:txXfrm>
        <a:off x="8576716" y="2810478"/>
        <a:ext cx="2315149" cy="173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4105-7803-4AE3-B088-D8CDECDD7117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AF780-34F2-43B8-A2F9-8F022686D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13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FB2EA-6916-4914-8B86-F6DF7B69E1C3}" type="slidenum">
              <a:rPr lang="pt-BR" smtClean="0">
                <a:ea typeface="MS PGothic" panose="020B0600070205080204" pitchFamily="34" charset="-128"/>
              </a:rPr>
              <a:pPr/>
              <a:t>5</a:t>
            </a:fld>
            <a:endParaRPr 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º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AF780-34F2-43B8-A2F9-8F022686D1F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82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4F2A0-6D96-4348-BA76-DF969C9212E2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30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3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0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68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1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7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3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1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00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9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67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02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://lattes.cnpq.br/8904984415239183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n-3.242-de-9-de-novembro-de-2022-4432400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4000" y="4286251"/>
            <a:ext cx="9144000" cy="1714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225DD7-9792-492E-BB45-127EB5CE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4526552"/>
            <a:ext cx="7391400" cy="922660"/>
          </a:xfrm>
        </p:spPr>
        <p:txBody>
          <a:bodyPr>
            <a:noAutofit/>
          </a:bodyPr>
          <a:lstStyle/>
          <a:p>
            <a:r>
              <a:rPr lang="pt-BR" sz="2400" b="1" cap="none" dirty="0"/>
              <a:t>REFLEXÕES SOBRE O DECRETO Nº </a:t>
            </a:r>
            <a:r>
              <a:rPr lang="pt-BR" sz="2400" b="0" cap="none" dirty="0"/>
              <a:t>11.20</a:t>
            </a:r>
            <a:r>
              <a:rPr lang="pt-BR" sz="1800" b="0" cap="none" dirty="0"/>
              <a:t>8</a:t>
            </a:r>
            <a:r>
              <a:rPr lang="pt-BR" sz="2400" b="0" cap="none" dirty="0"/>
              <a:t>-22-</a:t>
            </a:r>
            <a:r>
              <a:rPr lang="pt-BR" sz="2400" cap="none" dirty="0"/>
              <a:t> SINTER/CIB</a:t>
            </a:r>
            <a:br>
              <a:rPr lang="pt-BR" sz="2400" cap="none" dirty="0"/>
            </a:br>
            <a:r>
              <a:rPr lang="pt-BR" sz="2400" cap="none" dirty="0"/>
              <a:t>JOSE DE ARIMATÉIA BARBOSA</a:t>
            </a:r>
            <a:r>
              <a:rPr lang="pt-BR" sz="2400" b="1" cap="none" dirty="0"/>
              <a:t>  </a:t>
            </a:r>
            <a:br>
              <a:rPr lang="pt-BR" sz="2400" b="1" cap="none" dirty="0"/>
            </a:br>
            <a:r>
              <a:rPr lang="pt-BR" sz="2400" b="1" cap="none" dirty="0"/>
              <a:t>UNICAMP- 29 E 30/11/2022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E2E365-5CFC-4008-BD03-E41B6AF83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020" y="5304472"/>
            <a:ext cx="7080026" cy="289481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José de Arimatéia Barbosa- Registrador de Imóveis em MT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1" y="857251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7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183293-2970-3190-AA58-2E743ACF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78" b="124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2FBB26-0CA7-4A39-95D9-A06C336C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SINTER/CIB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39B1BC0-DED7-6821-FADF-A952C1E09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02878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31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336E0B-D190-CEB5-D625-AB6E454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654E1B-F6EC-444A-AFAB-3DF59A1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  SISTER/CIB- </a:t>
            </a:r>
            <a:r>
              <a:rPr lang="pt-BR" sz="2000" b="1" dirty="0" err="1">
                <a:solidFill>
                  <a:srgbClr val="FFFFFF"/>
                </a:solidFill>
              </a:rPr>
              <a:t>Fonte:Agencia</a:t>
            </a:r>
            <a:r>
              <a:rPr lang="pt-BR" sz="2000" b="1" dirty="0">
                <a:solidFill>
                  <a:srgbClr val="FFFFFF"/>
                </a:solidFill>
              </a:rPr>
              <a:t> geocracia  </a:t>
            </a:r>
            <a:r>
              <a:rPr lang="pt-BR" sz="2000" b="1" dirty="0"/>
              <a:t>https://riobranco.geocracia.com/</a:t>
            </a:r>
            <a:r>
              <a:rPr lang="pt-BR" sz="2000" b="1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5DE0EA-6798-9226-BF05-9776AA8DA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5693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83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7DD9A-617F-EDFB-C450-4A79ED78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1AB088-C8B2-4E49-BCD4-6C576AC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VISÃO DOS ESPECIALISTAS </a:t>
            </a:r>
            <a:r>
              <a:rPr lang="pt-BR" sz="3700" b="1" dirty="0">
                <a:solidFill>
                  <a:srgbClr val="FFFFFF"/>
                </a:solidFill>
              </a:rPr>
              <a:t>em cadastro e ordenamento territorial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818620-964E-43AF-7215-E040FC816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8695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35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pPr lvl="0" fontAlgn="base"/>
            <a:r>
              <a:rPr lang="pt-BR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José de Arimatéia Barbosa</a:t>
            </a:r>
            <a:br>
              <a:rPr lang="pt-BR" sz="2800" b="1"/>
            </a:br>
            <a:r>
              <a:rPr lang="pt-BR" sz="2800"/>
              <a:t>CV: http://lattes.cnpq.br/8904984415239183</a:t>
            </a:r>
            <a:br>
              <a:rPr lang="pt-BR" sz="2800" b="1"/>
            </a:br>
            <a:endParaRPr lang="pt-BR" sz="2800"/>
          </a:p>
        </p:txBody>
      </p:sp>
      <p:pic>
        <p:nvPicPr>
          <p:cNvPr id="6" name="Imagem 5" descr="Homem falando no microfone&#10;&#10;Descrição gerada automaticamente">
            <a:extLst>
              <a:ext uri="{FF2B5EF4-FFF2-40B4-BE49-F238E27FC236}">
                <a16:creationId xmlns:a16="http://schemas.microsoft.com/office/drawing/2014/main" id="{B2743BCA-9E0F-48BB-82F3-3FE0EFA94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10234" b="-2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pPr fontAlgn="base"/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2000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MUITO OBRIGADO !</a:t>
            </a:r>
          </a:p>
          <a:p>
            <a:pPr fontAlgn="base"/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fontAlgn="base"/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josearimateiabarbosa@gmail.com</a:t>
            </a:r>
          </a:p>
          <a:p>
            <a:pPr marL="0" indent="0">
              <a:buNone/>
            </a:pPr>
            <a:r>
              <a:rPr lang="en-US" sz="2000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www.cartorioruibarbosa.com.br</a:t>
            </a:r>
            <a:endParaRPr lang="pt-BR" sz="2000" b="1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80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58283"/>
            <a:ext cx="9140476" cy="9966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438" y="326808"/>
            <a:ext cx="8229600" cy="935993"/>
          </a:xfrm>
          <a:prstGeom prst="rect">
            <a:avLst/>
          </a:prstGeom>
        </p:spPr>
        <p:txBody>
          <a:bodyPr vert="horz" wrap="square" lIns="0" tIns="18449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81">
              <a:spcBef>
                <a:spcPts val="98"/>
              </a:spcBef>
            </a:pPr>
            <a:r>
              <a:rPr spc="4" dirty="0"/>
              <a:t>JOSÉ </a:t>
            </a:r>
            <a:r>
              <a:rPr spc="11" dirty="0"/>
              <a:t>DE </a:t>
            </a:r>
            <a:r>
              <a:rPr spc="-23" dirty="0"/>
              <a:t>ARIMATÉIA</a:t>
            </a:r>
            <a:r>
              <a:rPr spc="-169" dirty="0"/>
              <a:t> </a:t>
            </a:r>
            <a:r>
              <a:rPr spc="-4" dirty="0"/>
              <a:t>BARBOSA</a:t>
            </a:r>
          </a:p>
          <a:p>
            <a:pPr marL="10001">
              <a:spcBef>
                <a:spcPts val="30"/>
              </a:spcBef>
            </a:pPr>
            <a:r>
              <a:rPr sz="1013" spc="-11" dirty="0">
                <a:solidFill>
                  <a:schemeClr val="bg1"/>
                </a:solidFill>
                <a:latin typeface="Century Gothic"/>
                <a:cs typeface="Century Gothic"/>
              </a:rPr>
              <a:t>CV:</a:t>
            </a:r>
            <a:r>
              <a:rPr sz="1013" spc="53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013" spc="-8" dirty="0">
                <a:solidFill>
                  <a:schemeClr val="bg1"/>
                </a:solidFill>
                <a:latin typeface="Century Gothic"/>
                <a:cs typeface="Century Gothic"/>
                <a:hlinkClick r:id="rId2"/>
              </a:rPr>
              <a:t>HTTP://LATTES.CNPQ.BR/8904984415239183</a:t>
            </a:r>
            <a:endParaRPr sz="1013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68C6340-39D9-3545-DB9F-719B4A30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9319"/>
              </p:ext>
            </p:extLst>
          </p:nvPr>
        </p:nvGraphicFramePr>
        <p:xfrm>
          <a:off x="838200" y="1386364"/>
          <a:ext cx="10896600" cy="501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8DAE83-4676-47AF-B663-252C9AFD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38" y="1586463"/>
            <a:ext cx="4267021" cy="2819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pt-BR" sz="3600" b="1" dirty="0">
                <a:solidFill>
                  <a:schemeClr val="bg1"/>
                </a:solidFill>
              </a:rPr>
              <a:t>PORTARIA DEFINE DIRETRIZES PARA CRIAR CADASTRO TERRITORIAL MULTIFINALITÁRIO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Espaço Reservado para Conteúdo 12" descr="Diagrama&#10;&#10;Descrição gerada automaticamente">
            <a:extLst>
              <a:ext uri="{FF2B5EF4-FFF2-40B4-BE49-F238E27FC236}">
                <a16:creationId xmlns:a16="http://schemas.microsoft.com/office/drawing/2014/main" id="{68721552-2DC4-4B04-94EA-8E84B97F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5" y="111907"/>
            <a:ext cx="7322998" cy="6593693"/>
          </a:xfr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AF7C49-2151-4EED-8B4E-A4950A618478}"/>
              </a:ext>
            </a:extLst>
          </p:cNvPr>
          <p:cNvSpPr txBox="1"/>
          <p:nvPr/>
        </p:nvSpPr>
        <p:spPr>
          <a:xfrm>
            <a:off x="590585" y="990600"/>
            <a:ext cx="759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link de acesso: </a:t>
            </a:r>
            <a:r>
              <a:rPr lang="pt-BR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https://www.in.gov.br/en/web/dou/-/portaria-n-3.242-de-9-de-novembro-de-2022-443240087</a:t>
            </a:r>
            <a:endParaRPr lang="pt-BR" sz="105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90A7A60-4200-43BE-855C-D30617AF3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17" y="551815"/>
            <a:ext cx="3655363" cy="7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679DFC-878A-4412-B118-E61EBDE7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85800"/>
            <a:ext cx="2589221" cy="623103"/>
          </a:xfrm>
          <a:prstGeom prst="rect">
            <a:avLst/>
          </a:prstGeom>
        </p:spPr>
      </p:pic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51FEDDFF-525C-46DA-B719-E9417CE03387}"/>
              </a:ext>
            </a:extLst>
          </p:cNvPr>
          <p:cNvSpPr txBox="1"/>
          <p:nvPr/>
        </p:nvSpPr>
        <p:spPr>
          <a:xfrm>
            <a:off x="708684" y="1752600"/>
            <a:ext cx="10496726" cy="4349005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3AC514-08B5-4A02-B4AA-474D707EA14A}"/>
              </a:ext>
            </a:extLst>
          </p:cNvPr>
          <p:cNvSpPr txBox="1"/>
          <p:nvPr/>
        </p:nvSpPr>
        <p:spPr>
          <a:xfrm>
            <a:off x="806351" y="1878112"/>
            <a:ext cx="10363200" cy="490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de CTM articula o cadastro territorial com os cadastros temáticos por meio de sistemas de informação que tornam interoperáveis as bases de dados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geoespaciais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alfanuméricas de diversas instituições.</a:t>
            </a:r>
          </a:p>
          <a:p>
            <a:pPr marL="45720" indent="0" algn="just">
              <a:lnSpc>
                <a:spcPct val="160000"/>
              </a:lnSpc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CTM será constituído pelos dados do cadastro territorial, associados aos dados dos cadastros temáticos, gerenciados por diferentes órgãos públicos ou privados e que compreendem conjuntos de dados relacionados às parcelas sobre aspectos estruturais, os objetivos do desenvolvimento sustentável. </a:t>
            </a:r>
          </a:p>
          <a:p>
            <a:pPr marL="45720" indent="0" algn="just">
              <a:lnSpc>
                <a:spcPct val="160000"/>
              </a:lnSpc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Caberá aos municípios estabelecer mecanismos que possibilitem parcerias institucionais para instituir o Cadastro Territorial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Multifinalitário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lnSpc>
                <a:spcPct val="160000"/>
              </a:lnSpc>
              <a:buNone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60000"/>
              </a:lnSpc>
              <a:buNone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811962-64C2-4379-B3A1-A232FC6FF513}"/>
              </a:ext>
            </a:extLst>
          </p:cNvPr>
          <p:cNvSpPr txBox="1"/>
          <p:nvPr/>
        </p:nvSpPr>
        <p:spPr>
          <a:xfrm>
            <a:off x="3153998" y="699247"/>
            <a:ext cx="833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O PROJETO GEOCRACIA COORDENADO PELA UFSC</a:t>
            </a:r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4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413" y="-60638"/>
            <a:ext cx="9494774" cy="11880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pt-BR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</a:rPr>
              <a:t>CADASTRO – REGISTRO – T</a:t>
            </a:r>
            <a:r>
              <a:rPr lang="es-ES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</a:rPr>
              <a:t>RANSFORMAÇÃO-S</a:t>
            </a:r>
            <a:r>
              <a:rPr lang="pt-BR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</a:rPr>
              <a:t>RI</a:t>
            </a:r>
          </a:p>
        </p:txBody>
      </p:sp>
      <p:graphicFrame>
        <p:nvGraphicFramePr>
          <p:cNvPr id="16392" name="Espaço Reservado para Conteúdo 2">
            <a:extLst>
              <a:ext uri="{FF2B5EF4-FFF2-40B4-BE49-F238E27FC236}">
                <a16:creationId xmlns:a16="http://schemas.microsoft.com/office/drawing/2014/main" id="{A1B4EA65-8A3F-EBAC-E421-6C69EE21C7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8989680"/>
              </p:ext>
            </p:extLst>
          </p:nvPr>
        </p:nvGraphicFramePr>
        <p:xfrm>
          <a:off x="304800" y="533400"/>
          <a:ext cx="6477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Espaço Reservado para Conteúdo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28977"/>
            <a:ext cx="3810000" cy="486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6EFC6-BDC9-41BE-A77D-84525A0D7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1"/>
    </mc:Choice>
    <mc:Fallback xmlns="">
      <p:transition spd="slow" advClick="0" advTm="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2262188" y="944167"/>
            <a:ext cx="7758113" cy="532209"/>
          </a:xfr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&gt; REGISTRO &gt; T</a:t>
            </a: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RANSFORMAÇÃO&gt;S</a:t>
            </a: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60997" y="1970486"/>
            <a:ext cx="4914900" cy="3327797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SINTER </a:t>
            </a:r>
            <a:r>
              <a:rPr lang="pt-B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Sistema Nacional de Gestão de Informações Territoriais.</a:t>
            </a:r>
          </a:p>
          <a:p>
            <a:pPr marL="0" indent="0" algn="just">
              <a:buNone/>
            </a:pPr>
            <a:r>
              <a:rPr lang="pt-B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cadastro multifinalitário no país. </a:t>
            </a:r>
          </a:p>
          <a:p>
            <a:pPr marL="0" indent="0" algn="just">
              <a:buNone/>
            </a:pPr>
            <a:r>
              <a:rPr lang="pt-B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dados espaciais, equivalente ao livro 2 RGI, produzido pelos Serviços de Registros Públicos.</a:t>
            </a:r>
          </a:p>
          <a:p>
            <a:pPr marL="0" indent="0" algn="just">
              <a:buNone/>
            </a:pPr>
            <a:r>
              <a:rPr lang="pt-B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 de dados cadastrais de imóveis urbanos e rurais, produzidos pela União(CNIR) e Municípios (CTMS) - Cadastros Territoriais Multifinalitários).</a:t>
            </a:r>
          </a:p>
          <a:p>
            <a:pPr marL="0" indent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4580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7618811" y="5709047"/>
            <a:ext cx="2563415" cy="236934"/>
          </a:xfrm>
        </p:spPr>
        <p:txBody>
          <a:bodyPr/>
          <a:lstStyle/>
          <a:p>
            <a:pPr eaLnBrk="1" hangingPunct="1"/>
            <a:r>
              <a:rPr lang="pt-BR" sz="825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Receita Federal/Ministério da Fazenda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517" y="1850232"/>
            <a:ext cx="2692003" cy="381119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7" name="Triângulo isósceles 6"/>
          <p:cNvSpPr/>
          <p:nvPr/>
        </p:nvSpPr>
        <p:spPr>
          <a:xfrm rot="5400000">
            <a:off x="1944411" y="2560414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Triângulo isósceles 7"/>
          <p:cNvSpPr/>
          <p:nvPr/>
        </p:nvSpPr>
        <p:spPr>
          <a:xfrm rot="5400000">
            <a:off x="1987984" y="2993091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Triângulo isósceles 8"/>
          <p:cNvSpPr/>
          <p:nvPr/>
        </p:nvSpPr>
        <p:spPr>
          <a:xfrm rot="5400000">
            <a:off x="1973154" y="3910564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01880"/>
      </p:ext>
    </p:extLst>
  </p:cSld>
  <p:clrMapOvr>
    <a:masterClrMapping/>
  </p:clrMapOvr>
  <p:transition spd="slow" advClick="0" advTm="8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7520" y="44640"/>
            <a:ext cx="12044160" cy="7196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BF1DE">
              <a:alpha val="21000"/>
            </a:srgbClr>
          </a:solidFill>
          <a:ln w="25560">
            <a:solidFill>
              <a:srgbClr val="8EB4E3"/>
            </a:solidFill>
            <a:round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"/>
          <p:cNvSpPr/>
          <p:nvPr/>
        </p:nvSpPr>
        <p:spPr>
          <a:xfrm>
            <a:off x="189000" y="172440"/>
            <a:ext cx="8749800" cy="5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262626"/>
                </a:solidFill>
                <a:latin typeface="Calibri Light (Títulos)"/>
                <a:ea typeface="DejaVu Sans" panose="020B0603030804020204"/>
              </a:rPr>
              <a:t>Projeto: Meu município a luz do registro de imóveis</a:t>
            </a:r>
            <a:endParaRPr lang="pt-BR" sz="2800" b="0" strike="noStrike" spc="-1">
              <a:latin typeface="Arial" panose="020B0604020202020204"/>
            </a:endParaRPr>
          </a:p>
        </p:txBody>
      </p:sp>
      <p:pic>
        <p:nvPicPr>
          <p:cNvPr id="470" name="Imagem 60"/>
          <p:cNvPicPr/>
          <p:nvPr/>
        </p:nvPicPr>
        <p:blipFill>
          <a:blip r:embed="rId2"/>
          <a:stretch>
            <a:fillRect/>
          </a:stretch>
        </p:blipFill>
        <p:spPr>
          <a:xfrm>
            <a:off x="8899200" y="131760"/>
            <a:ext cx="873360" cy="66600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45160" y="2047680"/>
            <a:ext cx="2683800" cy="1991880"/>
          </a:xfrm>
          <a:prstGeom prst="rect">
            <a:avLst/>
          </a:prstGeom>
          <a:ln w="9360">
            <a:noFill/>
          </a:ln>
        </p:spPr>
      </p:pic>
      <p:pic>
        <p:nvPicPr>
          <p:cNvPr id="47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60200" y="1929600"/>
            <a:ext cx="675000" cy="821880"/>
          </a:xfrm>
          <a:prstGeom prst="rect">
            <a:avLst/>
          </a:prstGeom>
          <a:ln>
            <a:noFill/>
          </a:ln>
        </p:spPr>
      </p:pic>
      <p:pic>
        <p:nvPicPr>
          <p:cNvPr id="473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102360" y="3600000"/>
            <a:ext cx="1207800" cy="54972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4737600" y="1156680"/>
            <a:ext cx="296928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Disponibiliza a Base cadastral por comarca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1628640" y="1139400"/>
            <a:ext cx="2638080" cy="283392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 Levantamento</a:t>
            </a: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</p:txBody>
      </p:sp>
      <p:pic>
        <p:nvPicPr>
          <p:cNvPr id="476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81080" y="2349720"/>
            <a:ext cx="907920" cy="890640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9501840" y="1268640"/>
            <a:ext cx="171036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 Publicação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78" name="CustomShape 6"/>
          <p:cNvSpPr/>
          <p:nvPr/>
        </p:nvSpPr>
        <p:spPr>
          <a:xfrm>
            <a:off x="1167480" y="264852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7"/>
          <p:cNvSpPr/>
          <p:nvPr/>
        </p:nvSpPr>
        <p:spPr>
          <a:xfrm>
            <a:off x="4234320" y="236988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8"/>
          <p:cNvSpPr/>
          <p:nvPr/>
        </p:nvSpPr>
        <p:spPr>
          <a:xfrm rot="5400000">
            <a:off x="5670360" y="4279680"/>
            <a:ext cx="31068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4249800" y="4991040"/>
            <a:ext cx="3043440" cy="1691640"/>
          </a:xfrm>
          <a:prstGeom prst="rect">
            <a:avLst/>
          </a:prstGeom>
          <a:ln w="9360">
            <a:noFill/>
          </a:ln>
        </p:spPr>
      </p:pic>
      <p:sp>
        <p:nvSpPr>
          <p:cNvPr id="482" name="CustomShape 9"/>
          <p:cNvSpPr/>
          <p:nvPr/>
        </p:nvSpPr>
        <p:spPr>
          <a:xfrm>
            <a:off x="1703520" y="5517360"/>
            <a:ext cx="203976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SERVENTIA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83" name="CustomShape 10"/>
          <p:cNvSpPr/>
          <p:nvPr/>
        </p:nvSpPr>
        <p:spPr>
          <a:xfrm>
            <a:off x="4102920" y="4681080"/>
            <a:ext cx="302544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Correções Cadastrais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3863160" y="551736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7534440" y="2759400"/>
            <a:ext cx="907920" cy="890640"/>
          </a:xfrm>
          <a:prstGeom prst="rect">
            <a:avLst/>
          </a:prstGeom>
          <a:ln>
            <a:noFill/>
          </a:ln>
        </p:spPr>
      </p:pic>
      <p:sp>
        <p:nvSpPr>
          <p:cNvPr id="486" name="CustomShape 12"/>
          <p:cNvSpPr/>
          <p:nvPr/>
        </p:nvSpPr>
        <p:spPr>
          <a:xfrm>
            <a:off x="8520840" y="294300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3"/>
          <p:cNvSpPr/>
          <p:nvPr/>
        </p:nvSpPr>
        <p:spPr>
          <a:xfrm>
            <a:off x="7353360" y="3705120"/>
            <a:ext cx="753840" cy="18871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8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8944560" y="3498120"/>
            <a:ext cx="3122280" cy="2913120"/>
          </a:xfrm>
          <a:prstGeom prst="rect">
            <a:avLst/>
          </a:prstGeom>
          <a:ln w="9360">
            <a:noFill/>
          </a:ln>
        </p:spPr>
      </p:pic>
      <p:pic>
        <p:nvPicPr>
          <p:cNvPr id="489" name="Imagem 79"/>
          <p:cNvPicPr/>
          <p:nvPr/>
        </p:nvPicPr>
        <p:blipFill>
          <a:blip r:embed="rId9"/>
          <a:stretch>
            <a:fillRect/>
          </a:stretch>
        </p:blipFill>
        <p:spPr>
          <a:xfrm>
            <a:off x="9342720" y="2061000"/>
            <a:ext cx="2164320" cy="1556640"/>
          </a:xfrm>
          <a:prstGeom prst="rect">
            <a:avLst/>
          </a:prstGeom>
          <a:ln>
            <a:noFill/>
          </a:ln>
        </p:spPr>
      </p:pic>
      <p:sp>
        <p:nvSpPr>
          <p:cNvPr id="490" name="CustomShape 14"/>
          <p:cNvSpPr/>
          <p:nvPr/>
        </p:nvSpPr>
        <p:spPr>
          <a:xfrm>
            <a:off x="7946640" y="5733360"/>
            <a:ext cx="1487160" cy="100440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Todas as Serventias</a:t>
            </a:r>
            <a:endParaRPr lang="pt-BR" sz="2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E usuários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91" name="CustomShape 15"/>
          <p:cNvSpPr/>
          <p:nvPr/>
        </p:nvSpPr>
        <p:spPr>
          <a:xfrm>
            <a:off x="9501840" y="603936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2" name="Imagem 82"/>
          <p:cNvPicPr/>
          <p:nvPr/>
        </p:nvPicPr>
        <p:blipFill>
          <a:blip r:embed="rId10"/>
          <a:stretch>
            <a:fillRect/>
          </a:stretch>
        </p:blipFill>
        <p:spPr>
          <a:xfrm>
            <a:off x="1762200" y="3095640"/>
            <a:ext cx="1144080" cy="734760"/>
          </a:xfrm>
          <a:prstGeom prst="rect">
            <a:avLst/>
          </a:prstGeom>
          <a:ln>
            <a:noFill/>
          </a:ln>
        </p:spPr>
      </p:pic>
      <p:pic>
        <p:nvPicPr>
          <p:cNvPr id="493" name="Imagem 83"/>
          <p:cNvPicPr/>
          <p:nvPr/>
        </p:nvPicPr>
        <p:blipFill>
          <a:blip r:embed="rId11"/>
          <a:stretch>
            <a:fillRect/>
          </a:stretch>
        </p:blipFill>
        <p:spPr>
          <a:xfrm>
            <a:off x="1714320" y="1589760"/>
            <a:ext cx="1389600" cy="1087920"/>
          </a:xfrm>
          <a:prstGeom prst="rect">
            <a:avLst/>
          </a:prstGeom>
          <a:ln>
            <a:noFill/>
          </a:ln>
        </p:spPr>
      </p:pic>
      <p:pic>
        <p:nvPicPr>
          <p:cNvPr id="494" name="Imagem 84"/>
          <p:cNvPicPr/>
          <p:nvPr/>
        </p:nvPicPr>
        <p:blipFill>
          <a:blip r:embed="rId12"/>
          <a:stretch>
            <a:fillRect/>
          </a:stretch>
        </p:blipFill>
        <p:spPr>
          <a:xfrm>
            <a:off x="3195720" y="1600200"/>
            <a:ext cx="763200" cy="763200"/>
          </a:xfrm>
          <a:prstGeom prst="rect">
            <a:avLst/>
          </a:prstGeom>
          <a:ln>
            <a:noFill/>
          </a:ln>
        </p:spPr>
      </p:pic>
      <p:pic>
        <p:nvPicPr>
          <p:cNvPr id="495" name="Imagem 85"/>
          <p:cNvPicPr/>
          <p:nvPr/>
        </p:nvPicPr>
        <p:blipFill>
          <a:blip r:embed="rId13"/>
          <a:stretch>
            <a:fillRect/>
          </a:stretch>
        </p:blipFill>
        <p:spPr>
          <a:xfrm rot="914400">
            <a:off x="3014640" y="2497680"/>
            <a:ext cx="1123560" cy="142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752476"/>
            <a:ext cx="41052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868863"/>
            <a:ext cx="4314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668464"/>
            <a:ext cx="5184775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1439"/>
            <a:ext cx="5486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A10988E-E693-7069-06E7-C30562AF9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810" b="8920"/>
          <a:stretch/>
        </p:blipFill>
        <p:spPr>
          <a:xfrm>
            <a:off x="76200" y="-22402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0EDBD5-B06D-4B50-A28B-87DCE385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221" y="0"/>
            <a:ext cx="9875520" cy="135636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   SINTER/CIB- o que mudou ?  </a:t>
            </a:r>
          </a:p>
        </p:txBody>
      </p:sp>
      <p:graphicFrame>
        <p:nvGraphicFramePr>
          <p:cNvPr id="5" name="Espaço Reservado para Texto 2">
            <a:extLst>
              <a:ext uri="{FF2B5EF4-FFF2-40B4-BE49-F238E27FC236}">
                <a16:creationId xmlns:a16="http://schemas.microsoft.com/office/drawing/2014/main" id="{745D7470-FE52-FC4F-0058-11687E3C9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866541"/>
              </p:ext>
            </p:extLst>
          </p:nvPr>
        </p:nvGraphicFramePr>
        <p:xfrm>
          <a:off x="914400" y="1295400"/>
          <a:ext cx="1010126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988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FA480E-C911-F7CE-79CE-37A2BEDFF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CCA554-1159-4DA1-98F8-1DB1696D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SINTER/ CIB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1191F3A-12CA-ABEF-EE9F-26F26A0F3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03300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3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1127</Words>
  <Application>Microsoft Office PowerPoint</Application>
  <PresentationFormat>Widescreen</PresentationFormat>
  <Paragraphs>78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 (Títulos)</vt:lpstr>
      <vt:lpstr>Century Gothic</vt:lpstr>
      <vt:lpstr>Corbel</vt:lpstr>
      <vt:lpstr>Base</vt:lpstr>
      <vt:lpstr>REFLEXÕES SOBRE O DECRETO Nº 11.208-22- SINTER/CIB JOSE DE ARIMATÉIA BARBOSA   UNICAMP- 29 E 30/11/2022</vt:lpstr>
      <vt:lpstr>PORTARIA DEFINE DIRETRIZES PARA CRIAR CADASTRO TERRITORIAL MULTIFINALITÁRIO</vt:lpstr>
      <vt:lpstr>Apresentação do PowerPoint</vt:lpstr>
      <vt:lpstr>CADASTRO – REGISTRO – TRANSFORMAÇÃO-SRI</vt:lpstr>
      <vt:lpstr>CADASTRO &gt; REGISTRO &gt; TRANSFORMAÇÃO&gt;SRI</vt:lpstr>
      <vt:lpstr>Apresentação do PowerPoint</vt:lpstr>
      <vt:lpstr>Apresentação do PowerPoint</vt:lpstr>
      <vt:lpstr>   SINTER/CIB- o que mudou ?  </vt:lpstr>
      <vt:lpstr>SINTER/ CIB</vt:lpstr>
      <vt:lpstr>SINTER/CIB</vt:lpstr>
      <vt:lpstr>  SISTER/CIB- Fonte:Agencia geocracia  https://riobranco.geocracia.com/ </vt:lpstr>
      <vt:lpstr>VISÃO DOS ESPECIALISTAS em cadastro e ordenamento territorial </vt:lpstr>
      <vt:lpstr>José de Arimatéia Barbosa CV: http://lattes.cnpq.br/8904984415239183 </vt:lpstr>
      <vt:lpstr>JOSÉ DE ARIMATÉIA BARBOSA CV: HTTP://LATTES.CNPQ.BR/8904984415239183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REFLEXÕES SOBRE O DECRETO Nº 11.208-22- SINTER/CIB JOSE DE ARIMATÉIA BARBOSA   UNICAMP- 29 E 30/11/2022</dc:title>
  <dc:creator>Jose de Arimateia Barbosa</dc:creator>
  <cp:lastModifiedBy>Jose de Arimateia Barbosa</cp:lastModifiedBy>
  <cp:revision>1</cp:revision>
  <dcterms:created xsi:type="dcterms:W3CDTF">2022-11-17T12:53:01Z</dcterms:created>
  <dcterms:modified xsi:type="dcterms:W3CDTF">2022-11-17T12:54:18Z</dcterms:modified>
</cp:coreProperties>
</file>