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4"/>
  </p:sldMasterIdLst>
  <p:notesMasterIdLst>
    <p:notesMasterId r:id="rId45"/>
  </p:notesMasterIdLst>
  <p:handoutMasterIdLst>
    <p:handoutMasterId r:id="rId46"/>
  </p:handoutMasterIdLst>
  <p:sldIdLst>
    <p:sldId id="272" r:id="rId5"/>
    <p:sldId id="269" r:id="rId6"/>
    <p:sldId id="1324" r:id="rId7"/>
    <p:sldId id="811" r:id="rId8"/>
    <p:sldId id="408" r:id="rId9"/>
    <p:sldId id="1351" r:id="rId10"/>
    <p:sldId id="1332" r:id="rId11"/>
    <p:sldId id="1059" r:id="rId12"/>
    <p:sldId id="1255" r:id="rId13"/>
    <p:sldId id="410" r:id="rId14"/>
    <p:sldId id="392" r:id="rId15"/>
    <p:sldId id="486" r:id="rId16"/>
    <p:sldId id="1265" r:id="rId17"/>
    <p:sldId id="1344" r:id="rId18"/>
    <p:sldId id="405" r:id="rId19"/>
    <p:sldId id="398" r:id="rId20"/>
    <p:sldId id="1323" r:id="rId21"/>
    <p:sldId id="1311" r:id="rId22"/>
    <p:sldId id="1360" r:id="rId23"/>
    <p:sldId id="1319" r:id="rId24"/>
    <p:sldId id="1358" r:id="rId25"/>
    <p:sldId id="1173" r:id="rId26"/>
    <p:sldId id="1177" r:id="rId27"/>
    <p:sldId id="1362" r:id="rId28"/>
    <p:sldId id="1353" r:id="rId29"/>
    <p:sldId id="1361" r:id="rId30"/>
    <p:sldId id="256" r:id="rId31"/>
    <p:sldId id="1334" r:id="rId32"/>
    <p:sldId id="1338" r:id="rId33"/>
    <p:sldId id="261" r:id="rId34"/>
    <p:sldId id="378" r:id="rId35"/>
    <p:sldId id="1348" r:id="rId36"/>
    <p:sldId id="1336" r:id="rId37"/>
    <p:sldId id="268" r:id="rId38"/>
    <p:sldId id="277" r:id="rId39"/>
    <p:sldId id="1355" r:id="rId40"/>
    <p:sldId id="1359" r:id="rId41"/>
    <p:sldId id="376" r:id="rId42"/>
    <p:sldId id="503" r:id="rId43"/>
    <p:sldId id="1317" r:id="rId4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C2DFC5D5-B921-4D29-9119-3CE1A083E606}">
          <p14:sldIdLst>
            <p14:sldId id="272"/>
            <p14:sldId id="269"/>
            <p14:sldId id="1324"/>
            <p14:sldId id="811"/>
            <p14:sldId id="408"/>
            <p14:sldId id="1351"/>
            <p14:sldId id="1332"/>
            <p14:sldId id="1059"/>
            <p14:sldId id="1255"/>
            <p14:sldId id="410"/>
            <p14:sldId id="392"/>
            <p14:sldId id="486"/>
            <p14:sldId id="1265"/>
            <p14:sldId id="1344"/>
            <p14:sldId id="405"/>
            <p14:sldId id="398"/>
          </p14:sldIdLst>
        </p14:section>
        <p14:section name="Seção sem Título" id="{FCC0FDEF-DB1A-48FF-A94B-2B767FEBD784}">
          <p14:sldIdLst>
            <p14:sldId id="1323"/>
            <p14:sldId id="1311"/>
            <p14:sldId id="1360"/>
            <p14:sldId id="1319"/>
            <p14:sldId id="1358"/>
            <p14:sldId id="1173"/>
            <p14:sldId id="1177"/>
            <p14:sldId id="1362"/>
            <p14:sldId id="1353"/>
            <p14:sldId id="1361"/>
            <p14:sldId id="256"/>
            <p14:sldId id="1334"/>
            <p14:sldId id="1338"/>
            <p14:sldId id="261"/>
            <p14:sldId id="378"/>
            <p14:sldId id="1348"/>
            <p14:sldId id="1336"/>
            <p14:sldId id="268"/>
            <p14:sldId id="277"/>
            <p14:sldId id="1355"/>
            <p14:sldId id="1359"/>
            <p14:sldId id="376"/>
            <p14:sldId id="503"/>
            <p14:sldId id="1317"/>
          </p14:sldIdLst>
        </p14:section>
      </p14:sectionLst>
    </p:ex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C6ED"/>
    <a:srgbClr val="197DCE"/>
    <a:srgbClr val="BC7F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6408" autoAdjust="0"/>
  </p:normalViewPr>
  <p:slideViewPr>
    <p:cSldViewPr snapToGrid="0" showGuides="1">
      <p:cViewPr varScale="1">
        <p:scale>
          <a:sx n="100" d="100"/>
          <a:sy n="100" d="100"/>
        </p:scale>
        <p:origin x="114" y="576"/>
      </p:cViewPr>
      <p:guideLst>
        <p:guide pos="3840"/>
        <p:guide orient="horz" pos="2160"/>
      </p:guideLst>
    </p:cSldViewPr>
  </p:slideViewPr>
  <p:notesTextViewPr>
    <p:cViewPr>
      <p:scale>
        <a:sx n="1" d="1"/>
        <a:sy n="1" d="1"/>
      </p:scale>
      <p:origin x="0" y="0"/>
    </p:cViewPr>
  </p:notesTextViewPr>
  <p:notesViewPr>
    <p:cSldViewPr snapToGrid="0">
      <p:cViewPr varScale="1">
        <p:scale>
          <a:sx n="88" d="100"/>
          <a:sy n="88"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874CA6-8B55-40B8-B666-A34815C6CBBF}"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pt-BR"/>
        </a:p>
      </dgm:t>
    </dgm:pt>
    <dgm:pt modelId="{5D14B121-0E41-4BA4-8AE3-E56CE205CFD8}">
      <dgm:prSet custT="1"/>
      <dgm:spPr/>
      <dgm:t>
        <a:bodyPr/>
        <a:lstStyle/>
        <a:p>
          <a:r>
            <a:rPr lang="pt-BR" sz="3200" b="1" dirty="0">
              <a:latin typeface="Tahoma" panose="020B0604030504040204" pitchFamily="34" charset="0"/>
              <a:ea typeface="Tahoma" panose="020B0604030504040204" pitchFamily="34" charset="0"/>
              <a:cs typeface="Tahoma" panose="020B0604030504040204" pitchFamily="34" charset="0"/>
            </a:rPr>
            <a:t>RUMOS DA POLÍTICA NACIONAL SOBRE REGULARIZAÇÃO FUNDIÁRIA</a:t>
          </a:r>
          <a:endParaRPr lang="pt-BR" sz="3200" dirty="0">
            <a:latin typeface="Tahoma" panose="020B0604030504040204" pitchFamily="34" charset="0"/>
            <a:ea typeface="Tahoma" panose="020B0604030504040204" pitchFamily="34" charset="0"/>
            <a:cs typeface="Tahoma" panose="020B0604030504040204" pitchFamily="34" charset="0"/>
          </a:endParaRPr>
        </a:p>
      </dgm:t>
    </dgm:pt>
    <dgm:pt modelId="{E6702CF1-9BCA-4F50-96DC-734E9BE557BA}" type="parTrans" cxnId="{77A8D97F-9130-4345-BC61-19581B702114}">
      <dgm:prSet/>
      <dgm:spPr/>
      <dgm:t>
        <a:bodyPr/>
        <a:lstStyle/>
        <a:p>
          <a:endParaRPr lang="pt-BR"/>
        </a:p>
      </dgm:t>
    </dgm:pt>
    <dgm:pt modelId="{44A7F2EE-3910-478E-9792-15362569E72A}" type="sibTrans" cxnId="{77A8D97F-9130-4345-BC61-19581B702114}">
      <dgm:prSet/>
      <dgm:spPr/>
      <dgm:t>
        <a:bodyPr/>
        <a:lstStyle/>
        <a:p>
          <a:endParaRPr lang="pt-BR"/>
        </a:p>
      </dgm:t>
    </dgm:pt>
    <dgm:pt modelId="{8EFDD1BA-25C8-4FA2-AAC7-B44CD546438C}" type="pres">
      <dgm:prSet presAssocID="{45874CA6-8B55-40B8-B666-A34815C6CBBF}" presName="Name0" presStyleCnt="0">
        <dgm:presLayoutVars>
          <dgm:chMax val="7"/>
          <dgm:dir/>
          <dgm:animLvl val="lvl"/>
          <dgm:resizeHandles val="exact"/>
        </dgm:presLayoutVars>
      </dgm:prSet>
      <dgm:spPr/>
    </dgm:pt>
    <dgm:pt modelId="{F2B46A5F-7FE0-4973-874E-44136E7A081E}" type="pres">
      <dgm:prSet presAssocID="{5D14B121-0E41-4BA4-8AE3-E56CE205CFD8}" presName="circle1" presStyleLbl="node1" presStyleIdx="0" presStyleCnt="1"/>
      <dgm:spPr/>
    </dgm:pt>
    <dgm:pt modelId="{C0248833-2B7C-47DE-BFF7-D30F3B102614}" type="pres">
      <dgm:prSet presAssocID="{5D14B121-0E41-4BA4-8AE3-E56CE205CFD8}" presName="space" presStyleCnt="0"/>
      <dgm:spPr/>
    </dgm:pt>
    <dgm:pt modelId="{C63180B7-8C23-4959-A604-DB80DAB8E884}" type="pres">
      <dgm:prSet presAssocID="{5D14B121-0E41-4BA4-8AE3-E56CE205CFD8}" presName="rect1" presStyleLbl="alignAcc1" presStyleIdx="0" presStyleCnt="1"/>
      <dgm:spPr/>
    </dgm:pt>
    <dgm:pt modelId="{60B5EFEF-BA29-4C02-A468-8D2067A2135E}" type="pres">
      <dgm:prSet presAssocID="{5D14B121-0E41-4BA4-8AE3-E56CE205CFD8}" presName="rect1ParTxNoCh" presStyleLbl="alignAcc1" presStyleIdx="0" presStyleCnt="1">
        <dgm:presLayoutVars>
          <dgm:chMax val="1"/>
          <dgm:bulletEnabled val="1"/>
        </dgm:presLayoutVars>
      </dgm:prSet>
      <dgm:spPr/>
    </dgm:pt>
  </dgm:ptLst>
  <dgm:cxnLst>
    <dgm:cxn modelId="{E272554F-D2C8-480F-95E0-2475EC9CF774}" type="presOf" srcId="{45874CA6-8B55-40B8-B666-A34815C6CBBF}" destId="{8EFDD1BA-25C8-4FA2-AAC7-B44CD546438C}" srcOrd="0" destOrd="0" presId="urn:microsoft.com/office/officeart/2005/8/layout/target3"/>
    <dgm:cxn modelId="{DB497077-2ED9-47A6-A3C0-800E313EBDBD}" type="presOf" srcId="{5D14B121-0E41-4BA4-8AE3-E56CE205CFD8}" destId="{C63180B7-8C23-4959-A604-DB80DAB8E884}" srcOrd="0" destOrd="0" presId="urn:microsoft.com/office/officeart/2005/8/layout/target3"/>
    <dgm:cxn modelId="{77A8D97F-9130-4345-BC61-19581B702114}" srcId="{45874CA6-8B55-40B8-B666-A34815C6CBBF}" destId="{5D14B121-0E41-4BA4-8AE3-E56CE205CFD8}" srcOrd="0" destOrd="0" parTransId="{E6702CF1-9BCA-4F50-96DC-734E9BE557BA}" sibTransId="{44A7F2EE-3910-478E-9792-15362569E72A}"/>
    <dgm:cxn modelId="{D7EAB18A-164E-42BD-A6A5-03603BFC578F}" type="presOf" srcId="{5D14B121-0E41-4BA4-8AE3-E56CE205CFD8}" destId="{60B5EFEF-BA29-4C02-A468-8D2067A2135E}" srcOrd="1" destOrd="0" presId="urn:microsoft.com/office/officeart/2005/8/layout/target3"/>
    <dgm:cxn modelId="{389AB305-53E6-4458-9E3F-C9E70EEE41BA}" type="presParOf" srcId="{8EFDD1BA-25C8-4FA2-AAC7-B44CD546438C}" destId="{F2B46A5F-7FE0-4973-874E-44136E7A081E}" srcOrd="0" destOrd="0" presId="urn:microsoft.com/office/officeart/2005/8/layout/target3"/>
    <dgm:cxn modelId="{F0811A0E-D236-4D0C-A010-F1C2169C5E3D}" type="presParOf" srcId="{8EFDD1BA-25C8-4FA2-AAC7-B44CD546438C}" destId="{C0248833-2B7C-47DE-BFF7-D30F3B102614}" srcOrd="1" destOrd="0" presId="urn:microsoft.com/office/officeart/2005/8/layout/target3"/>
    <dgm:cxn modelId="{FD166ACE-1AB9-4414-A587-F921DB146E24}" type="presParOf" srcId="{8EFDD1BA-25C8-4FA2-AAC7-B44CD546438C}" destId="{C63180B7-8C23-4959-A604-DB80DAB8E884}" srcOrd="2" destOrd="0" presId="urn:microsoft.com/office/officeart/2005/8/layout/target3"/>
    <dgm:cxn modelId="{C1067E23-669D-4028-8CFD-0E4FCC08C3A9}" type="presParOf" srcId="{8EFDD1BA-25C8-4FA2-AAC7-B44CD546438C}" destId="{60B5EFEF-BA29-4C02-A468-8D2067A2135E}"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A31DC6-0FA2-414B-8F1A-03A296425C66}" type="doc">
      <dgm:prSet loTypeId="urn:microsoft.com/office/officeart/2005/8/layout/vList3" loCatId="list" qsTypeId="urn:microsoft.com/office/officeart/2005/8/quickstyle/simple5" qsCatId="simple" csTypeId="urn:microsoft.com/office/officeart/2005/8/colors/accent5_2" csCatId="accent5" phldr="1"/>
      <dgm:spPr/>
      <dgm:t>
        <a:bodyPr/>
        <a:lstStyle/>
        <a:p>
          <a:endParaRPr lang="pt-BR"/>
        </a:p>
      </dgm:t>
    </dgm:pt>
    <dgm:pt modelId="{B492A112-9ADD-4144-9581-56CF0F2A20BF}">
      <dgm:prSet custT="1"/>
      <dgm:spPr>
        <a:solidFill>
          <a:schemeClr val="accent5">
            <a:lumMod val="50000"/>
          </a:schemeClr>
        </a:solidFill>
      </dgm:spPr>
      <dgm:t>
        <a:bodyPr/>
        <a:lstStyle/>
        <a:p>
          <a:r>
            <a:rPr lang="pt-BR" sz="2200" dirty="0"/>
            <a:t>- A</a:t>
          </a:r>
          <a:r>
            <a:rPr lang="pt-BR" sz="2400" dirty="0"/>
            <a:t> dignidade da pessoa humana (as populações rurais e as suas famílias);</a:t>
          </a:r>
          <a:endParaRPr lang="pt-BR" sz="2200" dirty="0"/>
        </a:p>
      </dgm:t>
    </dgm:pt>
    <dgm:pt modelId="{45B99ACE-6A9B-4D04-8B99-732CB9E64C53}" type="parTrans" cxnId="{1A66D8DC-4D90-4657-B750-9951387AC856}">
      <dgm:prSet/>
      <dgm:spPr/>
      <dgm:t>
        <a:bodyPr/>
        <a:lstStyle/>
        <a:p>
          <a:endParaRPr lang="pt-BR"/>
        </a:p>
      </dgm:t>
    </dgm:pt>
    <dgm:pt modelId="{AF24CBF5-00A0-451C-BC50-44B5D554AAAF}" type="sibTrans" cxnId="{1A66D8DC-4D90-4657-B750-9951387AC856}">
      <dgm:prSet/>
      <dgm:spPr/>
      <dgm:t>
        <a:bodyPr/>
        <a:lstStyle/>
        <a:p>
          <a:endParaRPr lang="pt-BR"/>
        </a:p>
      </dgm:t>
    </dgm:pt>
    <dgm:pt modelId="{D3758852-2D88-4E76-AAF7-9DCAC5553141}">
      <dgm:prSet custT="1"/>
      <dgm:spPr>
        <a:solidFill>
          <a:srgbClr val="92D050"/>
        </a:solidFill>
      </dgm:spPr>
      <dgm:t>
        <a:bodyPr/>
        <a:lstStyle/>
        <a:p>
          <a:pPr algn="l"/>
          <a:r>
            <a:rPr lang="pt-BR" sz="2200" dirty="0">
              <a:solidFill>
                <a:schemeClr val="bg1"/>
              </a:solidFill>
            </a:rPr>
            <a:t>-</a:t>
          </a:r>
          <a:r>
            <a:rPr lang="pt-BR" sz="2400" dirty="0">
              <a:solidFill>
                <a:schemeClr val="bg1"/>
              </a:solidFill>
            </a:rPr>
            <a:t>Posse; posse qualificada ou posse agrária; </a:t>
          </a:r>
          <a:endParaRPr lang="pt-BR" sz="2200" dirty="0">
            <a:solidFill>
              <a:schemeClr val="bg1"/>
            </a:solidFill>
          </a:endParaRPr>
        </a:p>
      </dgm:t>
    </dgm:pt>
    <dgm:pt modelId="{8145645F-E074-40E2-8C2D-B989F186BD76}" type="parTrans" cxnId="{7BD8ECD2-AB3C-4870-A73D-9E9BD38F69F9}">
      <dgm:prSet/>
      <dgm:spPr/>
      <dgm:t>
        <a:bodyPr/>
        <a:lstStyle/>
        <a:p>
          <a:endParaRPr lang="pt-BR"/>
        </a:p>
      </dgm:t>
    </dgm:pt>
    <dgm:pt modelId="{366A8DC4-B20C-48F3-842B-D2429BFC4F5E}" type="sibTrans" cxnId="{7BD8ECD2-AB3C-4870-A73D-9E9BD38F69F9}">
      <dgm:prSet/>
      <dgm:spPr/>
      <dgm:t>
        <a:bodyPr/>
        <a:lstStyle/>
        <a:p>
          <a:endParaRPr lang="pt-BR"/>
        </a:p>
      </dgm:t>
    </dgm:pt>
    <dgm:pt modelId="{3ADCCB09-A7BD-4FE5-9AF3-CE82BC12545B}">
      <dgm:prSet custT="1"/>
      <dgm:spPr/>
      <dgm:t>
        <a:bodyPr/>
        <a:lstStyle/>
        <a:p>
          <a:r>
            <a:rPr lang="pt-BR" sz="2400" dirty="0"/>
            <a:t>- O cumprimento da função social, que envolve sua tripla função: social, ambiental e econômica;</a:t>
          </a:r>
        </a:p>
      </dgm:t>
    </dgm:pt>
    <dgm:pt modelId="{D6CCE5D8-BFB8-4DC5-8EBF-1EE9B1ECF068}" type="parTrans" cxnId="{CE6FA444-DCA3-4C30-9C8B-858E30C193B4}">
      <dgm:prSet/>
      <dgm:spPr/>
      <dgm:t>
        <a:bodyPr/>
        <a:lstStyle/>
        <a:p>
          <a:endParaRPr lang="pt-BR"/>
        </a:p>
      </dgm:t>
    </dgm:pt>
    <dgm:pt modelId="{A20BB9AF-E391-4293-9137-A9B4978A7E19}" type="sibTrans" cxnId="{CE6FA444-DCA3-4C30-9C8B-858E30C193B4}">
      <dgm:prSet/>
      <dgm:spPr/>
      <dgm:t>
        <a:bodyPr/>
        <a:lstStyle/>
        <a:p>
          <a:endParaRPr lang="pt-BR"/>
        </a:p>
      </dgm:t>
    </dgm:pt>
    <dgm:pt modelId="{A21A2F62-0841-4D81-8365-1F3E35E98499}">
      <dgm:prSet custT="1"/>
      <dgm:spPr>
        <a:solidFill>
          <a:schemeClr val="accent2"/>
        </a:solidFill>
      </dgm:spPr>
      <dgm:t>
        <a:bodyPr/>
        <a:lstStyle/>
        <a:p>
          <a:r>
            <a:rPr lang="pt-BR" sz="2400" dirty="0"/>
            <a:t>Sempre com uma postura </a:t>
          </a:r>
          <a:r>
            <a:rPr lang="pt-BR" sz="2400" dirty="0" err="1"/>
            <a:t>dialogica</a:t>
          </a:r>
          <a:r>
            <a:rPr lang="pt-BR" sz="2400" dirty="0"/>
            <a:t> buscando uma solução pacífica</a:t>
          </a:r>
        </a:p>
      </dgm:t>
    </dgm:pt>
    <dgm:pt modelId="{4EA74A52-21C2-4466-9FA6-477C875C8D0B}" type="parTrans" cxnId="{A2A28F72-38BA-4B3F-805B-7227695A5624}">
      <dgm:prSet/>
      <dgm:spPr/>
      <dgm:t>
        <a:bodyPr/>
        <a:lstStyle/>
        <a:p>
          <a:endParaRPr lang="pt-BR"/>
        </a:p>
      </dgm:t>
    </dgm:pt>
    <dgm:pt modelId="{4B45DCBE-ED75-4480-96CC-93D849663D16}" type="sibTrans" cxnId="{A2A28F72-38BA-4B3F-805B-7227695A5624}">
      <dgm:prSet/>
      <dgm:spPr/>
      <dgm:t>
        <a:bodyPr/>
        <a:lstStyle/>
        <a:p>
          <a:endParaRPr lang="pt-BR"/>
        </a:p>
      </dgm:t>
    </dgm:pt>
    <dgm:pt modelId="{162A54CD-43D7-4915-98A0-A8C1D4C1DEC3}" type="pres">
      <dgm:prSet presAssocID="{41A31DC6-0FA2-414B-8F1A-03A296425C66}" presName="linearFlow" presStyleCnt="0">
        <dgm:presLayoutVars>
          <dgm:dir/>
          <dgm:resizeHandles val="exact"/>
        </dgm:presLayoutVars>
      </dgm:prSet>
      <dgm:spPr/>
    </dgm:pt>
    <dgm:pt modelId="{DFD6A296-BD15-488F-B085-1EAC1588674B}" type="pres">
      <dgm:prSet presAssocID="{B492A112-9ADD-4144-9581-56CF0F2A20BF}" presName="composite" presStyleCnt="0"/>
      <dgm:spPr/>
    </dgm:pt>
    <dgm:pt modelId="{D279E1ED-DBC9-412B-BEEF-3FB398683E10}" type="pres">
      <dgm:prSet presAssocID="{B492A112-9ADD-4144-9581-56CF0F2A20BF}" presName="imgShp" presStyleLbl="fgImgPlace1" presStyleIdx="0" presStyleCnt="4" custLinFactNeighborX="-56589" custLinFactNeighborY="-26">
        <dgm:style>
          <a:lnRef idx="3">
            <a:schemeClr val="lt1"/>
          </a:lnRef>
          <a:fillRef idx="1">
            <a:schemeClr val="dk1"/>
          </a:fillRef>
          <a:effectRef idx="1">
            <a:schemeClr val="dk1"/>
          </a:effectRef>
          <a:fontRef idx="minor">
            <a:schemeClr val="lt1"/>
          </a:fontRef>
        </dgm:style>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érebro com preenchimento sólido"/>
        </a:ext>
      </dgm:extLst>
    </dgm:pt>
    <dgm:pt modelId="{9BF7CD45-A96E-4D3A-9A75-D731D1FFA147}" type="pres">
      <dgm:prSet presAssocID="{B492A112-9ADD-4144-9581-56CF0F2A20BF}" presName="txShp" presStyleLbl="node1" presStyleIdx="0" presStyleCnt="4" custScaleX="108648">
        <dgm:presLayoutVars>
          <dgm:bulletEnabled val="1"/>
        </dgm:presLayoutVars>
      </dgm:prSet>
      <dgm:spPr/>
    </dgm:pt>
    <dgm:pt modelId="{BBA3CBC2-A12F-42B0-814D-FAA712213D54}" type="pres">
      <dgm:prSet presAssocID="{AF24CBF5-00A0-451C-BC50-44B5D554AAAF}" presName="spacing" presStyleCnt="0"/>
      <dgm:spPr/>
    </dgm:pt>
    <dgm:pt modelId="{A909FF72-95BA-4BB6-8816-A764567EAF4F}" type="pres">
      <dgm:prSet presAssocID="{D3758852-2D88-4E76-AAF7-9DCAC5553141}" presName="composite" presStyleCnt="0"/>
      <dgm:spPr/>
    </dgm:pt>
    <dgm:pt modelId="{3A078994-FA77-4DB0-8AA9-3A0F3B0F95EE}" type="pres">
      <dgm:prSet presAssocID="{D3758852-2D88-4E76-AAF7-9DCAC5553141}" presName="imgShp" presStyleLbl="fgImgPlace1" presStyleIdx="1" presStyleCnt="4" custLinFactNeighborX="-50760" custLinFactNeighborY="1425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telo com preenchimento sólido"/>
        </a:ext>
      </dgm:extLst>
    </dgm:pt>
    <dgm:pt modelId="{5E722E4C-EF33-425F-9B1B-3013827C8B21}" type="pres">
      <dgm:prSet presAssocID="{D3758852-2D88-4E76-AAF7-9DCAC5553141}" presName="txShp" presStyleLbl="node1" presStyleIdx="1" presStyleCnt="4" custScaleX="111607" custLinFactNeighborX="79" custLinFactNeighborY="4953">
        <dgm:presLayoutVars>
          <dgm:bulletEnabled val="1"/>
        </dgm:presLayoutVars>
      </dgm:prSet>
      <dgm:spPr/>
    </dgm:pt>
    <dgm:pt modelId="{9859DDCC-3009-438E-9E67-EFD2E94FCEEB}" type="pres">
      <dgm:prSet presAssocID="{366A8DC4-B20C-48F3-842B-D2429BFC4F5E}" presName="spacing" presStyleCnt="0"/>
      <dgm:spPr/>
    </dgm:pt>
    <dgm:pt modelId="{8CD8C0DF-DAB3-4181-BB31-13714788A8E3}" type="pres">
      <dgm:prSet presAssocID="{3ADCCB09-A7BD-4FE5-9AF3-CE82BC12545B}" presName="composite" presStyleCnt="0"/>
      <dgm:spPr/>
    </dgm:pt>
    <dgm:pt modelId="{8627E0EB-6AF9-40CC-A418-BE121259241B}" type="pres">
      <dgm:prSet presAssocID="{3ADCCB09-A7BD-4FE5-9AF3-CE82BC12545B}" presName="imgShp" presStyleLbl="fgImgPlace1" presStyleIdx="2" presStyleCnt="4" custLinFactNeighborX="-50760" custLinFactNeighborY="-552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perto de mão com preenchimento sólido"/>
        </a:ext>
      </dgm:extLst>
    </dgm:pt>
    <dgm:pt modelId="{62CB8DD3-4D99-441C-932D-57F94169DB7D}" type="pres">
      <dgm:prSet presAssocID="{3ADCCB09-A7BD-4FE5-9AF3-CE82BC12545B}" presName="txShp" presStyleLbl="node1" presStyleIdx="2" presStyleCnt="4" custScaleX="111475">
        <dgm:presLayoutVars>
          <dgm:bulletEnabled val="1"/>
        </dgm:presLayoutVars>
      </dgm:prSet>
      <dgm:spPr/>
    </dgm:pt>
    <dgm:pt modelId="{E875FB24-4472-4FEF-9445-97072CE81A40}" type="pres">
      <dgm:prSet presAssocID="{A20BB9AF-E391-4293-9137-A9B4978A7E19}" presName="spacing" presStyleCnt="0"/>
      <dgm:spPr/>
    </dgm:pt>
    <dgm:pt modelId="{494D73DA-BA18-47E2-8785-ECACB2099E06}" type="pres">
      <dgm:prSet presAssocID="{A21A2F62-0841-4D81-8365-1F3E35E98499}" presName="composite" presStyleCnt="0"/>
      <dgm:spPr/>
    </dgm:pt>
    <dgm:pt modelId="{86DDC37E-480C-4B7B-8577-DAFB0F766682}" type="pres">
      <dgm:prSet presAssocID="{A21A2F62-0841-4D81-8365-1F3E35E98499}" presName="imgShp" presStyleLbl="fgImgPlace1" presStyleIdx="3" presStyleCnt="4" custLinFactNeighborX="-52792" custLinFactNeighborY="2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upa com preenchimento sólido"/>
        </a:ext>
      </dgm:extLst>
    </dgm:pt>
    <dgm:pt modelId="{4BC9D86B-93EE-445F-8330-8A6A9544A285}" type="pres">
      <dgm:prSet presAssocID="{A21A2F62-0841-4D81-8365-1F3E35E98499}" presName="txShp" presStyleLbl="node1" presStyleIdx="3" presStyleCnt="4" custScaleX="110361">
        <dgm:presLayoutVars>
          <dgm:bulletEnabled val="1"/>
        </dgm:presLayoutVars>
      </dgm:prSet>
      <dgm:spPr/>
    </dgm:pt>
  </dgm:ptLst>
  <dgm:cxnLst>
    <dgm:cxn modelId="{1231E810-92DD-46B1-AFB9-A194F8F5A6B1}" type="presOf" srcId="{41A31DC6-0FA2-414B-8F1A-03A296425C66}" destId="{162A54CD-43D7-4915-98A0-A8C1D4C1DEC3}" srcOrd="0" destOrd="0" presId="urn:microsoft.com/office/officeart/2005/8/layout/vList3"/>
    <dgm:cxn modelId="{CE6FA444-DCA3-4C30-9C8B-858E30C193B4}" srcId="{41A31DC6-0FA2-414B-8F1A-03A296425C66}" destId="{3ADCCB09-A7BD-4FE5-9AF3-CE82BC12545B}" srcOrd="2" destOrd="0" parTransId="{D6CCE5D8-BFB8-4DC5-8EBF-1EE9B1ECF068}" sibTransId="{A20BB9AF-E391-4293-9137-A9B4978A7E19}"/>
    <dgm:cxn modelId="{5A134A6E-16CA-4E96-8CE5-1594FEC38BCC}" type="presOf" srcId="{A21A2F62-0841-4D81-8365-1F3E35E98499}" destId="{4BC9D86B-93EE-445F-8330-8A6A9544A285}" srcOrd="0" destOrd="0" presId="urn:microsoft.com/office/officeart/2005/8/layout/vList3"/>
    <dgm:cxn modelId="{A2A28F72-38BA-4B3F-805B-7227695A5624}" srcId="{41A31DC6-0FA2-414B-8F1A-03A296425C66}" destId="{A21A2F62-0841-4D81-8365-1F3E35E98499}" srcOrd="3" destOrd="0" parTransId="{4EA74A52-21C2-4466-9FA6-477C875C8D0B}" sibTransId="{4B45DCBE-ED75-4480-96CC-93D849663D16}"/>
    <dgm:cxn modelId="{DB69CC7C-5B25-4E0D-9D8B-C401074B895B}" type="presOf" srcId="{B492A112-9ADD-4144-9581-56CF0F2A20BF}" destId="{9BF7CD45-A96E-4D3A-9A75-D731D1FFA147}" srcOrd="0" destOrd="0" presId="urn:microsoft.com/office/officeart/2005/8/layout/vList3"/>
    <dgm:cxn modelId="{8E25BD82-17CC-4AE4-BEF7-D5C5153E428D}" type="presOf" srcId="{3ADCCB09-A7BD-4FE5-9AF3-CE82BC12545B}" destId="{62CB8DD3-4D99-441C-932D-57F94169DB7D}" srcOrd="0" destOrd="0" presId="urn:microsoft.com/office/officeart/2005/8/layout/vList3"/>
    <dgm:cxn modelId="{E0919EB0-005D-491B-B4B2-9BD2D74E00A8}" type="presOf" srcId="{D3758852-2D88-4E76-AAF7-9DCAC5553141}" destId="{5E722E4C-EF33-425F-9B1B-3013827C8B21}" srcOrd="0" destOrd="0" presId="urn:microsoft.com/office/officeart/2005/8/layout/vList3"/>
    <dgm:cxn modelId="{7BD8ECD2-AB3C-4870-A73D-9E9BD38F69F9}" srcId="{41A31DC6-0FA2-414B-8F1A-03A296425C66}" destId="{D3758852-2D88-4E76-AAF7-9DCAC5553141}" srcOrd="1" destOrd="0" parTransId="{8145645F-E074-40E2-8C2D-B989F186BD76}" sibTransId="{366A8DC4-B20C-48F3-842B-D2429BFC4F5E}"/>
    <dgm:cxn modelId="{1A66D8DC-4D90-4657-B750-9951387AC856}" srcId="{41A31DC6-0FA2-414B-8F1A-03A296425C66}" destId="{B492A112-9ADD-4144-9581-56CF0F2A20BF}" srcOrd="0" destOrd="0" parTransId="{45B99ACE-6A9B-4D04-8B99-732CB9E64C53}" sibTransId="{AF24CBF5-00A0-451C-BC50-44B5D554AAAF}"/>
    <dgm:cxn modelId="{504A142F-EB68-464A-B896-A16DC3C47E0B}" type="presParOf" srcId="{162A54CD-43D7-4915-98A0-A8C1D4C1DEC3}" destId="{DFD6A296-BD15-488F-B085-1EAC1588674B}" srcOrd="0" destOrd="0" presId="urn:microsoft.com/office/officeart/2005/8/layout/vList3"/>
    <dgm:cxn modelId="{82E56DA2-68B9-4164-9AD2-62025C4A8FE2}" type="presParOf" srcId="{DFD6A296-BD15-488F-B085-1EAC1588674B}" destId="{D279E1ED-DBC9-412B-BEEF-3FB398683E10}" srcOrd="0" destOrd="0" presId="urn:microsoft.com/office/officeart/2005/8/layout/vList3"/>
    <dgm:cxn modelId="{49E4278E-0946-4136-8ABB-9974B15AA86E}" type="presParOf" srcId="{DFD6A296-BD15-488F-B085-1EAC1588674B}" destId="{9BF7CD45-A96E-4D3A-9A75-D731D1FFA147}" srcOrd="1" destOrd="0" presId="urn:microsoft.com/office/officeart/2005/8/layout/vList3"/>
    <dgm:cxn modelId="{E454DF08-EA03-45E2-8DCE-A8D16A1338FE}" type="presParOf" srcId="{162A54CD-43D7-4915-98A0-A8C1D4C1DEC3}" destId="{BBA3CBC2-A12F-42B0-814D-FAA712213D54}" srcOrd="1" destOrd="0" presId="urn:microsoft.com/office/officeart/2005/8/layout/vList3"/>
    <dgm:cxn modelId="{827EF3BD-09C0-467A-AE62-9CE6895B8E56}" type="presParOf" srcId="{162A54CD-43D7-4915-98A0-A8C1D4C1DEC3}" destId="{A909FF72-95BA-4BB6-8816-A764567EAF4F}" srcOrd="2" destOrd="0" presId="urn:microsoft.com/office/officeart/2005/8/layout/vList3"/>
    <dgm:cxn modelId="{24E35313-EC7A-412F-A722-154E818ADADE}" type="presParOf" srcId="{A909FF72-95BA-4BB6-8816-A764567EAF4F}" destId="{3A078994-FA77-4DB0-8AA9-3A0F3B0F95EE}" srcOrd="0" destOrd="0" presId="urn:microsoft.com/office/officeart/2005/8/layout/vList3"/>
    <dgm:cxn modelId="{738C417C-322A-4247-B43E-B85FAB188BDA}" type="presParOf" srcId="{A909FF72-95BA-4BB6-8816-A764567EAF4F}" destId="{5E722E4C-EF33-425F-9B1B-3013827C8B21}" srcOrd="1" destOrd="0" presId="urn:microsoft.com/office/officeart/2005/8/layout/vList3"/>
    <dgm:cxn modelId="{3528A519-BA6A-4578-BBE2-1DB86C798AEC}" type="presParOf" srcId="{162A54CD-43D7-4915-98A0-A8C1D4C1DEC3}" destId="{9859DDCC-3009-438E-9E67-EFD2E94FCEEB}" srcOrd="3" destOrd="0" presId="urn:microsoft.com/office/officeart/2005/8/layout/vList3"/>
    <dgm:cxn modelId="{51CA4DC2-7D0F-4455-A44B-FF7DCEF71931}" type="presParOf" srcId="{162A54CD-43D7-4915-98A0-A8C1D4C1DEC3}" destId="{8CD8C0DF-DAB3-4181-BB31-13714788A8E3}" srcOrd="4" destOrd="0" presId="urn:microsoft.com/office/officeart/2005/8/layout/vList3"/>
    <dgm:cxn modelId="{F7F79338-3B9B-487A-B76B-E0645D6D21D6}" type="presParOf" srcId="{8CD8C0DF-DAB3-4181-BB31-13714788A8E3}" destId="{8627E0EB-6AF9-40CC-A418-BE121259241B}" srcOrd="0" destOrd="0" presId="urn:microsoft.com/office/officeart/2005/8/layout/vList3"/>
    <dgm:cxn modelId="{4E662331-2E57-4601-8A58-5959C269FB82}" type="presParOf" srcId="{8CD8C0DF-DAB3-4181-BB31-13714788A8E3}" destId="{62CB8DD3-4D99-441C-932D-57F94169DB7D}" srcOrd="1" destOrd="0" presId="urn:microsoft.com/office/officeart/2005/8/layout/vList3"/>
    <dgm:cxn modelId="{73D3600A-34E7-453B-AA13-49FC65E56CE1}" type="presParOf" srcId="{162A54CD-43D7-4915-98A0-A8C1D4C1DEC3}" destId="{E875FB24-4472-4FEF-9445-97072CE81A40}" srcOrd="5" destOrd="0" presId="urn:microsoft.com/office/officeart/2005/8/layout/vList3"/>
    <dgm:cxn modelId="{F96FF3DF-9814-45A7-AFF2-A4696CF4786E}" type="presParOf" srcId="{162A54CD-43D7-4915-98A0-A8C1D4C1DEC3}" destId="{494D73DA-BA18-47E2-8785-ECACB2099E06}" srcOrd="6" destOrd="0" presId="urn:microsoft.com/office/officeart/2005/8/layout/vList3"/>
    <dgm:cxn modelId="{A773BC8E-C835-488A-8C64-1B917CB85F54}" type="presParOf" srcId="{494D73DA-BA18-47E2-8785-ECACB2099E06}" destId="{86DDC37E-480C-4B7B-8577-DAFB0F766682}" srcOrd="0" destOrd="0" presId="urn:microsoft.com/office/officeart/2005/8/layout/vList3"/>
    <dgm:cxn modelId="{507A2B4F-ADAC-4C12-A18C-091FBA0482E7}" type="presParOf" srcId="{494D73DA-BA18-47E2-8785-ECACB2099E06}" destId="{4BC9D86B-93EE-445F-8330-8A6A9544A28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324A3B-5357-4F49-A0B8-A0D4386F5503}"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pt-BR"/>
        </a:p>
      </dgm:t>
    </dgm:pt>
    <dgm:pt modelId="{387D6B80-8A75-425D-B0B0-941D13CD0C25}">
      <dgm:prSet custT="1">
        <dgm:style>
          <a:lnRef idx="2">
            <a:schemeClr val="accent5">
              <a:shade val="50000"/>
            </a:schemeClr>
          </a:lnRef>
          <a:fillRef idx="1">
            <a:schemeClr val="accent5"/>
          </a:fillRef>
          <a:effectRef idx="0">
            <a:schemeClr val="accent5"/>
          </a:effectRef>
          <a:fontRef idx="minor">
            <a:schemeClr val="lt1"/>
          </a:fontRef>
        </dgm:style>
      </dgm:prSet>
      <dgm:spPr/>
      <dgm:t>
        <a:bodyPr/>
        <a:lstStyle/>
        <a:p>
          <a:pPr algn="ctr"/>
          <a:r>
            <a:rPr lang="pt-BR" sz="2400" b="0" i="0" dirty="0">
              <a:solidFill>
                <a:schemeClr val="bg1"/>
              </a:solidFill>
              <a:latin typeface="Arial" panose="020B0604020202020204" pitchFamily="34" charset="0"/>
              <a:cs typeface="Arial" panose="020B0604020202020204" pitchFamily="34" charset="0"/>
            </a:rPr>
            <a:t>Criar uma base única de cadastro sobre </a:t>
          </a:r>
          <a:r>
            <a:rPr lang="pt-BR" sz="2400" b="0" i="0" dirty="0" err="1">
              <a:solidFill>
                <a:schemeClr val="bg1"/>
              </a:solidFill>
              <a:latin typeface="Arial" panose="020B0604020202020204" pitchFamily="34" charset="0"/>
              <a:cs typeface="Arial" panose="020B0604020202020204" pitchFamily="34" charset="0"/>
            </a:rPr>
            <a:t>la</a:t>
          </a:r>
          <a:r>
            <a:rPr lang="pt-BR" sz="2400" b="0" i="0" dirty="0">
              <a:solidFill>
                <a:schemeClr val="bg1"/>
              </a:solidFill>
              <a:latin typeface="Arial" panose="020B0604020202020204" pitchFamily="34" charset="0"/>
              <a:cs typeface="Arial" panose="020B0604020202020204" pitchFamily="34" charset="0"/>
            </a:rPr>
            <a:t> ocupação do  território brasileiro e colocar as informações disponíveis na internet</a:t>
          </a:r>
          <a:endParaRPr lang="pt-BR" sz="2400" dirty="0">
            <a:solidFill>
              <a:schemeClr val="bg1"/>
            </a:solidFill>
            <a:latin typeface="Arial" panose="020B0604020202020204" pitchFamily="34" charset="0"/>
            <a:cs typeface="Arial" panose="020B0604020202020204" pitchFamily="34" charset="0"/>
          </a:endParaRPr>
        </a:p>
      </dgm:t>
    </dgm:pt>
    <dgm:pt modelId="{B351A8FF-F978-4D06-93D9-047FCCD721A4}" type="parTrans" cxnId="{A3150BEF-C458-40AE-B4F3-847C41BC6851}">
      <dgm:prSet/>
      <dgm:spPr/>
      <dgm:t>
        <a:bodyPr/>
        <a:lstStyle/>
        <a:p>
          <a:endParaRPr lang="pt-BR"/>
        </a:p>
      </dgm:t>
    </dgm:pt>
    <dgm:pt modelId="{E4F6BABF-7193-4C17-896F-E2DFAAF5FFD4}" type="sibTrans" cxnId="{A3150BEF-C458-40AE-B4F3-847C41BC6851}">
      <dgm:prSet/>
      <dgm:spPr/>
      <dgm:t>
        <a:bodyPr/>
        <a:lstStyle/>
        <a:p>
          <a:endParaRPr lang="pt-BR"/>
        </a:p>
      </dgm:t>
    </dgm:pt>
    <dgm:pt modelId="{A5C561DF-39C2-4B88-8A5F-30F0C16B4A74}" type="pres">
      <dgm:prSet presAssocID="{D5324A3B-5357-4F49-A0B8-A0D4386F5503}" presName="linearFlow" presStyleCnt="0">
        <dgm:presLayoutVars>
          <dgm:dir/>
          <dgm:resizeHandles val="exact"/>
        </dgm:presLayoutVars>
      </dgm:prSet>
      <dgm:spPr/>
    </dgm:pt>
    <dgm:pt modelId="{18759774-7982-478F-AF9F-712F7155B98D}" type="pres">
      <dgm:prSet presAssocID="{387D6B80-8A75-425D-B0B0-941D13CD0C25}" presName="composite" presStyleCnt="0"/>
      <dgm:spPr/>
    </dgm:pt>
    <dgm:pt modelId="{14751A31-D761-48B8-82E9-7D6A941FF4EF}" type="pres">
      <dgm:prSet presAssocID="{387D6B80-8A75-425D-B0B0-941D13CD0C25}" presName="imgShp" presStyleLbl="fgImgPlace1" presStyleIdx="0" presStyleCnt="1" custScaleX="95419" custScaleY="104762" custLinFactNeighborX="-26665" custLinFactNeighborY="-230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nco com preenchimento sólido"/>
        </a:ext>
      </dgm:extLst>
    </dgm:pt>
    <dgm:pt modelId="{C60797A3-CBB6-4CD1-A2DD-DABADCC54379}" type="pres">
      <dgm:prSet presAssocID="{387D6B80-8A75-425D-B0B0-941D13CD0C25}" presName="txShp" presStyleLbl="node1" presStyleIdx="0" presStyleCnt="1" custScaleX="135615" custScaleY="187519" custLinFactNeighborY="2125">
        <dgm:presLayoutVars>
          <dgm:bulletEnabled val="1"/>
        </dgm:presLayoutVars>
      </dgm:prSet>
      <dgm:spPr/>
    </dgm:pt>
  </dgm:ptLst>
  <dgm:cxnLst>
    <dgm:cxn modelId="{D44902D6-E949-41C1-BAA8-1565BDB27737}" type="presOf" srcId="{387D6B80-8A75-425D-B0B0-941D13CD0C25}" destId="{C60797A3-CBB6-4CD1-A2DD-DABADCC54379}" srcOrd="0" destOrd="0" presId="urn:microsoft.com/office/officeart/2005/8/layout/vList3"/>
    <dgm:cxn modelId="{D827E3E0-CF3B-4D61-900B-439B4028D54B}" type="presOf" srcId="{D5324A3B-5357-4F49-A0B8-A0D4386F5503}" destId="{A5C561DF-39C2-4B88-8A5F-30F0C16B4A74}" srcOrd="0" destOrd="0" presId="urn:microsoft.com/office/officeart/2005/8/layout/vList3"/>
    <dgm:cxn modelId="{A3150BEF-C458-40AE-B4F3-847C41BC6851}" srcId="{D5324A3B-5357-4F49-A0B8-A0D4386F5503}" destId="{387D6B80-8A75-425D-B0B0-941D13CD0C25}" srcOrd="0" destOrd="0" parTransId="{B351A8FF-F978-4D06-93D9-047FCCD721A4}" sibTransId="{E4F6BABF-7193-4C17-896F-E2DFAAF5FFD4}"/>
    <dgm:cxn modelId="{F86FDEF8-AAF1-4F38-BA7E-D1FC91D1428C}" type="presParOf" srcId="{A5C561DF-39C2-4B88-8A5F-30F0C16B4A74}" destId="{18759774-7982-478F-AF9F-712F7155B98D}" srcOrd="0" destOrd="0" presId="urn:microsoft.com/office/officeart/2005/8/layout/vList3"/>
    <dgm:cxn modelId="{0964571A-E037-49AE-B056-659879387BE3}" type="presParOf" srcId="{18759774-7982-478F-AF9F-712F7155B98D}" destId="{14751A31-D761-48B8-82E9-7D6A941FF4EF}" srcOrd="0" destOrd="0" presId="urn:microsoft.com/office/officeart/2005/8/layout/vList3"/>
    <dgm:cxn modelId="{725FE078-CA8C-406C-8304-C6B07C4A13AD}" type="presParOf" srcId="{18759774-7982-478F-AF9F-712F7155B98D}" destId="{C60797A3-CBB6-4CD1-A2DD-DABADCC5437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F4C705-6238-4CAF-87F3-2F758B6F0C41}" type="doc">
      <dgm:prSet loTypeId="urn:microsoft.com/office/officeart/2005/8/layout/target3" loCatId="list" qsTypeId="urn:microsoft.com/office/officeart/2005/8/quickstyle/simple1" qsCatId="simple" csTypeId="urn:microsoft.com/office/officeart/2005/8/colors/accent1_3" csCatId="accent1" phldr="1"/>
      <dgm:spPr/>
      <dgm:t>
        <a:bodyPr/>
        <a:lstStyle/>
        <a:p>
          <a:endParaRPr lang="pt-BR"/>
        </a:p>
      </dgm:t>
    </dgm:pt>
    <dgm:pt modelId="{2BBEA3E3-4742-4247-B95D-5BC1EA7710A2}">
      <dgm:prSet custT="1"/>
      <dgm:spPr/>
      <dgm:t>
        <a:bodyPr/>
        <a:lstStyle/>
        <a:p>
          <a:r>
            <a:rPr lang="pt-BR" sz="2200" b="0" i="0" dirty="0">
              <a:latin typeface="Tahoma" panose="020B0604030504040204" pitchFamily="34" charset="0"/>
              <a:ea typeface="Tahoma" panose="020B0604030504040204" pitchFamily="34" charset="0"/>
              <a:cs typeface="Tahoma" panose="020B0604030504040204" pitchFamily="34" charset="0"/>
            </a:rPr>
            <a:t>Desenvolvimento sustentável –Provimento. 33 CNJ- criado a partir da Carta de Cuiabá</a:t>
          </a:r>
          <a:endParaRPr lang="pt-BR" sz="2200" dirty="0">
            <a:latin typeface="Tahoma" panose="020B0604030504040204" pitchFamily="34" charset="0"/>
            <a:ea typeface="Tahoma" panose="020B0604030504040204" pitchFamily="34" charset="0"/>
            <a:cs typeface="Tahoma" panose="020B0604030504040204" pitchFamily="34" charset="0"/>
          </a:endParaRPr>
        </a:p>
      </dgm:t>
    </dgm:pt>
    <dgm:pt modelId="{EFABB195-B02E-4693-8252-25F6100ECE1C}" type="parTrans" cxnId="{21CBF2D8-9D59-45A0-B51C-A56BE4A94477}">
      <dgm:prSet/>
      <dgm:spPr/>
      <dgm:t>
        <a:bodyPr/>
        <a:lstStyle/>
        <a:p>
          <a:endParaRPr lang="pt-BR"/>
        </a:p>
      </dgm:t>
    </dgm:pt>
    <dgm:pt modelId="{A71D8FD2-9A3D-4EBF-A69C-EED310DC7668}" type="sibTrans" cxnId="{21CBF2D8-9D59-45A0-B51C-A56BE4A94477}">
      <dgm:prSet/>
      <dgm:spPr/>
      <dgm:t>
        <a:bodyPr/>
        <a:lstStyle/>
        <a:p>
          <a:endParaRPr lang="pt-BR"/>
        </a:p>
      </dgm:t>
    </dgm:pt>
    <dgm:pt modelId="{B05B8138-58BA-468D-8C2E-EED9C5EA040C}">
      <dgm:prSet custT="1"/>
      <dgm:spPr/>
      <dgm:t>
        <a:bodyPr/>
        <a:lstStyle/>
        <a:p>
          <a:r>
            <a:rPr lang="pt-BR" sz="2200" b="0" i="0" dirty="0">
              <a:latin typeface="Tahoma" panose="020B0604030504040204" pitchFamily="34" charset="0"/>
              <a:ea typeface="Tahoma" panose="020B0604030504040204" pitchFamily="34" charset="0"/>
              <a:cs typeface="Tahoma" panose="020B0604030504040204" pitchFamily="34" charset="0"/>
            </a:rPr>
            <a:t>A insegurança gera um estado de ilegalidade permanente</a:t>
          </a:r>
          <a:endParaRPr lang="pt-BR" sz="2200" dirty="0">
            <a:latin typeface="Tahoma" panose="020B0604030504040204" pitchFamily="34" charset="0"/>
            <a:ea typeface="Tahoma" panose="020B0604030504040204" pitchFamily="34" charset="0"/>
            <a:cs typeface="Tahoma" panose="020B0604030504040204" pitchFamily="34" charset="0"/>
          </a:endParaRPr>
        </a:p>
      </dgm:t>
    </dgm:pt>
    <dgm:pt modelId="{401E4F16-4ED1-4520-9B44-1831BF2129F0}" type="parTrans" cxnId="{D999FA84-47B1-4E88-8D9C-3776127FB430}">
      <dgm:prSet/>
      <dgm:spPr/>
      <dgm:t>
        <a:bodyPr/>
        <a:lstStyle/>
        <a:p>
          <a:endParaRPr lang="pt-BR"/>
        </a:p>
      </dgm:t>
    </dgm:pt>
    <dgm:pt modelId="{723DD8B5-AA4C-4E14-BF72-F70591EEA8AC}" type="sibTrans" cxnId="{D999FA84-47B1-4E88-8D9C-3776127FB430}">
      <dgm:prSet/>
      <dgm:spPr/>
      <dgm:t>
        <a:bodyPr/>
        <a:lstStyle/>
        <a:p>
          <a:endParaRPr lang="pt-BR"/>
        </a:p>
      </dgm:t>
    </dgm:pt>
    <dgm:pt modelId="{9EF4AF00-657D-4E2B-B7B9-8EC0C68B7947}" type="pres">
      <dgm:prSet presAssocID="{BEF4C705-6238-4CAF-87F3-2F758B6F0C41}" presName="Name0" presStyleCnt="0">
        <dgm:presLayoutVars>
          <dgm:chMax val="7"/>
          <dgm:dir/>
          <dgm:animLvl val="lvl"/>
          <dgm:resizeHandles val="exact"/>
        </dgm:presLayoutVars>
      </dgm:prSet>
      <dgm:spPr/>
    </dgm:pt>
    <dgm:pt modelId="{74722412-77DE-4B7C-9E13-11FBE766D3DD}" type="pres">
      <dgm:prSet presAssocID="{2BBEA3E3-4742-4247-B95D-5BC1EA7710A2}" presName="circle1" presStyleLbl="node1" presStyleIdx="0" presStyleCnt="2" custLinFactNeighborX="1185" custLinFactNeighborY="2454"/>
      <dgm:spPr/>
    </dgm:pt>
    <dgm:pt modelId="{941D16ED-A7B4-4393-9B76-FFD1C456DD20}" type="pres">
      <dgm:prSet presAssocID="{2BBEA3E3-4742-4247-B95D-5BC1EA7710A2}" presName="space" presStyleCnt="0"/>
      <dgm:spPr/>
    </dgm:pt>
    <dgm:pt modelId="{8AAE89F4-F912-4AB3-94BF-0DD6AC4505B2}" type="pres">
      <dgm:prSet presAssocID="{2BBEA3E3-4742-4247-B95D-5BC1EA7710A2}" presName="rect1" presStyleLbl="alignAcc1" presStyleIdx="0" presStyleCnt="2" custScaleY="95888" custLinFactNeighborX="7511" custLinFactNeighborY="1198"/>
      <dgm:spPr/>
    </dgm:pt>
    <dgm:pt modelId="{7ECCA4D6-F263-4473-83B8-99CE0859C3C8}" type="pres">
      <dgm:prSet presAssocID="{B05B8138-58BA-468D-8C2E-EED9C5EA040C}" presName="vertSpace2" presStyleLbl="node1" presStyleIdx="0" presStyleCnt="2"/>
      <dgm:spPr/>
    </dgm:pt>
    <dgm:pt modelId="{04B52592-C667-42EF-BFE8-CFF7C59A754F}" type="pres">
      <dgm:prSet presAssocID="{B05B8138-58BA-468D-8C2E-EED9C5EA040C}" presName="circle2" presStyleLbl="node1" presStyleIdx="1" presStyleCnt="2"/>
      <dgm:spPr/>
    </dgm:pt>
    <dgm:pt modelId="{BEFFEC27-C667-47D8-B138-99E0302847DB}" type="pres">
      <dgm:prSet presAssocID="{B05B8138-58BA-468D-8C2E-EED9C5EA040C}" presName="rect2" presStyleLbl="alignAcc1" presStyleIdx="1" presStyleCnt="2"/>
      <dgm:spPr/>
    </dgm:pt>
    <dgm:pt modelId="{7409E391-F28F-45C1-AEAA-BD7960C20EBD}" type="pres">
      <dgm:prSet presAssocID="{2BBEA3E3-4742-4247-B95D-5BC1EA7710A2}" presName="rect1ParTxNoCh" presStyleLbl="alignAcc1" presStyleIdx="1" presStyleCnt="2">
        <dgm:presLayoutVars>
          <dgm:chMax val="1"/>
          <dgm:bulletEnabled val="1"/>
        </dgm:presLayoutVars>
      </dgm:prSet>
      <dgm:spPr/>
    </dgm:pt>
    <dgm:pt modelId="{A13669E9-E608-4B39-8A9C-E68829A8834D}" type="pres">
      <dgm:prSet presAssocID="{B05B8138-58BA-468D-8C2E-EED9C5EA040C}" presName="rect2ParTxNoCh" presStyleLbl="alignAcc1" presStyleIdx="1" presStyleCnt="2">
        <dgm:presLayoutVars>
          <dgm:chMax val="1"/>
          <dgm:bulletEnabled val="1"/>
        </dgm:presLayoutVars>
      </dgm:prSet>
      <dgm:spPr/>
    </dgm:pt>
  </dgm:ptLst>
  <dgm:cxnLst>
    <dgm:cxn modelId="{D0FC565E-7568-473A-8D99-3E9B54FE95A6}" type="presOf" srcId="{2BBEA3E3-4742-4247-B95D-5BC1EA7710A2}" destId="{7409E391-F28F-45C1-AEAA-BD7960C20EBD}" srcOrd="1" destOrd="0" presId="urn:microsoft.com/office/officeart/2005/8/layout/target3"/>
    <dgm:cxn modelId="{FE96E347-EF64-42B3-9235-A668687389EC}" type="presOf" srcId="{2BBEA3E3-4742-4247-B95D-5BC1EA7710A2}" destId="{8AAE89F4-F912-4AB3-94BF-0DD6AC4505B2}" srcOrd="0" destOrd="0" presId="urn:microsoft.com/office/officeart/2005/8/layout/target3"/>
    <dgm:cxn modelId="{D999FA84-47B1-4E88-8D9C-3776127FB430}" srcId="{BEF4C705-6238-4CAF-87F3-2F758B6F0C41}" destId="{B05B8138-58BA-468D-8C2E-EED9C5EA040C}" srcOrd="1" destOrd="0" parTransId="{401E4F16-4ED1-4520-9B44-1831BF2129F0}" sibTransId="{723DD8B5-AA4C-4E14-BF72-F70591EEA8AC}"/>
    <dgm:cxn modelId="{9BEF92A3-ED91-4702-8530-17E4289B08FC}" type="presOf" srcId="{B05B8138-58BA-468D-8C2E-EED9C5EA040C}" destId="{A13669E9-E608-4B39-8A9C-E68829A8834D}" srcOrd="1" destOrd="0" presId="urn:microsoft.com/office/officeart/2005/8/layout/target3"/>
    <dgm:cxn modelId="{21CBF2D8-9D59-45A0-B51C-A56BE4A94477}" srcId="{BEF4C705-6238-4CAF-87F3-2F758B6F0C41}" destId="{2BBEA3E3-4742-4247-B95D-5BC1EA7710A2}" srcOrd="0" destOrd="0" parTransId="{EFABB195-B02E-4693-8252-25F6100ECE1C}" sibTransId="{A71D8FD2-9A3D-4EBF-A69C-EED310DC7668}"/>
    <dgm:cxn modelId="{716062DC-93E5-459E-AF6A-3F2A746E95D6}" type="presOf" srcId="{B05B8138-58BA-468D-8C2E-EED9C5EA040C}" destId="{BEFFEC27-C667-47D8-B138-99E0302847DB}" srcOrd="0" destOrd="0" presId="urn:microsoft.com/office/officeart/2005/8/layout/target3"/>
    <dgm:cxn modelId="{672420F0-76F9-4E2C-8932-D666CC3880C8}" type="presOf" srcId="{BEF4C705-6238-4CAF-87F3-2F758B6F0C41}" destId="{9EF4AF00-657D-4E2B-B7B9-8EC0C68B7947}" srcOrd="0" destOrd="0" presId="urn:microsoft.com/office/officeart/2005/8/layout/target3"/>
    <dgm:cxn modelId="{C75793F7-8535-4616-BB9C-9105250F569C}" type="presParOf" srcId="{9EF4AF00-657D-4E2B-B7B9-8EC0C68B7947}" destId="{74722412-77DE-4B7C-9E13-11FBE766D3DD}" srcOrd="0" destOrd="0" presId="urn:microsoft.com/office/officeart/2005/8/layout/target3"/>
    <dgm:cxn modelId="{85D8121D-561F-4902-9EF7-1CC1130D49F1}" type="presParOf" srcId="{9EF4AF00-657D-4E2B-B7B9-8EC0C68B7947}" destId="{941D16ED-A7B4-4393-9B76-FFD1C456DD20}" srcOrd="1" destOrd="0" presId="urn:microsoft.com/office/officeart/2005/8/layout/target3"/>
    <dgm:cxn modelId="{18F7F04C-B905-4FA9-8D90-3558359E3BD6}" type="presParOf" srcId="{9EF4AF00-657D-4E2B-B7B9-8EC0C68B7947}" destId="{8AAE89F4-F912-4AB3-94BF-0DD6AC4505B2}" srcOrd="2" destOrd="0" presId="urn:microsoft.com/office/officeart/2005/8/layout/target3"/>
    <dgm:cxn modelId="{B1B3A257-1340-4775-A8C5-7579D3F68B9D}" type="presParOf" srcId="{9EF4AF00-657D-4E2B-B7B9-8EC0C68B7947}" destId="{7ECCA4D6-F263-4473-83B8-99CE0859C3C8}" srcOrd="3" destOrd="0" presId="urn:microsoft.com/office/officeart/2005/8/layout/target3"/>
    <dgm:cxn modelId="{06CA9982-7B62-44A2-95D7-6AD4DF746F46}" type="presParOf" srcId="{9EF4AF00-657D-4E2B-B7B9-8EC0C68B7947}" destId="{04B52592-C667-42EF-BFE8-CFF7C59A754F}" srcOrd="4" destOrd="0" presId="urn:microsoft.com/office/officeart/2005/8/layout/target3"/>
    <dgm:cxn modelId="{7C2E79D6-FE1D-45F8-BB33-001213F478E7}" type="presParOf" srcId="{9EF4AF00-657D-4E2B-B7B9-8EC0C68B7947}" destId="{BEFFEC27-C667-47D8-B138-99E0302847DB}" srcOrd="5" destOrd="0" presId="urn:microsoft.com/office/officeart/2005/8/layout/target3"/>
    <dgm:cxn modelId="{65709B38-2791-446C-9F48-5984DFBC6902}" type="presParOf" srcId="{9EF4AF00-657D-4E2B-B7B9-8EC0C68B7947}" destId="{7409E391-F28F-45C1-AEAA-BD7960C20EBD}" srcOrd="6" destOrd="0" presId="urn:microsoft.com/office/officeart/2005/8/layout/target3"/>
    <dgm:cxn modelId="{F8F676D2-CD3F-4031-85E5-58AC1C7C5096}" type="presParOf" srcId="{9EF4AF00-657D-4E2B-B7B9-8EC0C68B7947}" destId="{A13669E9-E608-4B39-8A9C-E68829A8834D}" srcOrd="7"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F32AA4-2869-40E3-8798-21F4ADCEFE5A}"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pt-BR"/>
        </a:p>
      </dgm:t>
    </dgm:pt>
    <dgm:pt modelId="{7CF6FF88-7107-44DE-BD4D-437E941A8540}">
      <dgm:prSet custT="1"/>
      <dgm:spPr/>
      <dgm:t>
        <a:bodyPr/>
        <a:lstStyle/>
        <a:p>
          <a:r>
            <a:rPr lang="pt-BR" sz="1800" dirty="0"/>
            <a:t>Lei 6.016 de 1973 - Lei dos Registros Públicos;</a:t>
          </a:r>
        </a:p>
      </dgm:t>
    </dgm:pt>
    <dgm:pt modelId="{8E64B363-43F8-484C-A558-5740BBB581DA}" type="parTrans" cxnId="{0D624704-99AC-4C81-9129-8F759E3125DC}">
      <dgm:prSet/>
      <dgm:spPr/>
      <dgm:t>
        <a:bodyPr/>
        <a:lstStyle/>
        <a:p>
          <a:endParaRPr lang="pt-BR"/>
        </a:p>
      </dgm:t>
    </dgm:pt>
    <dgm:pt modelId="{31E31503-2EEA-412D-8F83-1C5C5F61E497}" type="sibTrans" cxnId="{0D624704-99AC-4C81-9129-8F759E3125DC}">
      <dgm:prSet/>
      <dgm:spPr/>
      <dgm:t>
        <a:bodyPr/>
        <a:lstStyle/>
        <a:p>
          <a:endParaRPr lang="pt-BR"/>
        </a:p>
      </dgm:t>
    </dgm:pt>
    <dgm:pt modelId="{74C7FBEB-7CAD-420D-A955-3D553D350AD9}">
      <dgm:prSet custT="1"/>
      <dgm:spPr/>
      <dgm:t>
        <a:bodyPr/>
        <a:lstStyle/>
        <a:p>
          <a:r>
            <a:rPr lang="pt-BR" sz="1800" dirty="0"/>
            <a:t>Lei 5.972 de 1973 Regula o procedimento para o registro de propriedade de bens imóveis discriminados administrativamente ou possuídos pela União;</a:t>
          </a:r>
        </a:p>
      </dgm:t>
    </dgm:pt>
    <dgm:pt modelId="{16E0AB53-B1C9-42AA-9858-3DC51985F288}" type="parTrans" cxnId="{1558D481-155E-4DFE-A20A-A40E8F83700D}">
      <dgm:prSet/>
      <dgm:spPr/>
      <dgm:t>
        <a:bodyPr/>
        <a:lstStyle/>
        <a:p>
          <a:endParaRPr lang="pt-BR"/>
        </a:p>
      </dgm:t>
    </dgm:pt>
    <dgm:pt modelId="{ED9D0A47-F315-4791-BC0D-A26EB1D38D21}" type="sibTrans" cxnId="{1558D481-155E-4DFE-A20A-A40E8F83700D}">
      <dgm:prSet/>
      <dgm:spPr/>
      <dgm:t>
        <a:bodyPr/>
        <a:lstStyle/>
        <a:p>
          <a:endParaRPr lang="pt-BR"/>
        </a:p>
      </dgm:t>
    </dgm:pt>
    <dgm:pt modelId="{C8651375-DA74-45E1-A944-824D93A9B04A}">
      <dgm:prSet custT="1"/>
      <dgm:spPr/>
      <dgm:t>
        <a:bodyPr/>
        <a:lstStyle/>
        <a:p>
          <a:r>
            <a:rPr lang="pt-BR" sz="1800" dirty="0"/>
            <a:t>Se devolutas as terras necessitam ser identificadas, conhecidas, descobertas para que possam ser incluídas como bens do Estado (ART. 26-IV da CF/88). Não há presunção de terras devolutas (R.T. 42/78-79);</a:t>
          </a:r>
        </a:p>
      </dgm:t>
    </dgm:pt>
    <dgm:pt modelId="{8B1942CF-5F0C-4697-9091-5219340E1CDC}" type="parTrans" cxnId="{5A8AA417-4DEC-42B9-AD5F-E0C823FEA0AA}">
      <dgm:prSet/>
      <dgm:spPr/>
      <dgm:t>
        <a:bodyPr/>
        <a:lstStyle/>
        <a:p>
          <a:endParaRPr lang="pt-BR"/>
        </a:p>
      </dgm:t>
    </dgm:pt>
    <dgm:pt modelId="{723164A7-C7AE-4C0E-9DBE-648E9E529F80}" type="sibTrans" cxnId="{5A8AA417-4DEC-42B9-AD5F-E0C823FEA0AA}">
      <dgm:prSet/>
      <dgm:spPr/>
      <dgm:t>
        <a:bodyPr/>
        <a:lstStyle/>
        <a:p>
          <a:endParaRPr lang="pt-BR"/>
        </a:p>
      </dgm:t>
    </dgm:pt>
    <dgm:pt modelId="{A02B379B-7739-49FC-AF95-EBC11BF15853}">
      <dgm:prSet custT="1"/>
      <dgm:spPr/>
      <dgm:t>
        <a:bodyPr/>
        <a:lstStyle/>
        <a:p>
          <a:r>
            <a:rPr lang="pt-BR" sz="1800" dirty="0"/>
            <a:t>Atualmente inexiste a favor do Estado a presunção juris tantum que ele pretende extrair do art. 3º da Lei 601/1850 (RE nº 86.234/78 - 2ª. Turma do STF);</a:t>
          </a:r>
        </a:p>
      </dgm:t>
    </dgm:pt>
    <dgm:pt modelId="{13AD9C18-ED8F-4ED4-9299-B5B3C8A9E9FB}" type="parTrans" cxnId="{12B0A70E-AEA8-4D7C-85D9-6942A7620AD2}">
      <dgm:prSet/>
      <dgm:spPr/>
      <dgm:t>
        <a:bodyPr/>
        <a:lstStyle/>
        <a:p>
          <a:endParaRPr lang="pt-BR"/>
        </a:p>
      </dgm:t>
    </dgm:pt>
    <dgm:pt modelId="{CC5657A4-81FC-4FB0-8E65-9FAAF4EFA490}" type="sibTrans" cxnId="{12B0A70E-AEA8-4D7C-85D9-6942A7620AD2}">
      <dgm:prSet/>
      <dgm:spPr/>
      <dgm:t>
        <a:bodyPr/>
        <a:lstStyle/>
        <a:p>
          <a:endParaRPr lang="pt-BR"/>
        </a:p>
      </dgm:t>
    </dgm:pt>
    <dgm:pt modelId="{CBDC93DB-4965-4A39-8A28-F1C5C3D76639}">
      <dgm:prSet custT="1"/>
      <dgm:spPr/>
      <dgm:t>
        <a:bodyPr/>
        <a:lstStyle/>
        <a:p>
          <a:r>
            <a:rPr lang="pt-BR" sz="1800" dirty="0"/>
            <a:t>Decisão da 4ª. T-STJ- com apoio em entendimento do STF-RE 674.558 - Terras devolutas - ônus da prova - Falta de registro de imóvel não permite presunção de propriedade estatal.</a:t>
          </a:r>
        </a:p>
      </dgm:t>
    </dgm:pt>
    <dgm:pt modelId="{112F82C1-BEEB-4CB4-B39A-C591FF15D37B}" type="parTrans" cxnId="{27715EE9-566E-4780-9E8C-D96909F250C4}">
      <dgm:prSet/>
      <dgm:spPr/>
      <dgm:t>
        <a:bodyPr/>
        <a:lstStyle/>
        <a:p>
          <a:endParaRPr lang="pt-BR"/>
        </a:p>
      </dgm:t>
    </dgm:pt>
    <dgm:pt modelId="{368E4757-4C46-4648-BB55-9A69C4AB6531}" type="sibTrans" cxnId="{27715EE9-566E-4780-9E8C-D96909F250C4}">
      <dgm:prSet/>
      <dgm:spPr/>
      <dgm:t>
        <a:bodyPr/>
        <a:lstStyle/>
        <a:p>
          <a:endParaRPr lang="pt-BR"/>
        </a:p>
      </dgm:t>
    </dgm:pt>
    <dgm:pt modelId="{AA3ADE58-E170-40DE-90CA-82D74E898F80}" type="pres">
      <dgm:prSet presAssocID="{03F32AA4-2869-40E3-8798-21F4ADCEFE5A}" presName="Name0" presStyleCnt="0">
        <dgm:presLayoutVars>
          <dgm:chMax val="7"/>
          <dgm:chPref val="7"/>
          <dgm:dir/>
        </dgm:presLayoutVars>
      </dgm:prSet>
      <dgm:spPr/>
    </dgm:pt>
    <dgm:pt modelId="{C9E4DF62-7961-4413-9398-D442261BEA6F}" type="pres">
      <dgm:prSet presAssocID="{03F32AA4-2869-40E3-8798-21F4ADCEFE5A}" presName="Name1" presStyleCnt="0"/>
      <dgm:spPr/>
    </dgm:pt>
    <dgm:pt modelId="{38334048-1385-4A83-909A-24904672ED7C}" type="pres">
      <dgm:prSet presAssocID="{03F32AA4-2869-40E3-8798-21F4ADCEFE5A}" presName="cycle" presStyleCnt="0"/>
      <dgm:spPr/>
    </dgm:pt>
    <dgm:pt modelId="{A246FBAF-8E2E-4B7A-8B64-47ECED454485}" type="pres">
      <dgm:prSet presAssocID="{03F32AA4-2869-40E3-8798-21F4ADCEFE5A}" presName="srcNode" presStyleLbl="node1" presStyleIdx="0" presStyleCnt="5"/>
      <dgm:spPr/>
    </dgm:pt>
    <dgm:pt modelId="{E0C170CE-41A4-4252-AAB2-F7B67B7146D9}" type="pres">
      <dgm:prSet presAssocID="{03F32AA4-2869-40E3-8798-21F4ADCEFE5A}" presName="conn" presStyleLbl="parChTrans1D2" presStyleIdx="0" presStyleCnt="1"/>
      <dgm:spPr/>
    </dgm:pt>
    <dgm:pt modelId="{A8DBE7CD-3B78-4100-88A3-BF83880554E0}" type="pres">
      <dgm:prSet presAssocID="{03F32AA4-2869-40E3-8798-21F4ADCEFE5A}" presName="extraNode" presStyleLbl="node1" presStyleIdx="0" presStyleCnt="5"/>
      <dgm:spPr/>
    </dgm:pt>
    <dgm:pt modelId="{324EEEBD-E442-4F1A-AD3A-CF94164B9972}" type="pres">
      <dgm:prSet presAssocID="{03F32AA4-2869-40E3-8798-21F4ADCEFE5A}" presName="dstNode" presStyleLbl="node1" presStyleIdx="0" presStyleCnt="5"/>
      <dgm:spPr/>
    </dgm:pt>
    <dgm:pt modelId="{E81C7A80-BA74-4514-8CB2-9365FBFB1B0D}" type="pres">
      <dgm:prSet presAssocID="{7CF6FF88-7107-44DE-BD4D-437E941A8540}" presName="text_1" presStyleLbl="node1" presStyleIdx="0" presStyleCnt="5">
        <dgm:presLayoutVars>
          <dgm:bulletEnabled val="1"/>
        </dgm:presLayoutVars>
      </dgm:prSet>
      <dgm:spPr/>
    </dgm:pt>
    <dgm:pt modelId="{A4F4A99B-4BDE-4B59-98FD-809069FBB7D8}" type="pres">
      <dgm:prSet presAssocID="{7CF6FF88-7107-44DE-BD4D-437E941A8540}" presName="accent_1" presStyleCnt="0"/>
      <dgm:spPr/>
    </dgm:pt>
    <dgm:pt modelId="{848D1B8C-B6F3-4298-9A56-2701BC7C813C}" type="pres">
      <dgm:prSet presAssocID="{7CF6FF88-7107-44DE-BD4D-437E941A8540}" presName="accentRepeatNode" presStyleLbl="solidFgAcc1" presStyleIdx="0" presStyleCnt="5" custLinFactNeighborX="-539" custLinFactNeighborY="-884"/>
      <dgm:spPr/>
    </dgm:pt>
    <dgm:pt modelId="{DBFC6AC5-6FD5-4EBB-915D-2DA7F06A3149}" type="pres">
      <dgm:prSet presAssocID="{74C7FBEB-7CAD-420D-A955-3D553D350AD9}" presName="text_2" presStyleLbl="node1" presStyleIdx="1" presStyleCnt="5" custScaleX="100895" custScaleY="107284">
        <dgm:presLayoutVars>
          <dgm:bulletEnabled val="1"/>
        </dgm:presLayoutVars>
      </dgm:prSet>
      <dgm:spPr/>
    </dgm:pt>
    <dgm:pt modelId="{B909355A-33E6-4EBF-8960-E65DE9BCC8EE}" type="pres">
      <dgm:prSet presAssocID="{74C7FBEB-7CAD-420D-A955-3D553D350AD9}" presName="accent_2" presStyleCnt="0"/>
      <dgm:spPr/>
    </dgm:pt>
    <dgm:pt modelId="{2C6A33A6-F133-4D21-905B-F6089D42A0B8}" type="pres">
      <dgm:prSet presAssocID="{74C7FBEB-7CAD-420D-A955-3D553D350AD9}" presName="accentRepeatNode" presStyleLbl="solidFgAcc1" presStyleIdx="1" presStyleCnt="5"/>
      <dgm:spPr/>
    </dgm:pt>
    <dgm:pt modelId="{2CCBF73E-6749-4CEA-9B6A-29438A36C62D}" type="pres">
      <dgm:prSet presAssocID="{C8651375-DA74-45E1-A944-824D93A9B04A}" presName="text_3" presStyleLbl="node1" presStyleIdx="2" presStyleCnt="5">
        <dgm:presLayoutVars>
          <dgm:bulletEnabled val="1"/>
        </dgm:presLayoutVars>
      </dgm:prSet>
      <dgm:spPr/>
    </dgm:pt>
    <dgm:pt modelId="{C8F937AD-40C6-4E37-A2A6-6C2DB2A45A69}" type="pres">
      <dgm:prSet presAssocID="{C8651375-DA74-45E1-A944-824D93A9B04A}" presName="accent_3" presStyleCnt="0"/>
      <dgm:spPr/>
    </dgm:pt>
    <dgm:pt modelId="{6DA191FB-4748-4917-B4C3-D8FB96C105FB}" type="pres">
      <dgm:prSet presAssocID="{C8651375-DA74-45E1-A944-824D93A9B04A}" presName="accentRepeatNode" presStyleLbl="solidFgAcc1" presStyleIdx="2" presStyleCnt="5"/>
      <dgm:spPr/>
    </dgm:pt>
    <dgm:pt modelId="{52EA23B6-08DC-4BCE-A627-9749966DD612}" type="pres">
      <dgm:prSet presAssocID="{A02B379B-7739-49FC-AF95-EBC11BF15853}" presName="text_4" presStyleLbl="node1" presStyleIdx="3" presStyleCnt="5">
        <dgm:presLayoutVars>
          <dgm:bulletEnabled val="1"/>
        </dgm:presLayoutVars>
      </dgm:prSet>
      <dgm:spPr/>
    </dgm:pt>
    <dgm:pt modelId="{AD14A3B4-ED1A-41FA-AED8-F1EAAC8C9088}" type="pres">
      <dgm:prSet presAssocID="{A02B379B-7739-49FC-AF95-EBC11BF15853}" presName="accent_4" presStyleCnt="0"/>
      <dgm:spPr/>
    </dgm:pt>
    <dgm:pt modelId="{19CA9245-304B-4A1F-855D-3E42E773C1BE}" type="pres">
      <dgm:prSet presAssocID="{A02B379B-7739-49FC-AF95-EBC11BF15853}" presName="accentRepeatNode" presStyleLbl="solidFgAcc1" presStyleIdx="3" presStyleCnt="5"/>
      <dgm:spPr/>
    </dgm:pt>
    <dgm:pt modelId="{04A976F4-AD29-4A1C-8581-E391C2DA8F0E}" type="pres">
      <dgm:prSet presAssocID="{CBDC93DB-4965-4A39-8A28-F1C5C3D76639}" presName="text_5" presStyleLbl="node1" presStyleIdx="4" presStyleCnt="5">
        <dgm:presLayoutVars>
          <dgm:bulletEnabled val="1"/>
        </dgm:presLayoutVars>
      </dgm:prSet>
      <dgm:spPr/>
    </dgm:pt>
    <dgm:pt modelId="{E64CCB6B-B220-4CE4-9B3E-0B3B7732CA96}" type="pres">
      <dgm:prSet presAssocID="{CBDC93DB-4965-4A39-8A28-F1C5C3D76639}" presName="accent_5" presStyleCnt="0"/>
      <dgm:spPr/>
    </dgm:pt>
    <dgm:pt modelId="{1370F39F-EB1A-4839-A32B-C2F68E843C0B}" type="pres">
      <dgm:prSet presAssocID="{CBDC93DB-4965-4A39-8A28-F1C5C3D76639}" presName="accentRepeatNode" presStyleLbl="solidFgAcc1" presStyleIdx="4" presStyleCnt="5"/>
      <dgm:spPr/>
    </dgm:pt>
  </dgm:ptLst>
  <dgm:cxnLst>
    <dgm:cxn modelId="{0D624704-99AC-4C81-9129-8F759E3125DC}" srcId="{03F32AA4-2869-40E3-8798-21F4ADCEFE5A}" destId="{7CF6FF88-7107-44DE-BD4D-437E941A8540}" srcOrd="0" destOrd="0" parTransId="{8E64B363-43F8-484C-A558-5740BBB581DA}" sibTransId="{31E31503-2EEA-412D-8F83-1C5C5F61E497}"/>
    <dgm:cxn modelId="{12B0A70E-AEA8-4D7C-85D9-6942A7620AD2}" srcId="{03F32AA4-2869-40E3-8798-21F4ADCEFE5A}" destId="{A02B379B-7739-49FC-AF95-EBC11BF15853}" srcOrd="3" destOrd="0" parTransId="{13AD9C18-ED8F-4ED4-9299-B5B3C8A9E9FB}" sibTransId="{CC5657A4-81FC-4FB0-8E65-9FAAF4EFA490}"/>
    <dgm:cxn modelId="{5A8AA417-4DEC-42B9-AD5F-E0C823FEA0AA}" srcId="{03F32AA4-2869-40E3-8798-21F4ADCEFE5A}" destId="{C8651375-DA74-45E1-A944-824D93A9B04A}" srcOrd="2" destOrd="0" parTransId="{8B1942CF-5F0C-4697-9091-5219340E1CDC}" sibTransId="{723164A7-C7AE-4C0E-9DBE-648E9E529F80}"/>
    <dgm:cxn modelId="{35A75829-596D-4779-A9C2-CAEBF2F60968}" type="presOf" srcId="{31E31503-2EEA-412D-8F83-1C5C5F61E497}" destId="{E0C170CE-41A4-4252-AAB2-F7B67B7146D9}" srcOrd="0" destOrd="0" presId="urn:microsoft.com/office/officeart/2008/layout/VerticalCurvedList"/>
    <dgm:cxn modelId="{0F729755-26AE-49B7-8E42-1BFCD727D881}" type="presOf" srcId="{C8651375-DA74-45E1-A944-824D93A9B04A}" destId="{2CCBF73E-6749-4CEA-9B6A-29438A36C62D}" srcOrd="0" destOrd="0" presId="urn:microsoft.com/office/officeart/2008/layout/VerticalCurvedList"/>
    <dgm:cxn modelId="{1558D481-155E-4DFE-A20A-A40E8F83700D}" srcId="{03F32AA4-2869-40E3-8798-21F4ADCEFE5A}" destId="{74C7FBEB-7CAD-420D-A955-3D553D350AD9}" srcOrd="1" destOrd="0" parTransId="{16E0AB53-B1C9-42AA-9858-3DC51985F288}" sibTransId="{ED9D0A47-F315-4791-BC0D-A26EB1D38D21}"/>
    <dgm:cxn modelId="{349FCD87-5BF1-40FA-9751-8198BF95F462}" type="presOf" srcId="{03F32AA4-2869-40E3-8798-21F4ADCEFE5A}" destId="{AA3ADE58-E170-40DE-90CA-82D74E898F80}" srcOrd="0" destOrd="0" presId="urn:microsoft.com/office/officeart/2008/layout/VerticalCurvedList"/>
    <dgm:cxn modelId="{34AC0892-5FED-4591-8C89-F59C52F5DF05}" type="presOf" srcId="{A02B379B-7739-49FC-AF95-EBC11BF15853}" destId="{52EA23B6-08DC-4BCE-A627-9749966DD612}" srcOrd="0" destOrd="0" presId="urn:microsoft.com/office/officeart/2008/layout/VerticalCurvedList"/>
    <dgm:cxn modelId="{EA462698-3468-40AD-9AD7-E1309EF39699}" type="presOf" srcId="{74C7FBEB-7CAD-420D-A955-3D553D350AD9}" destId="{DBFC6AC5-6FD5-4EBB-915D-2DA7F06A3149}" srcOrd="0" destOrd="0" presId="urn:microsoft.com/office/officeart/2008/layout/VerticalCurvedList"/>
    <dgm:cxn modelId="{122E17C2-1465-4C59-BD92-45C29F0B9E7F}" type="presOf" srcId="{CBDC93DB-4965-4A39-8A28-F1C5C3D76639}" destId="{04A976F4-AD29-4A1C-8581-E391C2DA8F0E}" srcOrd="0" destOrd="0" presId="urn:microsoft.com/office/officeart/2008/layout/VerticalCurvedList"/>
    <dgm:cxn modelId="{4C8BC9D9-6492-4947-81BD-80F5CB1F45CB}" type="presOf" srcId="{7CF6FF88-7107-44DE-BD4D-437E941A8540}" destId="{E81C7A80-BA74-4514-8CB2-9365FBFB1B0D}" srcOrd="0" destOrd="0" presId="urn:microsoft.com/office/officeart/2008/layout/VerticalCurvedList"/>
    <dgm:cxn modelId="{27715EE9-566E-4780-9E8C-D96909F250C4}" srcId="{03F32AA4-2869-40E3-8798-21F4ADCEFE5A}" destId="{CBDC93DB-4965-4A39-8A28-F1C5C3D76639}" srcOrd="4" destOrd="0" parTransId="{112F82C1-BEEB-4CB4-B39A-C591FF15D37B}" sibTransId="{368E4757-4C46-4648-BB55-9A69C4AB6531}"/>
    <dgm:cxn modelId="{C3F75F0F-09DA-40EB-8455-0A9ACF86C2D6}" type="presParOf" srcId="{AA3ADE58-E170-40DE-90CA-82D74E898F80}" destId="{C9E4DF62-7961-4413-9398-D442261BEA6F}" srcOrd="0" destOrd="0" presId="urn:microsoft.com/office/officeart/2008/layout/VerticalCurvedList"/>
    <dgm:cxn modelId="{78E76160-4310-4BA6-B763-2B0B053DA2D2}" type="presParOf" srcId="{C9E4DF62-7961-4413-9398-D442261BEA6F}" destId="{38334048-1385-4A83-909A-24904672ED7C}" srcOrd="0" destOrd="0" presId="urn:microsoft.com/office/officeart/2008/layout/VerticalCurvedList"/>
    <dgm:cxn modelId="{28177BF2-CA83-4AE3-AC69-10201589956A}" type="presParOf" srcId="{38334048-1385-4A83-909A-24904672ED7C}" destId="{A246FBAF-8E2E-4B7A-8B64-47ECED454485}" srcOrd="0" destOrd="0" presId="urn:microsoft.com/office/officeart/2008/layout/VerticalCurvedList"/>
    <dgm:cxn modelId="{602BA29F-39F5-4BBA-8D35-0A8A1E73AD57}" type="presParOf" srcId="{38334048-1385-4A83-909A-24904672ED7C}" destId="{E0C170CE-41A4-4252-AAB2-F7B67B7146D9}" srcOrd="1" destOrd="0" presId="urn:microsoft.com/office/officeart/2008/layout/VerticalCurvedList"/>
    <dgm:cxn modelId="{043D2651-09BB-4974-8C0A-AA5CF200B00E}" type="presParOf" srcId="{38334048-1385-4A83-909A-24904672ED7C}" destId="{A8DBE7CD-3B78-4100-88A3-BF83880554E0}" srcOrd="2" destOrd="0" presId="urn:microsoft.com/office/officeart/2008/layout/VerticalCurvedList"/>
    <dgm:cxn modelId="{DDABB538-953D-4044-BCD7-B005556D14C5}" type="presParOf" srcId="{38334048-1385-4A83-909A-24904672ED7C}" destId="{324EEEBD-E442-4F1A-AD3A-CF94164B9972}" srcOrd="3" destOrd="0" presId="urn:microsoft.com/office/officeart/2008/layout/VerticalCurvedList"/>
    <dgm:cxn modelId="{D99BA31D-F965-46C1-A064-52866C683119}" type="presParOf" srcId="{C9E4DF62-7961-4413-9398-D442261BEA6F}" destId="{E81C7A80-BA74-4514-8CB2-9365FBFB1B0D}" srcOrd="1" destOrd="0" presId="urn:microsoft.com/office/officeart/2008/layout/VerticalCurvedList"/>
    <dgm:cxn modelId="{048A7256-AB11-48AB-8101-9250AEF3B43E}" type="presParOf" srcId="{C9E4DF62-7961-4413-9398-D442261BEA6F}" destId="{A4F4A99B-4BDE-4B59-98FD-809069FBB7D8}" srcOrd="2" destOrd="0" presId="urn:microsoft.com/office/officeart/2008/layout/VerticalCurvedList"/>
    <dgm:cxn modelId="{DA2F2F62-58C5-4C4C-8F51-6D7FE05255D5}" type="presParOf" srcId="{A4F4A99B-4BDE-4B59-98FD-809069FBB7D8}" destId="{848D1B8C-B6F3-4298-9A56-2701BC7C813C}" srcOrd="0" destOrd="0" presId="urn:microsoft.com/office/officeart/2008/layout/VerticalCurvedList"/>
    <dgm:cxn modelId="{5A1E5BEE-45F6-4CE6-BBD3-A897ED09D91D}" type="presParOf" srcId="{C9E4DF62-7961-4413-9398-D442261BEA6F}" destId="{DBFC6AC5-6FD5-4EBB-915D-2DA7F06A3149}" srcOrd="3" destOrd="0" presId="urn:microsoft.com/office/officeart/2008/layout/VerticalCurvedList"/>
    <dgm:cxn modelId="{E867EA95-C625-431C-89D1-7CAA52724B0D}" type="presParOf" srcId="{C9E4DF62-7961-4413-9398-D442261BEA6F}" destId="{B909355A-33E6-4EBF-8960-E65DE9BCC8EE}" srcOrd="4" destOrd="0" presId="urn:microsoft.com/office/officeart/2008/layout/VerticalCurvedList"/>
    <dgm:cxn modelId="{7B5AC787-1750-48F7-A3C9-079507C623B7}" type="presParOf" srcId="{B909355A-33E6-4EBF-8960-E65DE9BCC8EE}" destId="{2C6A33A6-F133-4D21-905B-F6089D42A0B8}" srcOrd="0" destOrd="0" presId="urn:microsoft.com/office/officeart/2008/layout/VerticalCurvedList"/>
    <dgm:cxn modelId="{69078417-80A1-4AA3-A108-14B18DB69866}" type="presParOf" srcId="{C9E4DF62-7961-4413-9398-D442261BEA6F}" destId="{2CCBF73E-6749-4CEA-9B6A-29438A36C62D}" srcOrd="5" destOrd="0" presId="urn:microsoft.com/office/officeart/2008/layout/VerticalCurvedList"/>
    <dgm:cxn modelId="{12DFA6D2-CBC3-4647-ACD3-D9C72D592CE2}" type="presParOf" srcId="{C9E4DF62-7961-4413-9398-D442261BEA6F}" destId="{C8F937AD-40C6-4E37-A2A6-6C2DB2A45A69}" srcOrd="6" destOrd="0" presId="urn:microsoft.com/office/officeart/2008/layout/VerticalCurvedList"/>
    <dgm:cxn modelId="{8EFD858A-7BB1-4C0F-BF75-3776C142DD51}" type="presParOf" srcId="{C8F937AD-40C6-4E37-A2A6-6C2DB2A45A69}" destId="{6DA191FB-4748-4917-B4C3-D8FB96C105FB}" srcOrd="0" destOrd="0" presId="urn:microsoft.com/office/officeart/2008/layout/VerticalCurvedList"/>
    <dgm:cxn modelId="{EB6F261A-741B-4882-B075-5B8FA8B1E9C7}" type="presParOf" srcId="{C9E4DF62-7961-4413-9398-D442261BEA6F}" destId="{52EA23B6-08DC-4BCE-A627-9749966DD612}" srcOrd="7" destOrd="0" presId="urn:microsoft.com/office/officeart/2008/layout/VerticalCurvedList"/>
    <dgm:cxn modelId="{16B31B1D-36F3-479E-A1CB-F2349EBF5E9B}" type="presParOf" srcId="{C9E4DF62-7961-4413-9398-D442261BEA6F}" destId="{AD14A3B4-ED1A-41FA-AED8-F1EAAC8C9088}" srcOrd="8" destOrd="0" presId="urn:microsoft.com/office/officeart/2008/layout/VerticalCurvedList"/>
    <dgm:cxn modelId="{DF5DE8B6-65E4-4B0C-A392-1C161F4E472A}" type="presParOf" srcId="{AD14A3B4-ED1A-41FA-AED8-F1EAAC8C9088}" destId="{19CA9245-304B-4A1F-855D-3E42E773C1BE}" srcOrd="0" destOrd="0" presId="urn:microsoft.com/office/officeart/2008/layout/VerticalCurvedList"/>
    <dgm:cxn modelId="{3AB59FB9-2D75-461A-8033-BB16F4590A3D}" type="presParOf" srcId="{C9E4DF62-7961-4413-9398-D442261BEA6F}" destId="{04A976F4-AD29-4A1C-8581-E391C2DA8F0E}" srcOrd="9" destOrd="0" presId="urn:microsoft.com/office/officeart/2008/layout/VerticalCurvedList"/>
    <dgm:cxn modelId="{13807E11-E664-4314-B227-1BCD41290B30}" type="presParOf" srcId="{C9E4DF62-7961-4413-9398-D442261BEA6F}" destId="{E64CCB6B-B220-4CE4-9B3E-0B3B7732CA96}" srcOrd="10" destOrd="0" presId="urn:microsoft.com/office/officeart/2008/layout/VerticalCurvedList"/>
    <dgm:cxn modelId="{1227FEFF-76A8-48F0-BE20-5F24040E5579}" type="presParOf" srcId="{E64CCB6B-B220-4CE4-9B3E-0B3B7732CA96}" destId="{1370F39F-EB1A-4839-A32B-C2F68E843C0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A44983-AEBA-48AD-A74A-E832332DE99B}"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pt-BR"/>
        </a:p>
      </dgm:t>
    </dgm:pt>
    <dgm:pt modelId="{D3F92AF7-0539-4606-91F7-5543F9482C11}" type="pres">
      <dgm:prSet presAssocID="{DFA44983-AEBA-48AD-A74A-E832332DE99B}" presName="hierChild1" presStyleCnt="0">
        <dgm:presLayoutVars>
          <dgm:chPref val="1"/>
          <dgm:dir/>
          <dgm:animOne val="branch"/>
          <dgm:animLvl val="lvl"/>
          <dgm:resizeHandles/>
        </dgm:presLayoutVars>
      </dgm:prSet>
      <dgm:spPr/>
    </dgm:pt>
  </dgm:ptLst>
  <dgm:cxnLst>
    <dgm:cxn modelId="{AACCCFC4-4C50-48B1-A824-5E4460418714}" type="presOf" srcId="{DFA44983-AEBA-48AD-A74A-E832332DE99B}" destId="{D3F92AF7-0539-4606-91F7-5543F9482C11}" srcOrd="0"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EE1B5F-F699-485A-BA17-7686F13D7AF4}" type="doc">
      <dgm:prSet loTypeId="urn:microsoft.com/office/officeart/2005/8/layout/venn3" loCatId="relationship" qsTypeId="urn:microsoft.com/office/officeart/2005/8/quickstyle/3d1" qsCatId="3D" csTypeId="urn:microsoft.com/office/officeart/2005/8/colors/accent1_2" csCatId="accent1" phldr="1"/>
      <dgm:spPr/>
      <dgm:t>
        <a:bodyPr/>
        <a:lstStyle/>
        <a:p>
          <a:endParaRPr lang="pt-BR"/>
        </a:p>
      </dgm:t>
    </dgm:pt>
    <dgm:pt modelId="{E3C5B1E3-ADED-4FDD-9147-5377916AD6C1}">
      <dgm:prSet custT="1"/>
      <dgm:spPr>
        <a:solidFill>
          <a:schemeClr val="accent1">
            <a:lumMod val="75000"/>
            <a:alpha val="50000"/>
          </a:schemeClr>
        </a:solidFill>
      </dgm:spPr>
      <dgm:t>
        <a:bodyPr/>
        <a:lstStyle/>
        <a:p>
          <a:r>
            <a:rPr lang="pt-BR" sz="2100" dirty="0"/>
            <a:t>- </a:t>
          </a:r>
          <a:r>
            <a:rPr lang="pt-BR" sz="2400" b="1" dirty="0"/>
            <a:t>2008 - Criação de uma vara especializada - responsável por resolver questões fundiárias em todo o estado</a:t>
          </a:r>
          <a:r>
            <a:rPr lang="pt-BR" sz="2100" b="1" dirty="0"/>
            <a:t>;</a:t>
          </a:r>
        </a:p>
      </dgm:t>
    </dgm:pt>
    <dgm:pt modelId="{2DD14FF9-2FC6-44E7-A582-86772113CD9B}" type="parTrans" cxnId="{AFF702B7-085C-4C99-B598-16B0993D2D78}">
      <dgm:prSet/>
      <dgm:spPr/>
      <dgm:t>
        <a:bodyPr/>
        <a:lstStyle/>
        <a:p>
          <a:endParaRPr lang="pt-BR"/>
        </a:p>
      </dgm:t>
    </dgm:pt>
    <dgm:pt modelId="{75CA56BD-B775-49D8-9857-1E87CBF0330E}" type="sibTrans" cxnId="{AFF702B7-085C-4C99-B598-16B0993D2D78}">
      <dgm:prSet/>
      <dgm:spPr/>
      <dgm:t>
        <a:bodyPr/>
        <a:lstStyle/>
        <a:p>
          <a:endParaRPr lang="pt-BR"/>
        </a:p>
      </dgm:t>
    </dgm:pt>
    <dgm:pt modelId="{0E4DBFB5-C0A5-4E58-80C7-364893A0CA6B}">
      <dgm:prSet custT="1"/>
      <dgm:spPr>
        <a:solidFill>
          <a:srgbClr val="197DCE">
            <a:alpha val="50000"/>
          </a:srgbClr>
        </a:solidFill>
      </dgm:spPr>
      <dgm:t>
        <a:bodyPr/>
        <a:lstStyle/>
        <a:p>
          <a:r>
            <a:rPr lang="pt-BR" sz="2200" dirty="0"/>
            <a:t>- </a:t>
          </a:r>
          <a:r>
            <a:rPr lang="pt-BR" sz="2200" b="1" dirty="0">
              <a:solidFill>
                <a:schemeClr val="tx1"/>
              </a:solidFill>
            </a:rPr>
            <a:t>2011- Criação de uma comissão estadual - envolvendo todos os agentes fundiários para liderar os debates sobre os problemas e soluções para a questão fundiária do Estado</a:t>
          </a:r>
          <a:r>
            <a:rPr lang="pt-BR" sz="2200" dirty="0"/>
            <a:t>;</a:t>
          </a:r>
        </a:p>
      </dgm:t>
    </dgm:pt>
    <dgm:pt modelId="{CE672EC6-7FB0-4AD7-B841-471F0E0AE10E}" type="parTrans" cxnId="{33FDEE83-46E6-4AFC-97EC-D2DFEA26AB61}">
      <dgm:prSet/>
      <dgm:spPr/>
      <dgm:t>
        <a:bodyPr/>
        <a:lstStyle/>
        <a:p>
          <a:endParaRPr lang="pt-BR"/>
        </a:p>
      </dgm:t>
    </dgm:pt>
    <dgm:pt modelId="{EB633695-90C1-4868-A8FD-42A9CB2A59F5}" type="sibTrans" cxnId="{33FDEE83-46E6-4AFC-97EC-D2DFEA26AB61}">
      <dgm:prSet/>
      <dgm:spPr/>
      <dgm:t>
        <a:bodyPr/>
        <a:lstStyle/>
        <a:p>
          <a:endParaRPr lang="pt-BR"/>
        </a:p>
      </dgm:t>
    </dgm:pt>
    <dgm:pt modelId="{FDD559BC-2024-429B-BE75-C622A6C39364}">
      <dgm:prSet/>
      <dgm:spPr>
        <a:solidFill>
          <a:schemeClr val="accent6">
            <a:lumMod val="75000"/>
            <a:alpha val="50000"/>
          </a:schemeClr>
        </a:solidFill>
      </dgm:spPr>
      <dgm:t>
        <a:bodyPr/>
        <a:lstStyle/>
        <a:p>
          <a:r>
            <a:rPr lang="pt-BR" dirty="0"/>
            <a:t>- </a:t>
          </a:r>
          <a:r>
            <a:rPr lang="pt-BR" b="1" dirty="0"/>
            <a:t>2014 - Criação em todo o estado de comissões municipais sobre a questão fundiária liderados por juízes</a:t>
          </a:r>
        </a:p>
      </dgm:t>
    </dgm:pt>
    <dgm:pt modelId="{D4981C1C-52DC-4A1C-9FB5-48E8FF0C98A6}" type="parTrans" cxnId="{D5FDEE99-A3D9-40E3-B817-886F40DA1EC3}">
      <dgm:prSet/>
      <dgm:spPr/>
      <dgm:t>
        <a:bodyPr/>
        <a:lstStyle/>
        <a:p>
          <a:endParaRPr lang="pt-BR"/>
        </a:p>
      </dgm:t>
    </dgm:pt>
    <dgm:pt modelId="{C789979C-6C15-48D4-8384-42CDD5E13643}" type="sibTrans" cxnId="{D5FDEE99-A3D9-40E3-B817-886F40DA1EC3}">
      <dgm:prSet/>
      <dgm:spPr/>
      <dgm:t>
        <a:bodyPr/>
        <a:lstStyle/>
        <a:p>
          <a:endParaRPr lang="pt-BR"/>
        </a:p>
      </dgm:t>
    </dgm:pt>
    <dgm:pt modelId="{D5147A0D-508C-4A90-A8CC-31BCBE985ADA}" type="pres">
      <dgm:prSet presAssocID="{41EE1B5F-F699-485A-BA17-7686F13D7AF4}" presName="Name0" presStyleCnt="0">
        <dgm:presLayoutVars>
          <dgm:dir/>
          <dgm:resizeHandles val="exact"/>
        </dgm:presLayoutVars>
      </dgm:prSet>
      <dgm:spPr/>
    </dgm:pt>
    <dgm:pt modelId="{5373062E-A456-4865-AD20-45CFA6CF4CEB}" type="pres">
      <dgm:prSet presAssocID="{E3C5B1E3-ADED-4FDD-9147-5377916AD6C1}" presName="Name5" presStyleLbl="vennNode1" presStyleIdx="0" presStyleCnt="3" custLinFactNeighborX="4729" custLinFactNeighborY="231">
        <dgm:presLayoutVars>
          <dgm:bulletEnabled val="1"/>
        </dgm:presLayoutVars>
      </dgm:prSet>
      <dgm:spPr/>
    </dgm:pt>
    <dgm:pt modelId="{BD43368F-6B8E-4964-A7DC-AB9C77FF1B6E}" type="pres">
      <dgm:prSet presAssocID="{75CA56BD-B775-49D8-9857-1E87CBF0330E}" presName="space" presStyleCnt="0"/>
      <dgm:spPr/>
    </dgm:pt>
    <dgm:pt modelId="{0D258854-285A-418D-8402-0DCE6ADC46F3}" type="pres">
      <dgm:prSet presAssocID="{0E4DBFB5-C0A5-4E58-80C7-364893A0CA6B}" presName="Name5" presStyleLbl="vennNode1" presStyleIdx="1" presStyleCnt="3">
        <dgm:presLayoutVars>
          <dgm:bulletEnabled val="1"/>
        </dgm:presLayoutVars>
      </dgm:prSet>
      <dgm:spPr/>
    </dgm:pt>
    <dgm:pt modelId="{F929098A-C299-481E-B959-3AB8701E47B3}" type="pres">
      <dgm:prSet presAssocID="{EB633695-90C1-4868-A8FD-42A9CB2A59F5}" presName="space" presStyleCnt="0"/>
      <dgm:spPr/>
    </dgm:pt>
    <dgm:pt modelId="{4A70A9C6-32CF-4062-8EAC-2189CC3712A3}" type="pres">
      <dgm:prSet presAssocID="{FDD559BC-2024-429B-BE75-C622A6C39364}" presName="Name5" presStyleLbl="vennNode1" presStyleIdx="2" presStyleCnt="3">
        <dgm:presLayoutVars>
          <dgm:bulletEnabled val="1"/>
        </dgm:presLayoutVars>
      </dgm:prSet>
      <dgm:spPr/>
    </dgm:pt>
  </dgm:ptLst>
  <dgm:cxnLst>
    <dgm:cxn modelId="{BD8EAB6A-D4E1-4590-B497-B9912C3D124C}" type="presOf" srcId="{E3C5B1E3-ADED-4FDD-9147-5377916AD6C1}" destId="{5373062E-A456-4865-AD20-45CFA6CF4CEB}" srcOrd="0" destOrd="0" presId="urn:microsoft.com/office/officeart/2005/8/layout/venn3"/>
    <dgm:cxn modelId="{AF870776-5737-48E0-B58F-199C6E929BB2}" type="presOf" srcId="{FDD559BC-2024-429B-BE75-C622A6C39364}" destId="{4A70A9C6-32CF-4062-8EAC-2189CC3712A3}" srcOrd="0" destOrd="0" presId="urn:microsoft.com/office/officeart/2005/8/layout/venn3"/>
    <dgm:cxn modelId="{A7A5DB7A-8D8B-48B2-9811-DFBD13D61071}" type="presOf" srcId="{0E4DBFB5-C0A5-4E58-80C7-364893A0CA6B}" destId="{0D258854-285A-418D-8402-0DCE6ADC46F3}" srcOrd="0" destOrd="0" presId="urn:microsoft.com/office/officeart/2005/8/layout/venn3"/>
    <dgm:cxn modelId="{33FDEE83-46E6-4AFC-97EC-D2DFEA26AB61}" srcId="{41EE1B5F-F699-485A-BA17-7686F13D7AF4}" destId="{0E4DBFB5-C0A5-4E58-80C7-364893A0CA6B}" srcOrd="1" destOrd="0" parTransId="{CE672EC6-7FB0-4AD7-B841-471F0E0AE10E}" sibTransId="{EB633695-90C1-4868-A8FD-42A9CB2A59F5}"/>
    <dgm:cxn modelId="{D5FDEE99-A3D9-40E3-B817-886F40DA1EC3}" srcId="{41EE1B5F-F699-485A-BA17-7686F13D7AF4}" destId="{FDD559BC-2024-429B-BE75-C622A6C39364}" srcOrd="2" destOrd="0" parTransId="{D4981C1C-52DC-4A1C-9FB5-48E8FF0C98A6}" sibTransId="{C789979C-6C15-48D4-8384-42CDD5E13643}"/>
    <dgm:cxn modelId="{AFF702B7-085C-4C99-B598-16B0993D2D78}" srcId="{41EE1B5F-F699-485A-BA17-7686F13D7AF4}" destId="{E3C5B1E3-ADED-4FDD-9147-5377916AD6C1}" srcOrd="0" destOrd="0" parTransId="{2DD14FF9-2FC6-44E7-A582-86772113CD9B}" sibTransId="{75CA56BD-B775-49D8-9857-1E87CBF0330E}"/>
    <dgm:cxn modelId="{5A7E6CDC-FA66-41D5-875B-667382186F9F}" type="presOf" srcId="{41EE1B5F-F699-485A-BA17-7686F13D7AF4}" destId="{D5147A0D-508C-4A90-A8CC-31BCBE985ADA}" srcOrd="0" destOrd="0" presId="urn:microsoft.com/office/officeart/2005/8/layout/venn3"/>
    <dgm:cxn modelId="{6659F77C-93E1-4806-8A58-F2AF32AD348D}" type="presParOf" srcId="{D5147A0D-508C-4A90-A8CC-31BCBE985ADA}" destId="{5373062E-A456-4865-AD20-45CFA6CF4CEB}" srcOrd="0" destOrd="0" presId="urn:microsoft.com/office/officeart/2005/8/layout/venn3"/>
    <dgm:cxn modelId="{3C1D5053-9B75-4255-9955-AF523C6B2F9F}" type="presParOf" srcId="{D5147A0D-508C-4A90-A8CC-31BCBE985ADA}" destId="{BD43368F-6B8E-4964-A7DC-AB9C77FF1B6E}" srcOrd="1" destOrd="0" presId="urn:microsoft.com/office/officeart/2005/8/layout/venn3"/>
    <dgm:cxn modelId="{0FB190D0-2719-422E-9C7B-FF6B9FA1226A}" type="presParOf" srcId="{D5147A0D-508C-4A90-A8CC-31BCBE985ADA}" destId="{0D258854-285A-418D-8402-0DCE6ADC46F3}" srcOrd="2" destOrd="0" presId="urn:microsoft.com/office/officeart/2005/8/layout/venn3"/>
    <dgm:cxn modelId="{4168AC45-7A93-4382-B6CE-79B0A93F342D}" type="presParOf" srcId="{D5147A0D-508C-4A90-A8CC-31BCBE985ADA}" destId="{F929098A-C299-481E-B959-3AB8701E47B3}" srcOrd="3" destOrd="0" presId="urn:microsoft.com/office/officeart/2005/8/layout/venn3"/>
    <dgm:cxn modelId="{6E3898D0-905C-4F24-865B-7813686B9F6F}" type="presParOf" srcId="{D5147A0D-508C-4A90-A8CC-31BCBE985ADA}" destId="{4A70A9C6-32CF-4062-8EAC-2189CC3712A3}" srcOrd="4"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FCFBD9-7078-4019-91B2-65AC2F86C6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ACC2B1CC-0BEF-49CE-B6F2-73FF2D05B0E6}">
      <dgm:prSet custT="1"/>
      <dgm:spPr/>
      <dgm:t>
        <a:bodyPr/>
        <a:lstStyle/>
        <a:p>
          <a:br>
            <a:rPr lang="pt-BR" sz="1600" b="0" i="0" dirty="0"/>
          </a:br>
          <a:r>
            <a:rPr lang="pt-BR" sz="2000" b="1" i="0" dirty="0"/>
            <a:t>CAF – Comissão de Assuntos Fundiários Estadual:</a:t>
          </a:r>
          <a:br>
            <a:rPr lang="pt-BR" sz="1600" b="0" i="0" dirty="0"/>
          </a:br>
          <a:r>
            <a:rPr lang="pt-BR" sz="1600" b="0" i="0" dirty="0"/>
            <a:t>Estudar a ocupação do solo e desenvolver uma base de dados;</a:t>
          </a:r>
          <a:br>
            <a:rPr lang="pt-BR" sz="1600" b="0" i="0" dirty="0"/>
          </a:br>
          <a:r>
            <a:rPr lang="pt-BR" sz="1600" b="0" i="0" dirty="0"/>
            <a:t>Identificar os principais problemas entre Registros Fundiários e Gestão Fundiária no Estado de Mato Grosso;</a:t>
          </a:r>
          <a:br>
            <a:rPr lang="pt-BR" sz="1600" b="0" i="0" dirty="0"/>
          </a:br>
          <a:r>
            <a:rPr lang="pt-BR" sz="1600" b="0" i="0" dirty="0"/>
            <a:t>Apresentar soluções concretas para o</a:t>
          </a:r>
          <a:br>
            <a:rPr lang="pt-BR" sz="1600" b="0" i="0" dirty="0"/>
          </a:br>
          <a:r>
            <a:rPr lang="pt-BR" sz="1600" b="0" i="0" dirty="0"/>
            <a:t>casos a eles submetidos.</a:t>
          </a:r>
          <a:br>
            <a:rPr lang="pt-BR" sz="1600" b="0" i="0" dirty="0"/>
          </a:br>
          <a:r>
            <a:rPr lang="pt-BR" sz="1600" b="0" i="0" dirty="0"/>
            <a:t>Promover a qualificação profissional daqueles que atuam em questões relacionadas à governança da terra;</a:t>
          </a:r>
          <a:br>
            <a:rPr lang="pt-BR" sz="1600" b="0" i="0" dirty="0"/>
          </a:br>
          <a:r>
            <a:rPr lang="pt-BR" sz="1600" b="0" i="0" dirty="0"/>
            <a:t>Analisar pedidos de esclarecimento e ações judiciais submetidos ao Comitê pelas agências participantes ou outras.</a:t>
          </a:r>
          <a:endParaRPr lang="pt-BR" sz="1600" dirty="0"/>
        </a:p>
      </dgm:t>
    </dgm:pt>
    <dgm:pt modelId="{A8E0BE8E-2D0D-4DCF-BA04-7727307F30BD}" type="parTrans" cxnId="{5041ECE0-6EE6-47D1-91F2-19AC4D3D353D}">
      <dgm:prSet/>
      <dgm:spPr/>
      <dgm:t>
        <a:bodyPr/>
        <a:lstStyle/>
        <a:p>
          <a:endParaRPr lang="pt-BR"/>
        </a:p>
      </dgm:t>
    </dgm:pt>
    <dgm:pt modelId="{0CBCE30B-8052-41B9-9B7D-8AEE02EA74FB}" type="sibTrans" cxnId="{5041ECE0-6EE6-47D1-91F2-19AC4D3D353D}">
      <dgm:prSet/>
      <dgm:spPr/>
      <dgm:t>
        <a:bodyPr/>
        <a:lstStyle/>
        <a:p>
          <a:endParaRPr lang="pt-BR"/>
        </a:p>
      </dgm:t>
    </dgm:pt>
    <dgm:pt modelId="{2A16E262-2EFC-4ADD-A2E7-06801BFBDCC5}" type="pres">
      <dgm:prSet presAssocID="{52FCFBD9-7078-4019-91B2-65AC2F86C6A3}" presName="linear" presStyleCnt="0">
        <dgm:presLayoutVars>
          <dgm:animLvl val="lvl"/>
          <dgm:resizeHandles val="exact"/>
        </dgm:presLayoutVars>
      </dgm:prSet>
      <dgm:spPr/>
    </dgm:pt>
    <dgm:pt modelId="{62861497-A2D4-45A7-8431-5AE6401E969A}" type="pres">
      <dgm:prSet presAssocID="{ACC2B1CC-0BEF-49CE-B6F2-73FF2D05B0E6}" presName="parentText" presStyleLbl="node1" presStyleIdx="0" presStyleCnt="1" custLinFactNeighborX="-14736" custLinFactNeighborY="-5968">
        <dgm:presLayoutVars>
          <dgm:chMax val="0"/>
          <dgm:bulletEnabled val="1"/>
        </dgm:presLayoutVars>
      </dgm:prSet>
      <dgm:spPr/>
    </dgm:pt>
  </dgm:ptLst>
  <dgm:cxnLst>
    <dgm:cxn modelId="{8F24DD1E-04F9-48B8-B697-32C489FAFBBC}" type="presOf" srcId="{52FCFBD9-7078-4019-91B2-65AC2F86C6A3}" destId="{2A16E262-2EFC-4ADD-A2E7-06801BFBDCC5}" srcOrd="0" destOrd="0" presId="urn:microsoft.com/office/officeart/2005/8/layout/vList2"/>
    <dgm:cxn modelId="{134CC6DA-A6F1-4D77-B5FE-08D4068294AC}" type="presOf" srcId="{ACC2B1CC-0BEF-49CE-B6F2-73FF2D05B0E6}" destId="{62861497-A2D4-45A7-8431-5AE6401E969A}" srcOrd="0" destOrd="0" presId="urn:microsoft.com/office/officeart/2005/8/layout/vList2"/>
    <dgm:cxn modelId="{5041ECE0-6EE6-47D1-91F2-19AC4D3D353D}" srcId="{52FCFBD9-7078-4019-91B2-65AC2F86C6A3}" destId="{ACC2B1CC-0BEF-49CE-B6F2-73FF2D05B0E6}" srcOrd="0" destOrd="0" parTransId="{A8E0BE8E-2D0D-4DCF-BA04-7727307F30BD}" sibTransId="{0CBCE30B-8052-41B9-9B7D-8AEE02EA74FB}"/>
    <dgm:cxn modelId="{711991D9-882C-4618-AFD9-C4F0308C2A92}" type="presParOf" srcId="{2A16E262-2EFC-4ADD-A2E7-06801BFBDCC5}" destId="{62861497-A2D4-45A7-8431-5AE6401E969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7A874F-1CE0-434D-BC40-B0133583C6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4D341378-7FDE-488F-91B8-29A3A5A6EFA1}">
      <dgm:prSet custT="1"/>
      <dgm:spPr/>
      <dgm:t>
        <a:bodyPr/>
        <a:lstStyle/>
        <a:p>
          <a:r>
            <a:rPr lang="pt-BR" sz="2400" b="1" dirty="0"/>
            <a:t>Comissões municipais:</a:t>
          </a:r>
          <a:br>
            <a:rPr lang="pt-BR" sz="1600" dirty="0"/>
          </a:br>
          <a:r>
            <a:rPr lang="pt-BR" sz="1600" dirty="0"/>
            <a:t>Advogados, cartórios e a Defesa Pública trazem para as reuniões os entraves para a realização da regularização fundiária e os discutem entre os demais órgãos que fazem parte das comissões municipais.</a:t>
          </a:r>
          <a:br>
            <a:rPr lang="pt-BR" sz="1600" dirty="0"/>
          </a:br>
          <a:r>
            <a:rPr lang="pt-BR" sz="1600" dirty="0"/>
            <a:t>As reuniões são presididas pela figura do Juiz Diretor do Foro que atua administrativamente para a solução das questões apresentadas.</a:t>
          </a:r>
          <a:br>
            <a:rPr lang="pt-BR" sz="1600" dirty="0"/>
          </a:br>
          <a:endParaRPr lang="pt-BR" sz="1600" dirty="0"/>
        </a:p>
      </dgm:t>
    </dgm:pt>
    <dgm:pt modelId="{28BA7CFA-8DBF-4AA1-959E-3D044F0F7431}" type="parTrans" cxnId="{6AF9387B-951B-4DCB-8A2D-0DD348B11E5C}">
      <dgm:prSet/>
      <dgm:spPr/>
      <dgm:t>
        <a:bodyPr/>
        <a:lstStyle/>
        <a:p>
          <a:endParaRPr lang="pt-BR"/>
        </a:p>
      </dgm:t>
    </dgm:pt>
    <dgm:pt modelId="{73CE9441-D190-408A-9378-975E08CA8343}" type="sibTrans" cxnId="{6AF9387B-951B-4DCB-8A2D-0DD348B11E5C}">
      <dgm:prSet/>
      <dgm:spPr/>
      <dgm:t>
        <a:bodyPr/>
        <a:lstStyle/>
        <a:p>
          <a:endParaRPr lang="pt-BR"/>
        </a:p>
      </dgm:t>
    </dgm:pt>
    <dgm:pt modelId="{5AB25ACC-D760-4AE5-8097-41872E5EC1E9}" type="pres">
      <dgm:prSet presAssocID="{997A874F-1CE0-434D-BC40-B0133583C6A9}" presName="linear" presStyleCnt="0">
        <dgm:presLayoutVars>
          <dgm:animLvl val="lvl"/>
          <dgm:resizeHandles val="exact"/>
        </dgm:presLayoutVars>
      </dgm:prSet>
      <dgm:spPr/>
    </dgm:pt>
    <dgm:pt modelId="{E83148AF-961E-4D78-9C48-3E07321E6A23}" type="pres">
      <dgm:prSet presAssocID="{4D341378-7FDE-488F-91B8-29A3A5A6EFA1}" presName="parentText" presStyleLbl="node1" presStyleIdx="0" presStyleCnt="1" custScaleY="93706" custLinFactNeighborY="1835">
        <dgm:presLayoutVars>
          <dgm:chMax val="0"/>
          <dgm:bulletEnabled val="1"/>
        </dgm:presLayoutVars>
      </dgm:prSet>
      <dgm:spPr/>
    </dgm:pt>
  </dgm:ptLst>
  <dgm:cxnLst>
    <dgm:cxn modelId="{A0E17071-AA40-411D-9D40-89F60BE31011}" type="presOf" srcId="{997A874F-1CE0-434D-BC40-B0133583C6A9}" destId="{5AB25ACC-D760-4AE5-8097-41872E5EC1E9}" srcOrd="0" destOrd="0" presId="urn:microsoft.com/office/officeart/2005/8/layout/vList2"/>
    <dgm:cxn modelId="{6AF9387B-951B-4DCB-8A2D-0DD348B11E5C}" srcId="{997A874F-1CE0-434D-BC40-B0133583C6A9}" destId="{4D341378-7FDE-488F-91B8-29A3A5A6EFA1}" srcOrd="0" destOrd="0" parTransId="{28BA7CFA-8DBF-4AA1-959E-3D044F0F7431}" sibTransId="{73CE9441-D190-408A-9378-975E08CA8343}"/>
    <dgm:cxn modelId="{AE1236CA-072D-483A-BC3D-74136F3C36E9}" type="presOf" srcId="{4D341378-7FDE-488F-91B8-29A3A5A6EFA1}" destId="{E83148AF-961E-4D78-9C48-3E07321E6A23}" srcOrd="0" destOrd="0" presId="urn:microsoft.com/office/officeart/2005/8/layout/vList2"/>
    <dgm:cxn modelId="{F1AF2048-F9C2-44C2-88D4-024BDD58423B}" type="presParOf" srcId="{5AB25ACC-D760-4AE5-8097-41872E5EC1E9}" destId="{E83148AF-961E-4D78-9C48-3E07321E6A23}"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47F8AB-568A-4300-B301-9B4F1B63B40A}" type="doc">
      <dgm:prSet loTypeId="urn:microsoft.com/office/officeart/2008/layout/HalfCircleOrganizationChart" loCatId="hierarchy" qsTypeId="urn:microsoft.com/office/officeart/2005/8/quickstyle/simple1" qsCatId="simple" csTypeId="urn:microsoft.com/office/officeart/2005/8/colors/accent1_2" csCatId="accent1"/>
      <dgm:spPr/>
      <dgm:t>
        <a:bodyPr/>
        <a:lstStyle/>
        <a:p>
          <a:endParaRPr lang="pt-BR"/>
        </a:p>
      </dgm:t>
    </dgm:pt>
    <dgm:pt modelId="{BD2F6769-06B6-435A-94B9-90B7DA92E547}">
      <dgm:prSet custT="1"/>
      <dgm:spPr/>
      <dgm:t>
        <a:bodyPr/>
        <a:lstStyle/>
        <a:p>
          <a:r>
            <a:rPr lang="pt-BR" sz="1400" b="1" i="0" baseline="0" dirty="0">
              <a:latin typeface="Arial" panose="020B0604020202020204" pitchFamily="34" charset="0"/>
              <a:cs typeface="Arial" panose="020B0604020202020204" pitchFamily="34" charset="0"/>
            </a:rPr>
            <a:t>Gráfico 2</a:t>
          </a:r>
          <a:endParaRPr lang="pt-BR" sz="1400" dirty="0">
            <a:latin typeface="Arial" panose="020B0604020202020204" pitchFamily="34" charset="0"/>
            <a:cs typeface="Arial" panose="020B0604020202020204" pitchFamily="34" charset="0"/>
          </a:endParaRPr>
        </a:p>
      </dgm:t>
    </dgm:pt>
    <dgm:pt modelId="{9A1D210F-8C5F-4286-BE5D-FC0F61675039}" type="parTrans" cxnId="{F4864DB9-2655-41B2-8FD0-C175C64852B3}">
      <dgm:prSet/>
      <dgm:spPr/>
      <dgm:t>
        <a:bodyPr/>
        <a:lstStyle/>
        <a:p>
          <a:endParaRPr lang="pt-BR"/>
        </a:p>
      </dgm:t>
    </dgm:pt>
    <dgm:pt modelId="{51269576-C7B8-45C8-811F-6EFE0D240451}" type="sibTrans" cxnId="{F4864DB9-2655-41B2-8FD0-C175C64852B3}">
      <dgm:prSet/>
      <dgm:spPr/>
      <dgm:t>
        <a:bodyPr/>
        <a:lstStyle/>
        <a:p>
          <a:endParaRPr lang="pt-BR"/>
        </a:p>
      </dgm:t>
    </dgm:pt>
    <dgm:pt modelId="{222AA378-3CF0-49AE-A7F3-16C7746862EF}" type="pres">
      <dgm:prSet presAssocID="{9947F8AB-568A-4300-B301-9B4F1B63B40A}" presName="Name0" presStyleCnt="0">
        <dgm:presLayoutVars>
          <dgm:orgChart val="1"/>
          <dgm:chPref val="1"/>
          <dgm:dir/>
          <dgm:animOne val="branch"/>
          <dgm:animLvl val="lvl"/>
          <dgm:resizeHandles/>
        </dgm:presLayoutVars>
      </dgm:prSet>
      <dgm:spPr/>
    </dgm:pt>
    <dgm:pt modelId="{582008EB-5372-453C-B687-11D5C62DE028}" type="pres">
      <dgm:prSet presAssocID="{BD2F6769-06B6-435A-94B9-90B7DA92E547}" presName="hierRoot1" presStyleCnt="0">
        <dgm:presLayoutVars>
          <dgm:hierBranch val="init"/>
        </dgm:presLayoutVars>
      </dgm:prSet>
      <dgm:spPr/>
    </dgm:pt>
    <dgm:pt modelId="{E0334856-5E76-4632-B364-5109FDAD6761}" type="pres">
      <dgm:prSet presAssocID="{BD2F6769-06B6-435A-94B9-90B7DA92E547}" presName="rootComposite1" presStyleCnt="0"/>
      <dgm:spPr/>
    </dgm:pt>
    <dgm:pt modelId="{2B6E1555-9408-4114-834A-91E9272DA6A3}" type="pres">
      <dgm:prSet presAssocID="{BD2F6769-06B6-435A-94B9-90B7DA92E547}" presName="rootText1" presStyleLbl="alignAcc1" presStyleIdx="0" presStyleCnt="0">
        <dgm:presLayoutVars>
          <dgm:chPref val="3"/>
        </dgm:presLayoutVars>
      </dgm:prSet>
      <dgm:spPr/>
    </dgm:pt>
    <dgm:pt modelId="{4D176961-E734-42B7-B656-950E319B7F05}" type="pres">
      <dgm:prSet presAssocID="{BD2F6769-06B6-435A-94B9-90B7DA92E547}" presName="topArc1" presStyleLbl="parChTrans1D1" presStyleIdx="0" presStyleCnt="2"/>
      <dgm:spPr/>
    </dgm:pt>
    <dgm:pt modelId="{C74EEDBE-1740-4BF0-A345-F71EEF2371F3}" type="pres">
      <dgm:prSet presAssocID="{BD2F6769-06B6-435A-94B9-90B7DA92E547}" presName="bottomArc1" presStyleLbl="parChTrans1D1" presStyleIdx="1" presStyleCnt="2"/>
      <dgm:spPr/>
    </dgm:pt>
    <dgm:pt modelId="{8D607976-CB61-42D3-BC5D-8D0C7861D37C}" type="pres">
      <dgm:prSet presAssocID="{BD2F6769-06B6-435A-94B9-90B7DA92E547}" presName="topConnNode1" presStyleLbl="node1" presStyleIdx="0" presStyleCnt="0"/>
      <dgm:spPr/>
    </dgm:pt>
    <dgm:pt modelId="{0ABEB580-7088-4534-940F-A1CF31BE6869}" type="pres">
      <dgm:prSet presAssocID="{BD2F6769-06B6-435A-94B9-90B7DA92E547}" presName="hierChild2" presStyleCnt="0"/>
      <dgm:spPr/>
    </dgm:pt>
    <dgm:pt modelId="{16CE383E-00FA-483E-8B06-131F5098A22B}" type="pres">
      <dgm:prSet presAssocID="{BD2F6769-06B6-435A-94B9-90B7DA92E547}" presName="hierChild3" presStyleCnt="0"/>
      <dgm:spPr/>
    </dgm:pt>
  </dgm:ptLst>
  <dgm:cxnLst>
    <dgm:cxn modelId="{0BE8129C-83C8-40CA-A2D4-7E9D35701880}" type="presOf" srcId="{9947F8AB-568A-4300-B301-9B4F1B63B40A}" destId="{222AA378-3CF0-49AE-A7F3-16C7746862EF}" srcOrd="0" destOrd="0" presId="urn:microsoft.com/office/officeart/2008/layout/HalfCircleOrganizationChart"/>
    <dgm:cxn modelId="{F4864DB9-2655-41B2-8FD0-C175C64852B3}" srcId="{9947F8AB-568A-4300-B301-9B4F1B63B40A}" destId="{BD2F6769-06B6-435A-94B9-90B7DA92E547}" srcOrd="0" destOrd="0" parTransId="{9A1D210F-8C5F-4286-BE5D-FC0F61675039}" sibTransId="{51269576-C7B8-45C8-811F-6EFE0D240451}"/>
    <dgm:cxn modelId="{B4EB3AD4-3922-4E13-B448-40733E984634}" type="presOf" srcId="{BD2F6769-06B6-435A-94B9-90B7DA92E547}" destId="{8D607976-CB61-42D3-BC5D-8D0C7861D37C}" srcOrd="1" destOrd="0" presId="urn:microsoft.com/office/officeart/2008/layout/HalfCircleOrganizationChart"/>
    <dgm:cxn modelId="{672083EB-BA99-4A9E-8D08-EF119B26393B}" type="presOf" srcId="{BD2F6769-06B6-435A-94B9-90B7DA92E547}" destId="{2B6E1555-9408-4114-834A-91E9272DA6A3}" srcOrd="0" destOrd="0" presId="urn:microsoft.com/office/officeart/2008/layout/HalfCircleOrganizationChart"/>
    <dgm:cxn modelId="{D75288CC-6795-4B19-AECB-96141AF6FC7D}" type="presParOf" srcId="{222AA378-3CF0-49AE-A7F3-16C7746862EF}" destId="{582008EB-5372-453C-B687-11D5C62DE028}" srcOrd="0" destOrd="0" presId="urn:microsoft.com/office/officeart/2008/layout/HalfCircleOrganizationChart"/>
    <dgm:cxn modelId="{976AE744-DDBA-4C7F-A3E9-F31A1C05E3AD}" type="presParOf" srcId="{582008EB-5372-453C-B687-11D5C62DE028}" destId="{E0334856-5E76-4632-B364-5109FDAD6761}" srcOrd="0" destOrd="0" presId="urn:microsoft.com/office/officeart/2008/layout/HalfCircleOrganizationChart"/>
    <dgm:cxn modelId="{9B1A60A0-A691-4C56-85CB-AC2C031F62D7}" type="presParOf" srcId="{E0334856-5E76-4632-B364-5109FDAD6761}" destId="{2B6E1555-9408-4114-834A-91E9272DA6A3}" srcOrd="0" destOrd="0" presId="urn:microsoft.com/office/officeart/2008/layout/HalfCircleOrganizationChart"/>
    <dgm:cxn modelId="{CFAD71EB-EFCA-4EB7-9D3E-E8EE3338501A}" type="presParOf" srcId="{E0334856-5E76-4632-B364-5109FDAD6761}" destId="{4D176961-E734-42B7-B656-950E319B7F05}" srcOrd="1" destOrd="0" presId="urn:microsoft.com/office/officeart/2008/layout/HalfCircleOrganizationChart"/>
    <dgm:cxn modelId="{4F70F565-B252-4760-83AB-445A9D754AB3}" type="presParOf" srcId="{E0334856-5E76-4632-B364-5109FDAD6761}" destId="{C74EEDBE-1740-4BF0-A345-F71EEF2371F3}" srcOrd="2" destOrd="0" presId="urn:microsoft.com/office/officeart/2008/layout/HalfCircleOrganizationChart"/>
    <dgm:cxn modelId="{C0F28116-4072-4C91-9F2B-89B9C1DA5777}" type="presParOf" srcId="{E0334856-5E76-4632-B364-5109FDAD6761}" destId="{8D607976-CB61-42D3-BC5D-8D0C7861D37C}" srcOrd="3" destOrd="0" presId="urn:microsoft.com/office/officeart/2008/layout/HalfCircleOrganizationChart"/>
    <dgm:cxn modelId="{7EE47A6A-825A-42CA-B747-BA20A96A272A}" type="presParOf" srcId="{582008EB-5372-453C-B687-11D5C62DE028}" destId="{0ABEB580-7088-4534-940F-A1CF31BE6869}" srcOrd="1" destOrd="0" presId="urn:microsoft.com/office/officeart/2008/layout/HalfCircleOrganizationChart"/>
    <dgm:cxn modelId="{6C90E537-19E8-4CF0-A660-B3D963044BB4}" type="presParOf" srcId="{582008EB-5372-453C-B687-11D5C62DE028}" destId="{16CE383E-00FA-483E-8B06-131F5098A22B}" srcOrd="2" destOrd="0" presId="urn:microsoft.com/office/officeart/2008/layout/HalfCircleOrganizationChar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46A5F-7FE0-4973-874E-44136E7A081E}">
      <dsp:nvSpPr>
        <dsp:cNvPr id="0" name=""/>
        <dsp:cNvSpPr/>
      </dsp:nvSpPr>
      <dsp:spPr>
        <a:xfrm>
          <a:off x="0" y="0"/>
          <a:ext cx="1077218" cy="107721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180B7-8C23-4959-A604-DB80DAB8E884}">
      <dsp:nvSpPr>
        <dsp:cNvPr id="0" name=""/>
        <dsp:cNvSpPr/>
      </dsp:nvSpPr>
      <dsp:spPr>
        <a:xfrm>
          <a:off x="538609" y="0"/>
          <a:ext cx="8968829" cy="10772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b="1" kern="1200" dirty="0">
              <a:latin typeface="Tahoma" panose="020B0604030504040204" pitchFamily="34" charset="0"/>
              <a:ea typeface="Tahoma" panose="020B0604030504040204" pitchFamily="34" charset="0"/>
              <a:cs typeface="Tahoma" panose="020B0604030504040204" pitchFamily="34" charset="0"/>
            </a:rPr>
            <a:t>RUMOS DA POLÍTICA NACIONAL SOBRE REGULARIZAÇÃO FUNDIÁRIA</a:t>
          </a:r>
          <a:endParaRPr lang="pt-BR" sz="3200" kern="1200" dirty="0">
            <a:latin typeface="Tahoma" panose="020B0604030504040204" pitchFamily="34" charset="0"/>
            <a:ea typeface="Tahoma" panose="020B0604030504040204" pitchFamily="34" charset="0"/>
            <a:cs typeface="Tahoma" panose="020B0604030504040204" pitchFamily="34" charset="0"/>
          </a:endParaRPr>
        </a:p>
      </dsp:txBody>
      <dsp:txXfrm>
        <a:off x="538609" y="0"/>
        <a:ext cx="8968829" cy="10772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7CD45-A96E-4D3A-9A75-D731D1FFA147}">
      <dsp:nvSpPr>
        <dsp:cNvPr id="0" name=""/>
        <dsp:cNvSpPr/>
      </dsp:nvSpPr>
      <dsp:spPr>
        <a:xfrm rot="10800000">
          <a:off x="1504605" y="206"/>
          <a:ext cx="7595781" cy="788466"/>
        </a:xfrm>
        <a:prstGeom prst="homePlate">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7692" tIns="83820" rIns="156464" bIns="83820" numCol="1" spcCol="1270" anchor="ctr" anchorCtr="0">
          <a:noAutofit/>
        </a:bodyPr>
        <a:lstStyle/>
        <a:p>
          <a:pPr marL="0" lvl="0" indent="0" algn="ctr" defTabSz="977900">
            <a:lnSpc>
              <a:spcPct val="90000"/>
            </a:lnSpc>
            <a:spcBef>
              <a:spcPct val="0"/>
            </a:spcBef>
            <a:spcAft>
              <a:spcPct val="35000"/>
            </a:spcAft>
            <a:buNone/>
          </a:pPr>
          <a:r>
            <a:rPr lang="pt-BR" sz="2200" kern="1200" dirty="0"/>
            <a:t>- A</a:t>
          </a:r>
          <a:r>
            <a:rPr lang="pt-BR" sz="2400" kern="1200" dirty="0"/>
            <a:t> dignidade da pessoa humana (as populações rurais e as suas famílias);</a:t>
          </a:r>
          <a:endParaRPr lang="pt-BR" sz="2200" kern="1200" dirty="0"/>
        </a:p>
      </dsp:txBody>
      <dsp:txXfrm rot="10800000">
        <a:off x="1701721" y="206"/>
        <a:ext cx="7398665" cy="788466"/>
      </dsp:txXfrm>
    </dsp:sp>
    <dsp:sp modelId="{D279E1ED-DBC9-412B-BEEF-3FB398683E10}">
      <dsp:nvSpPr>
        <dsp:cNvPr id="0" name=""/>
        <dsp:cNvSpPr/>
      </dsp:nvSpPr>
      <dsp:spPr>
        <a:xfrm>
          <a:off x="966485" y="1"/>
          <a:ext cx="788466" cy="78846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3">
          <a:schemeClr val="lt1"/>
        </a:lnRef>
        <a:fillRef idx="1">
          <a:schemeClr val="dk1"/>
        </a:fillRef>
        <a:effectRef idx="1">
          <a:schemeClr val="dk1"/>
        </a:effectRef>
        <a:fontRef idx="minor">
          <a:schemeClr val="lt1"/>
        </a:fontRef>
      </dsp:style>
    </dsp:sp>
    <dsp:sp modelId="{5E722E4C-EF33-425F-9B1B-3013827C8B21}">
      <dsp:nvSpPr>
        <dsp:cNvPr id="0" name=""/>
        <dsp:cNvSpPr/>
      </dsp:nvSpPr>
      <dsp:spPr>
        <a:xfrm rot="10800000">
          <a:off x="1360727" y="1039892"/>
          <a:ext cx="7802650" cy="788466"/>
        </a:xfrm>
        <a:prstGeom prst="homePlate">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7692" tIns="83820" rIns="156464" bIns="83820" numCol="1" spcCol="1270" anchor="ctr" anchorCtr="0">
          <a:noAutofit/>
        </a:bodyPr>
        <a:lstStyle/>
        <a:p>
          <a:pPr marL="0" lvl="0" indent="0" algn="l" defTabSz="977900">
            <a:lnSpc>
              <a:spcPct val="90000"/>
            </a:lnSpc>
            <a:spcBef>
              <a:spcPct val="0"/>
            </a:spcBef>
            <a:spcAft>
              <a:spcPct val="35000"/>
            </a:spcAft>
            <a:buNone/>
          </a:pPr>
          <a:r>
            <a:rPr lang="pt-BR" sz="2200" kern="1200" dirty="0">
              <a:solidFill>
                <a:schemeClr val="bg1"/>
              </a:solidFill>
            </a:rPr>
            <a:t>-</a:t>
          </a:r>
          <a:r>
            <a:rPr lang="pt-BR" sz="2400" kern="1200" dirty="0">
              <a:solidFill>
                <a:schemeClr val="bg1"/>
              </a:solidFill>
            </a:rPr>
            <a:t>Posse; posse qualificada ou posse agrária; </a:t>
          </a:r>
          <a:endParaRPr lang="pt-BR" sz="2200" kern="1200" dirty="0">
            <a:solidFill>
              <a:schemeClr val="bg1"/>
            </a:solidFill>
          </a:endParaRPr>
        </a:p>
      </dsp:txBody>
      <dsp:txXfrm rot="10800000">
        <a:off x="1557843" y="1039892"/>
        <a:ext cx="7605534" cy="788466"/>
      </dsp:txXfrm>
    </dsp:sp>
    <dsp:sp modelId="{3A078994-FA77-4DB0-8AA9-3A0F3B0F95EE}">
      <dsp:nvSpPr>
        <dsp:cNvPr id="0" name=""/>
        <dsp:cNvSpPr/>
      </dsp:nvSpPr>
      <dsp:spPr>
        <a:xfrm>
          <a:off x="966478" y="1113227"/>
          <a:ext cx="788466" cy="78846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2CB8DD3-4D99-441C-932D-57F94169DB7D}">
      <dsp:nvSpPr>
        <dsp:cNvPr id="0" name=""/>
        <dsp:cNvSpPr/>
      </dsp:nvSpPr>
      <dsp:spPr>
        <a:xfrm rot="10800000">
          <a:off x="1359818" y="2001473"/>
          <a:ext cx="7793422" cy="78846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7692" tIns="91440" rIns="170688" bIns="91440" numCol="1" spcCol="1270" anchor="ctr" anchorCtr="0">
          <a:noAutofit/>
        </a:bodyPr>
        <a:lstStyle/>
        <a:p>
          <a:pPr marL="0" lvl="0" indent="0" algn="ctr" defTabSz="1066800">
            <a:lnSpc>
              <a:spcPct val="90000"/>
            </a:lnSpc>
            <a:spcBef>
              <a:spcPct val="0"/>
            </a:spcBef>
            <a:spcAft>
              <a:spcPct val="35000"/>
            </a:spcAft>
            <a:buNone/>
          </a:pPr>
          <a:r>
            <a:rPr lang="pt-BR" sz="2400" kern="1200" dirty="0"/>
            <a:t>- O cumprimento da função social, que envolve sua tripla função: social, ambiental e econômica;</a:t>
          </a:r>
        </a:p>
      </dsp:txBody>
      <dsp:txXfrm rot="10800000">
        <a:off x="1556934" y="2001473"/>
        <a:ext cx="7596306" cy="788466"/>
      </dsp:txXfrm>
    </dsp:sp>
    <dsp:sp modelId="{8627E0EB-6AF9-40CC-A418-BE121259241B}">
      <dsp:nvSpPr>
        <dsp:cNvPr id="0" name=""/>
        <dsp:cNvSpPr/>
      </dsp:nvSpPr>
      <dsp:spPr>
        <a:xfrm>
          <a:off x="966478" y="1957942"/>
          <a:ext cx="788466" cy="78846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BC9D86B-93EE-445F-8330-8A6A9544A285}">
      <dsp:nvSpPr>
        <dsp:cNvPr id="0" name=""/>
        <dsp:cNvSpPr/>
      </dsp:nvSpPr>
      <dsp:spPr>
        <a:xfrm rot="10800000">
          <a:off x="1414786" y="3002107"/>
          <a:ext cx="7715540" cy="788466"/>
        </a:xfrm>
        <a:prstGeom prst="homePlate">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7692" tIns="91440" rIns="170688" bIns="91440" numCol="1" spcCol="1270" anchor="ctr" anchorCtr="0">
          <a:noAutofit/>
        </a:bodyPr>
        <a:lstStyle/>
        <a:p>
          <a:pPr marL="0" lvl="0" indent="0" algn="ctr" defTabSz="1066800">
            <a:lnSpc>
              <a:spcPct val="90000"/>
            </a:lnSpc>
            <a:spcBef>
              <a:spcPct val="0"/>
            </a:spcBef>
            <a:spcAft>
              <a:spcPct val="35000"/>
            </a:spcAft>
            <a:buNone/>
          </a:pPr>
          <a:r>
            <a:rPr lang="pt-BR" sz="2400" kern="1200" dirty="0"/>
            <a:t>Sempre com uma postura </a:t>
          </a:r>
          <a:r>
            <a:rPr lang="pt-BR" sz="2400" kern="1200" dirty="0" err="1"/>
            <a:t>dialogica</a:t>
          </a:r>
          <a:r>
            <a:rPr lang="pt-BR" sz="2400" kern="1200" dirty="0"/>
            <a:t> buscando uma solução pacífica</a:t>
          </a:r>
        </a:p>
      </dsp:txBody>
      <dsp:txXfrm rot="10800000">
        <a:off x="1611902" y="3002107"/>
        <a:ext cx="7518424" cy="788466"/>
      </dsp:txXfrm>
    </dsp:sp>
    <dsp:sp modelId="{86DDC37E-480C-4B7B-8577-DAFB0F766682}">
      <dsp:nvSpPr>
        <dsp:cNvPr id="0" name=""/>
        <dsp:cNvSpPr/>
      </dsp:nvSpPr>
      <dsp:spPr>
        <a:xfrm>
          <a:off x="966484" y="3002312"/>
          <a:ext cx="788466" cy="78846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797A3-CBB6-4CD1-A2DD-DABADCC54379}">
      <dsp:nvSpPr>
        <dsp:cNvPr id="0" name=""/>
        <dsp:cNvSpPr/>
      </dsp:nvSpPr>
      <dsp:spPr>
        <a:xfrm rot="10800000">
          <a:off x="344659" y="499763"/>
          <a:ext cx="4459154" cy="3103051"/>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729718" tIns="91440" rIns="170688" bIns="91440" numCol="1" spcCol="1270" anchor="ctr" anchorCtr="0">
          <a:noAutofit/>
        </a:bodyPr>
        <a:lstStyle/>
        <a:p>
          <a:pPr marL="0" lvl="0" indent="0" algn="ctr" defTabSz="1066800">
            <a:lnSpc>
              <a:spcPct val="90000"/>
            </a:lnSpc>
            <a:spcBef>
              <a:spcPct val="0"/>
            </a:spcBef>
            <a:spcAft>
              <a:spcPct val="35000"/>
            </a:spcAft>
            <a:buNone/>
          </a:pPr>
          <a:r>
            <a:rPr lang="pt-BR" sz="2400" b="0" i="0" kern="1200" dirty="0">
              <a:solidFill>
                <a:schemeClr val="bg1"/>
              </a:solidFill>
              <a:latin typeface="Arial" panose="020B0604020202020204" pitchFamily="34" charset="0"/>
              <a:cs typeface="Arial" panose="020B0604020202020204" pitchFamily="34" charset="0"/>
            </a:rPr>
            <a:t>Criar uma base única de cadastro sobre </a:t>
          </a:r>
          <a:r>
            <a:rPr lang="pt-BR" sz="2400" b="0" i="0" kern="1200" dirty="0" err="1">
              <a:solidFill>
                <a:schemeClr val="bg1"/>
              </a:solidFill>
              <a:latin typeface="Arial" panose="020B0604020202020204" pitchFamily="34" charset="0"/>
              <a:cs typeface="Arial" panose="020B0604020202020204" pitchFamily="34" charset="0"/>
            </a:rPr>
            <a:t>la</a:t>
          </a:r>
          <a:r>
            <a:rPr lang="pt-BR" sz="2400" b="0" i="0" kern="1200" dirty="0">
              <a:solidFill>
                <a:schemeClr val="bg1"/>
              </a:solidFill>
              <a:latin typeface="Arial" panose="020B0604020202020204" pitchFamily="34" charset="0"/>
              <a:cs typeface="Arial" panose="020B0604020202020204" pitchFamily="34" charset="0"/>
            </a:rPr>
            <a:t> ocupação do  território brasileiro e colocar as informações disponíveis na internet</a:t>
          </a:r>
          <a:endParaRPr lang="pt-BR" sz="2400" kern="1200" dirty="0">
            <a:solidFill>
              <a:schemeClr val="bg1"/>
            </a:solidFill>
            <a:latin typeface="Arial" panose="020B0604020202020204" pitchFamily="34" charset="0"/>
            <a:cs typeface="Arial" panose="020B0604020202020204" pitchFamily="34" charset="0"/>
          </a:endParaRPr>
        </a:p>
      </dsp:txBody>
      <dsp:txXfrm rot="10800000">
        <a:off x="1120422" y="499763"/>
        <a:ext cx="3683391" cy="3103051"/>
      </dsp:txXfrm>
    </dsp:sp>
    <dsp:sp modelId="{14751A31-D761-48B8-82E9-7D6A941FF4EF}">
      <dsp:nvSpPr>
        <dsp:cNvPr id="0" name=""/>
        <dsp:cNvSpPr/>
      </dsp:nvSpPr>
      <dsp:spPr>
        <a:xfrm>
          <a:off x="0" y="1111168"/>
          <a:ext cx="1578986" cy="173359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22412-77DE-4B7C-9E13-11FBE766D3DD}">
      <dsp:nvSpPr>
        <dsp:cNvPr id="0" name=""/>
        <dsp:cNvSpPr/>
      </dsp:nvSpPr>
      <dsp:spPr>
        <a:xfrm>
          <a:off x="37622" y="852630"/>
          <a:ext cx="3174902" cy="3174902"/>
        </a:xfrm>
        <a:prstGeom prst="pie">
          <a:avLst>
            <a:gd name="adj1" fmla="val 5400000"/>
            <a:gd name="adj2" fmla="val 1620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E89F4-F912-4AB3-94BF-0DD6AC4505B2}">
      <dsp:nvSpPr>
        <dsp:cNvPr id="0" name=""/>
        <dsp:cNvSpPr/>
      </dsp:nvSpPr>
      <dsp:spPr>
        <a:xfrm>
          <a:off x="1587451" y="878030"/>
          <a:ext cx="3704052" cy="3044350"/>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b="0" i="0" kern="1200" dirty="0">
              <a:latin typeface="Tahoma" panose="020B0604030504040204" pitchFamily="34" charset="0"/>
              <a:ea typeface="Tahoma" panose="020B0604030504040204" pitchFamily="34" charset="0"/>
              <a:cs typeface="Tahoma" panose="020B0604030504040204" pitchFamily="34" charset="0"/>
            </a:rPr>
            <a:t>Desenvolvimento sustentável –Provimento. 33 CNJ- criado a partir da Carta de Cuiabá</a:t>
          </a:r>
          <a:endParaRPr lang="pt-BR" sz="2200" kern="1200" dirty="0">
            <a:latin typeface="Tahoma" panose="020B0604030504040204" pitchFamily="34" charset="0"/>
            <a:ea typeface="Tahoma" panose="020B0604030504040204" pitchFamily="34" charset="0"/>
            <a:cs typeface="Tahoma" panose="020B0604030504040204" pitchFamily="34" charset="0"/>
          </a:endParaRPr>
        </a:p>
      </dsp:txBody>
      <dsp:txXfrm>
        <a:off x="1587451" y="878030"/>
        <a:ext cx="3704052" cy="1446066"/>
      </dsp:txXfrm>
    </dsp:sp>
    <dsp:sp modelId="{04B52592-C667-42EF-BFE8-CFF7C59A754F}">
      <dsp:nvSpPr>
        <dsp:cNvPr id="0" name=""/>
        <dsp:cNvSpPr/>
      </dsp:nvSpPr>
      <dsp:spPr>
        <a:xfrm>
          <a:off x="833411" y="2282797"/>
          <a:ext cx="1508078" cy="1508078"/>
        </a:xfrm>
        <a:prstGeom prst="pie">
          <a:avLst>
            <a:gd name="adj1" fmla="val 5400000"/>
            <a:gd name="adj2" fmla="val 16200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FFEC27-C667-47D8-B138-99E0302847DB}">
      <dsp:nvSpPr>
        <dsp:cNvPr id="0" name=""/>
        <dsp:cNvSpPr/>
      </dsp:nvSpPr>
      <dsp:spPr>
        <a:xfrm>
          <a:off x="1587451" y="2282797"/>
          <a:ext cx="3704052" cy="1508078"/>
        </a:xfrm>
        <a:prstGeom prst="rect">
          <a:avLst/>
        </a:prstGeom>
        <a:solidFill>
          <a:schemeClr val="lt1">
            <a:alpha val="90000"/>
            <a:hueOff val="0"/>
            <a:satOff val="0"/>
            <a:lumOff val="0"/>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b="0" i="0" kern="1200" dirty="0">
              <a:latin typeface="Tahoma" panose="020B0604030504040204" pitchFamily="34" charset="0"/>
              <a:ea typeface="Tahoma" panose="020B0604030504040204" pitchFamily="34" charset="0"/>
              <a:cs typeface="Tahoma" panose="020B0604030504040204" pitchFamily="34" charset="0"/>
            </a:rPr>
            <a:t>A insegurança gera um estado de ilegalidade permanente</a:t>
          </a:r>
          <a:endParaRPr lang="pt-BR" sz="2200" kern="1200" dirty="0">
            <a:latin typeface="Tahoma" panose="020B0604030504040204" pitchFamily="34" charset="0"/>
            <a:ea typeface="Tahoma" panose="020B0604030504040204" pitchFamily="34" charset="0"/>
            <a:cs typeface="Tahoma" panose="020B0604030504040204" pitchFamily="34" charset="0"/>
          </a:endParaRPr>
        </a:p>
      </dsp:txBody>
      <dsp:txXfrm>
        <a:off x="1587451" y="2282797"/>
        <a:ext cx="3704052" cy="1508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170CE-41A4-4252-AAB2-F7B67B7146D9}">
      <dsp:nvSpPr>
        <dsp:cNvPr id="0" name=""/>
        <dsp:cNvSpPr/>
      </dsp:nvSpPr>
      <dsp:spPr>
        <a:xfrm>
          <a:off x="-4815444" y="-734443"/>
          <a:ext cx="5707512" cy="5707512"/>
        </a:xfrm>
        <a:prstGeom prst="blockArc">
          <a:avLst>
            <a:gd name="adj1" fmla="val 18900000"/>
            <a:gd name="adj2" fmla="val 2700000"/>
            <a:gd name="adj3" fmla="val 378"/>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81C7A80-BA74-4514-8CB2-9365FBFB1B0D}">
      <dsp:nvSpPr>
        <dsp:cNvPr id="0" name=""/>
        <dsp:cNvSpPr/>
      </dsp:nvSpPr>
      <dsp:spPr>
        <a:xfrm>
          <a:off x="377133" y="264829"/>
          <a:ext cx="10900961" cy="5299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0686" tIns="45720" rIns="45720" bIns="45720" numCol="1" spcCol="1270" anchor="ctr" anchorCtr="0">
          <a:noAutofit/>
        </a:bodyPr>
        <a:lstStyle/>
        <a:p>
          <a:pPr marL="0" lvl="0" indent="0" algn="l" defTabSz="800100">
            <a:lnSpc>
              <a:spcPct val="90000"/>
            </a:lnSpc>
            <a:spcBef>
              <a:spcPct val="0"/>
            </a:spcBef>
            <a:spcAft>
              <a:spcPct val="35000"/>
            </a:spcAft>
            <a:buNone/>
          </a:pPr>
          <a:r>
            <a:rPr lang="pt-BR" sz="1800" kern="1200" dirty="0"/>
            <a:t>Lei 6.016 de 1973 - Lei dos Registros Públicos;</a:t>
          </a:r>
        </a:p>
      </dsp:txBody>
      <dsp:txXfrm>
        <a:off x="377133" y="264829"/>
        <a:ext cx="10900961" cy="529997"/>
      </dsp:txXfrm>
    </dsp:sp>
    <dsp:sp modelId="{848D1B8C-B6F3-4298-9A56-2701BC7C813C}">
      <dsp:nvSpPr>
        <dsp:cNvPr id="0" name=""/>
        <dsp:cNvSpPr/>
      </dsp:nvSpPr>
      <dsp:spPr>
        <a:xfrm>
          <a:off x="42314" y="192723"/>
          <a:ext cx="662497" cy="66249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BFC6AC5-6FD5-4EBB-915D-2DA7F06A3149}">
      <dsp:nvSpPr>
        <dsp:cNvPr id="0" name=""/>
        <dsp:cNvSpPr/>
      </dsp:nvSpPr>
      <dsp:spPr>
        <a:xfrm>
          <a:off x="709832" y="1040268"/>
          <a:ext cx="10615345" cy="56860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0686" tIns="45720" rIns="45720" bIns="45720" numCol="1" spcCol="1270" anchor="ctr" anchorCtr="0">
          <a:noAutofit/>
        </a:bodyPr>
        <a:lstStyle/>
        <a:p>
          <a:pPr marL="0" lvl="0" indent="0" algn="l" defTabSz="800100">
            <a:lnSpc>
              <a:spcPct val="90000"/>
            </a:lnSpc>
            <a:spcBef>
              <a:spcPct val="0"/>
            </a:spcBef>
            <a:spcAft>
              <a:spcPct val="35000"/>
            </a:spcAft>
            <a:buNone/>
          </a:pPr>
          <a:r>
            <a:rPr lang="pt-BR" sz="1800" kern="1200" dirty="0"/>
            <a:t>Lei 5.972 de 1973 Regula o procedimento para o registro de propriedade de bens imóveis discriminados administrativamente ou possuídos pela União;</a:t>
          </a:r>
        </a:p>
      </dsp:txBody>
      <dsp:txXfrm>
        <a:off x="709832" y="1040268"/>
        <a:ext cx="10615345" cy="568602"/>
      </dsp:txXfrm>
    </dsp:sp>
    <dsp:sp modelId="{2C6A33A6-F133-4D21-905B-F6089D42A0B8}">
      <dsp:nvSpPr>
        <dsp:cNvPr id="0" name=""/>
        <dsp:cNvSpPr/>
      </dsp:nvSpPr>
      <dsp:spPr>
        <a:xfrm>
          <a:off x="425665" y="993321"/>
          <a:ext cx="662497" cy="66249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CCBF73E-6749-4CEA-9B6A-29438A36C62D}">
      <dsp:nvSpPr>
        <dsp:cNvPr id="0" name=""/>
        <dsp:cNvSpPr/>
      </dsp:nvSpPr>
      <dsp:spPr>
        <a:xfrm>
          <a:off x="873476" y="1854313"/>
          <a:ext cx="10404618" cy="5299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0686" tIns="45720" rIns="45720" bIns="45720" numCol="1" spcCol="1270" anchor="ctr" anchorCtr="0">
          <a:noAutofit/>
        </a:bodyPr>
        <a:lstStyle/>
        <a:p>
          <a:pPr marL="0" lvl="0" indent="0" algn="l" defTabSz="800100">
            <a:lnSpc>
              <a:spcPct val="90000"/>
            </a:lnSpc>
            <a:spcBef>
              <a:spcPct val="0"/>
            </a:spcBef>
            <a:spcAft>
              <a:spcPct val="35000"/>
            </a:spcAft>
            <a:buNone/>
          </a:pPr>
          <a:r>
            <a:rPr lang="pt-BR" sz="1800" kern="1200" dirty="0"/>
            <a:t>Se devolutas as terras necessitam ser identificadas, conhecidas, descobertas para que possam ser incluídas como bens do Estado (ART. 26-IV da CF/88). Não há presunção de terras devolutas (R.T. 42/78-79);</a:t>
          </a:r>
        </a:p>
      </dsp:txBody>
      <dsp:txXfrm>
        <a:off x="873476" y="1854313"/>
        <a:ext cx="10404618" cy="529997"/>
      </dsp:txXfrm>
    </dsp:sp>
    <dsp:sp modelId="{6DA191FB-4748-4917-B4C3-D8FB96C105FB}">
      <dsp:nvSpPr>
        <dsp:cNvPr id="0" name=""/>
        <dsp:cNvSpPr/>
      </dsp:nvSpPr>
      <dsp:spPr>
        <a:xfrm>
          <a:off x="542227" y="1788063"/>
          <a:ext cx="662497" cy="66249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2EA23B6-08DC-4BCE-A627-9749966DD612}">
      <dsp:nvSpPr>
        <dsp:cNvPr id="0" name=""/>
        <dsp:cNvSpPr/>
      </dsp:nvSpPr>
      <dsp:spPr>
        <a:xfrm>
          <a:off x="756914" y="2649055"/>
          <a:ext cx="10521180" cy="5299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0686" tIns="45720" rIns="45720" bIns="45720" numCol="1" spcCol="1270" anchor="ctr" anchorCtr="0">
          <a:noAutofit/>
        </a:bodyPr>
        <a:lstStyle/>
        <a:p>
          <a:pPr marL="0" lvl="0" indent="0" algn="l" defTabSz="800100">
            <a:lnSpc>
              <a:spcPct val="90000"/>
            </a:lnSpc>
            <a:spcBef>
              <a:spcPct val="0"/>
            </a:spcBef>
            <a:spcAft>
              <a:spcPct val="35000"/>
            </a:spcAft>
            <a:buNone/>
          </a:pPr>
          <a:r>
            <a:rPr lang="pt-BR" sz="1800" kern="1200" dirty="0"/>
            <a:t>Atualmente inexiste a favor do Estado a presunção juris tantum que ele pretende extrair do art. 3º da Lei 601/1850 (RE nº 86.234/78 - 2ª. Turma do STF);</a:t>
          </a:r>
        </a:p>
      </dsp:txBody>
      <dsp:txXfrm>
        <a:off x="756914" y="2649055"/>
        <a:ext cx="10521180" cy="529997"/>
      </dsp:txXfrm>
    </dsp:sp>
    <dsp:sp modelId="{19CA9245-304B-4A1F-855D-3E42E773C1BE}">
      <dsp:nvSpPr>
        <dsp:cNvPr id="0" name=""/>
        <dsp:cNvSpPr/>
      </dsp:nvSpPr>
      <dsp:spPr>
        <a:xfrm>
          <a:off x="425665" y="2582806"/>
          <a:ext cx="662497" cy="66249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4A976F4-AD29-4A1C-8581-E391C2DA8F0E}">
      <dsp:nvSpPr>
        <dsp:cNvPr id="0" name=""/>
        <dsp:cNvSpPr/>
      </dsp:nvSpPr>
      <dsp:spPr>
        <a:xfrm>
          <a:off x="377133" y="3443798"/>
          <a:ext cx="10900961" cy="52999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0686" tIns="45720" rIns="45720" bIns="45720" numCol="1" spcCol="1270" anchor="ctr" anchorCtr="0">
          <a:noAutofit/>
        </a:bodyPr>
        <a:lstStyle/>
        <a:p>
          <a:pPr marL="0" lvl="0" indent="0" algn="l" defTabSz="800100">
            <a:lnSpc>
              <a:spcPct val="90000"/>
            </a:lnSpc>
            <a:spcBef>
              <a:spcPct val="0"/>
            </a:spcBef>
            <a:spcAft>
              <a:spcPct val="35000"/>
            </a:spcAft>
            <a:buNone/>
          </a:pPr>
          <a:r>
            <a:rPr lang="pt-BR" sz="1800" kern="1200" dirty="0"/>
            <a:t>Decisão da 4ª. T-STJ- com apoio em entendimento do STF-RE 674.558 - Terras devolutas - ônus da prova - Falta de registro de imóvel não permite presunção de propriedade estatal.</a:t>
          </a:r>
        </a:p>
      </dsp:txBody>
      <dsp:txXfrm>
        <a:off x="377133" y="3443798"/>
        <a:ext cx="10900961" cy="529997"/>
      </dsp:txXfrm>
    </dsp:sp>
    <dsp:sp modelId="{1370F39F-EB1A-4839-A32B-C2F68E843C0B}">
      <dsp:nvSpPr>
        <dsp:cNvPr id="0" name=""/>
        <dsp:cNvSpPr/>
      </dsp:nvSpPr>
      <dsp:spPr>
        <a:xfrm>
          <a:off x="45884" y="3377548"/>
          <a:ext cx="662497" cy="66249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3062E-A456-4865-AD20-45CFA6CF4CEB}">
      <dsp:nvSpPr>
        <dsp:cNvPr id="0" name=""/>
        <dsp:cNvSpPr/>
      </dsp:nvSpPr>
      <dsp:spPr>
        <a:xfrm>
          <a:off x="42840" y="164550"/>
          <a:ext cx="4040906" cy="4040906"/>
        </a:xfrm>
        <a:prstGeom prst="ellipse">
          <a:avLst/>
        </a:prstGeom>
        <a:solidFill>
          <a:schemeClr val="accent1">
            <a:lumMod val="75000"/>
            <a:alpha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2385" tIns="26670" rIns="222385" bIns="26670" numCol="1" spcCol="1270" anchor="ctr" anchorCtr="0">
          <a:noAutofit/>
        </a:bodyPr>
        <a:lstStyle/>
        <a:p>
          <a:pPr marL="0" lvl="0" indent="0" algn="ctr" defTabSz="933450">
            <a:lnSpc>
              <a:spcPct val="90000"/>
            </a:lnSpc>
            <a:spcBef>
              <a:spcPct val="0"/>
            </a:spcBef>
            <a:spcAft>
              <a:spcPct val="35000"/>
            </a:spcAft>
            <a:buNone/>
          </a:pPr>
          <a:r>
            <a:rPr lang="pt-BR" sz="2100" kern="1200" dirty="0"/>
            <a:t>- </a:t>
          </a:r>
          <a:r>
            <a:rPr lang="pt-BR" sz="2400" b="1" kern="1200" dirty="0"/>
            <a:t>2008 - Criação de uma vara especializada - responsável por resolver questões fundiárias em todo o estado</a:t>
          </a:r>
          <a:r>
            <a:rPr lang="pt-BR" sz="2100" b="1" kern="1200" dirty="0"/>
            <a:t>;</a:t>
          </a:r>
        </a:p>
      </dsp:txBody>
      <dsp:txXfrm>
        <a:off x="634617" y="756327"/>
        <a:ext cx="2857352" cy="2857352"/>
      </dsp:txXfrm>
    </dsp:sp>
    <dsp:sp modelId="{0D258854-285A-418D-8402-0DCE6ADC46F3}">
      <dsp:nvSpPr>
        <dsp:cNvPr id="0" name=""/>
        <dsp:cNvSpPr/>
      </dsp:nvSpPr>
      <dsp:spPr>
        <a:xfrm>
          <a:off x="3237346" y="155215"/>
          <a:ext cx="4040906" cy="4040906"/>
        </a:xfrm>
        <a:prstGeom prst="ellipse">
          <a:avLst/>
        </a:prstGeom>
        <a:solidFill>
          <a:srgbClr val="197DCE">
            <a:alpha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2385" tIns="27940" rIns="222385" bIns="27940" numCol="1" spcCol="1270" anchor="ctr" anchorCtr="0">
          <a:noAutofit/>
        </a:bodyPr>
        <a:lstStyle/>
        <a:p>
          <a:pPr marL="0" lvl="0" indent="0" algn="ctr" defTabSz="977900">
            <a:lnSpc>
              <a:spcPct val="90000"/>
            </a:lnSpc>
            <a:spcBef>
              <a:spcPct val="0"/>
            </a:spcBef>
            <a:spcAft>
              <a:spcPct val="35000"/>
            </a:spcAft>
            <a:buNone/>
          </a:pPr>
          <a:r>
            <a:rPr lang="pt-BR" sz="2200" kern="1200" dirty="0"/>
            <a:t>- </a:t>
          </a:r>
          <a:r>
            <a:rPr lang="pt-BR" sz="2200" b="1" kern="1200" dirty="0">
              <a:solidFill>
                <a:schemeClr val="tx1"/>
              </a:solidFill>
            </a:rPr>
            <a:t>2011- Criação de uma comissão estadual - envolvendo todos os agentes fundiários para liderar os debates sobre os problemas e soluções para a questão fundiária do Estado</a:t>
          </a:r>
          <a:r>
            <a:rPr lang="pt-BR" sz="2200" kern="1200" dirty="0"/>
            <a:t>;</a:t>
          </a:r>
        </a:p>
      </dsp:txBody>
      <dsp:txXfrm>
        <a:off x="3829123" y="746992"/>
        <a:ext cx="2857352" cy="2857352"/>
      </dsp:txXfrm>
    </dsp:sp>
    <dsp:sp modelId="{4A70A9C6-32CF-4062-8EAC-2189CC3712A3}">
      <dsp:nvSpPr>
        <dsp:cNvPr id="0" name=""/>
        <dsp:cNvSpPr/>
      </dsp:nvSpPr>
      <dsp:spPr>
        <a:xfrm>
          <a:off x="6470072" y="155215"/>
          <a:ext cx="4040906" cy="4040906"/>
        </a:xfrm>
        <a:prstGeom prst="ellipse">
          <a:avLst/>
        </a:prstGeom>
        <a:solidFill>
          <a:schemeClr val="accent6">
            <a:lumMod val="75000"/>
            <a:alpha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2385" tIns="31750" rIns="222385" bIns="31750" numCol="1" spcCol="1270" anchor="ctr" anchorCtr="0">
          <a:noAutofit/>
        </a:bodyPr>
        <a:lstStyle/>
        <a:p>
          <a:pPr marL="0" lvl="0" indent="0" algn="ctr" defTabSz="1111250">
            <a:lnSpc>
              <a:spcPct val="90000"/>
            </a:lnSpc>
            <a:spcBef>
              <a:spcPct val="0"/>
            </a:spcBef>
            <a:spcAft>
              <a:spcPct val="35000"/>
            </a:spcAft>
            <a:buNone/>
          </a:pPr>
          <a:r>
            <a:rPr lang="pt-BR" sz="2500" kern="1200" dirty="0"/>
            <a:t>- </a:t>
          </a:r>
          <a:r>
            <a:rPr lang="pt-BR" sz="2500" b="1" kern="1200" dirty="0"/>
            <a:t>2014 - Criação em todo o estado de comissões municipais sobre a questão fundiária liderados por juízes</a:t>
          </a:r>
        </a:p>
      </dsp:txBody>
      <dsp:txXfrm>
        <a:off x="7061849" y="746992"/>
        <a:ext cx="2857352" cy="28573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61497-A2D4-45A7-8431-5AE6401E969A}">
      <dsp:nvSpPr>
        <dsp:cNvPr id="0" name=""/>
        <dsp:cNvSpPr/>
      </dsp:nvSpPr>
      <dsp:spPr>
        <a:xfrm>
          <a:off x="0" y="0"/>
          <a:ext cx="3830638" cy="41827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br>
            <a:rPr lang="pt-BR" sz="1600" b="0" i="0" kern="1200" dirty="0"/>
          </a:br>
          <a:r>
            <a:rPr lang="pt-BR" sz="2000" b="1" i="0" kern="1200" dirty="0"/>
            <a:t>CAF – Comissão de Assuntos Fundiários Estadual:</a:t>
          </a:r>
          <a:br>
            <a:rPr lang="pt-BR" sz="1600" b="0" i="0" kern="1200" dirty="0"/>
          </a:br>
          <a:r>
            <a:rPr lang="pt-BR" sz="1600" b="0" i="0" kern="1200" dirty="0"/>
            <a:t>Estudar a ocupação do solo e desenvolver uma base de dados;</a:t>
          </a:r>
          <a:br>
            <a:rPr lang="pt-BR" sz="1600" b="0" i="0" kern="1200" dirty="0"/>
          </a:br>
          <a:r>
            <a:rPr lang="pt-BR" sz="1600" b="0" i="0" kern="1200" dirty="0"/>
            <a:t>Identificar os principais problemas entre Registros Fundiários e Gestão Fundiária no Estado de Mato Grosso;</a:t>
          </a:r>
          <a:br>
            <a:rPr lang="pt-BR" sz="1600" b="0" i="0" kern="1200" dirty="0"/>
          </a:br>
          <a:r>
            <a:rPr lang="pt-BR" sz="1600" b="0" i="0" kern="1200" dirty="0"/>
            <a:t>Apresentar soluções concretas para o</a:t>
          </a:r>
          <a:br>
            <a:rPr lang="pt-BR" sz="1600" b="0" i="0" kern="1200" dirty="0"/>
          </a:br>
          <a:r>
            <a:rPr lang="pt-BR" sz="1600" b="0" i="0" kern="1200" dirty="0"/>
            <a:t>casos a eles submetidos.</a:t>
          </a:r>
          <a:br>
            <a:rPr lang="pt-BR" sz="1600" b="0" i="0" kern="1200" dirty="0"/>
          </a:br>
          <a:r>
            <a:rPr lang="pt-BR" sz="1600" b="0" i="0" kern="1200" dirty="0"/>
            <a:t>Promover a qualificação profissional daqueles que atuam em questões relacionadas à governança da terra;</a:t>
          </a:r>
          <a:br>
            <a:rPr lang="pt-BR" sz="1600" b="0" i="0" kern="1200" dirty="0"/>
          </a:br>
          <a:r>
            <a:rPr lang="pt-BR" sz="1600" b="0" i="0" kern="1200" dirty="0"/>
            <a:t>Analisar pedidos de esclarecimento e ações judiciais submetidos ao Comitê pelas agências participantes ou outras.</a:t>
          </a:r>
          <a:endParaRPr lang="pt-BR" sz="1600" kern="1200" dirty="0"/>
        </a:p>
      </dsp:txBody>
      <dsp:txXfrm>
        <a:off x="186996" y="186996"/>
        <a:ext cx="3456646" cy="3808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148AF-961E-4D78-9C48-3E07321E6A23}">
      <dsp:nvSpPr>
        <dsp:cNvPr id="0" name=""/>
        <dsp:cNvSpPr/>
      </dsp:nvSpPr>
      <dsp:spPr>
        <a:xfrm>
          <a:off x="0" y="996126"/>
          <a:ext cx="3874770" cy="28768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t-BR" sz="2400" b="1" kern="1200" dirty="0"/>
            <a:t>Comissões municipais:</a:t>
          </a:r>
          <a:br>
            <a:rPr lang="pt-BR" sz="1600" kern="1200" dirty="0"/>
          </a:br>
          <a:r>
            <a:rPr lang="pt-BR" sz="1600" kern="1200" dirty="0"/>
            <a:t>Advogados, cartórios e a Defesa Pública trazem para as reuniões os entraves para a realização da regularização fundiária e os discutem entre os demais órgãos que fazem parte das comissões municipais.</a:t>
          </a:r>
          <a:br>
            <a:rPr lang="pt-BR" sz="1600" kern="1200" dirty="0"/>
          </a:br>
          <a:r>
            <a:rPr lang="pt-BR" sz="1600" kern="1200" dirty="0"/>
            <a:t>As reuniões são presididas pela figura do Juiz Diretor do Foro que atua administrativamente para a solução das questões apresentadas.</a:t>
          </a:r>
          <a:br>
            <a:rPr lang="pt-BR" sz="1600" kern="1200" dirty="0"/>
          </a:br>
          <a:endParaRPr lang="pt-BR" sz="1600" kern="1200" dirty="0"/>
        </a:p>
      </dsp:txBody>
      <dsp:txXfrm>
        <a:off x="140436" y="1136562"/>
        <a:ext cx="3593898" cy="25959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76961-E734-42B7-B656-950E319B7F05}">
      <dsp:nvSpPr>
        <dsp:cNvPr id="0" name=""/>
        <dsp:cNvSpPr/>
      </dsp:nvSpPr>
      <dsp:spPr>
        <a:xfrm>
          <a:off x="3391785" y="92"/>
          <a:ext cx="489407" cy="48940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4EEDBE-1740-4BF0-A345-F71EEF2371F3}">
      <dsp:nvSpPr>
        <dsp:cNvPr id="0" name=""/>
        <dsp:cNvSpPr/>
      </dsp:nvSpPr>
      <dsp:spPr>
        <a:xfrm>
          <a:off x="3391785" y="92"/>
          <a:ext cx="489407" cy="48940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6E1555-9408-4114-834A-91E9272DA6A3}">
      <dsp:nvSpPr>
        <dsp:cNvPr id="0" name=""/>
        <dsp:cNvSpPr/>
      </dsp:nvSpPr>
      <dsp:spPr>
        <a:xfrm>
          <a:off x="3147081" y="88185"/>
          <a:ext cx="978815" cy="3132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t-BR" sz="1400" b="1" i="0" kern="1200" baseline="0" dirty="0">
              <a:latin typeface="Arial" panose="020B0604020202020204" pitchFamily="34" charset="0"/>
              <a:cs typeface="Arial" panose="020B0604020202020204" pitchFamily="34" charset="0"/>
            </a:rPr>
            <a:t>Gráfico 2</a:t>
          </a:r>
          <a:endParaRPr lang="pt-BR" sz="1400" kern="1200" dirty="0">
            <a:latin typeface="Arial" panose="020B0604020202020204" pitchFamily="34" charset="0"/>
            <a:cs typeface="Arial" panose="020B0604020202020204" pitchFamily="34" charset="0"/>
          </a:endParaRPr>
        </a:p>
      </dsp:txBody>
      <dsp:txXfrm>
        <a:off x="3147081" y="88185"/>
        <a:ext cx="978815" cy="31322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644B6F9-3517-44D5-ACB9-83D0E20F76C9}" type="datetime1">
              <a:rPr lang="pt-BR" smtClean="0"/>
              <a:t>19/05/2023</a:t>
            </a:fld>
            <a:endParaRPr lang="pt-BR" dirty="0"/>
          </a:p>
        </p:txBody>
      </p:sp>
      <p:sp>
        <p:nvSpPr>
          <p:cNvPr id="4" name="Espaço Reservado para Rodapé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o Número do Slide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22FEE5-93F6-4794-9247-D82E88608B7E}" type="slidenum">
              <a:rPr lang="pt-BR" smtClean="0"/>
              <a:t>‹nº›</a:t>
            </a:fld>
            <a:endParaRPr lang="pt-BR" dirty="0"/>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E14CB-A5BF-417F-96C4-87CE8F9550A6}" type="datetime1">
              <a:rPr lang="pt-BR" smtClean="0"/>
              <a:pPr/>
              <a:t>19/05/2023</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dirty="0"/>
              <a:t>Editar estilos de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dirty="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D78A92-0141-4330-8F3E-FAADFAC23844}" type="slidenum">
              <a:rPr lang="pt-BR" noProof="0" smtClean="0"/>
              <a:t>‹nº›</a:t>
            </a:fld>
            <a:endParaRPr lang="pt-BR"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53D78A92-0141-4330-8F3E-FAADFAC23844}" type="slidenum">
              <a:rPr lang="pt-BR" smtClean="0"/>
              <a:t>1</a:t>
            </a:fld>
            <a:endParaRPr lang="pt-BR" dirty="0"/>
          </a:p>
        </p:txBody>
      </p:sp>
    </p:spTree>
    <p:extLst>
      <p:ext uri="{BB962C8B-B14F-4D97-AF65-F5344CB8AC3E}">
        <p14:creationId xmlns:p14="http://schemas.microsoft.com/office/powerpoint/2010/main" val="364218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10"/>
          </p:nvPr>
        </p:nvSpPr>
        <p:spPr/>
        <p:txBody>
          <a:bodyPr rtlCol="0"/>
          <a:lstStyle/>
          <a:p>
            <a:pPr rtl="0"/>
            <a:fld id="{53D78A92-0141-4330-8F3E-FAADFAC23844}" type="slidenum">
              <a:rPr lang="pt-BR" smtClean="0"/>
              <a:t>2</a:t>
            </a:fld>
            <a:endParaRPr lang="pt-BR" dirty="0"/>
          </a:p>
        </p:txBody>
      </p:sp>
    </p:spTree>
    <p:extLst>
      <p:ext uri="{BB962C8B-B14F-4D97-AF65-F5344CB8AC3E}">
        <p14:creationId xmlns:p14="http://schemas.microsoft.com/office/powerpoint/2010/main" val="428493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a:extLst>
              <a:ext uri="{FF2B5EF4-FFF2-40B4-BE49-F238E27FC236}">
                <a16:creationId xmlns:a16="http://schemas.microsoft.com/office/drawing/2014/main" id="{7156C6ED-46D9-4DBD-A785-B23A6FD44129}"/>
              </a:ext>
            </a:extLst>
          </p:cNvPr>
          <p:cNvSpPr>
            <a:spLocks noGrp="1" noRot="1" noChangeAspect="1" noChangeArrowheads="1" noTextEdit="1"/>
          </p:cNvSpPr>
          <p:nvPr>
            <p:ph type="sldImg"/>
          </p:nvPr>
        </p:nvSpPr>
        <p:spPr>
          <a:ln/>
        </p:spPr>
      </p:sp>
      <p:sp>
        <p:nvSpPr>
          <p:cNvPr id="83971" name="Espaço Reservado para Anotações 2">
            <a:extLst>
              <a:ext uri="{FF2B5EF4-FFF2-40B4-BE49-F238E27FC236}">
                <a16:creationId xmlns:a16="http://schemas.microsoft.com/office/drawing/2014/main" id="{F519BC8A-5A3E-4BDD-A695-6CF7CB2614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latin typeface="Arial" panose="020B0604020202020204" pitchFamily="34" charset="0"/>
            </a:endParaRPr>
          </a:p>
        </p:txBody>
      </p:sp>
      <p:sp>
        <p:nvSpPr>
          <p:cNvPr id="83972" name="Espaço Reservado para Número de Slide 3">
            <a:extLst>
              <a:ext uri="{FF2B5EF4-FFF2-40B4-BE49-F238E27FC236}">
                <a16:creationId xmlns:a16="http://schemas.microsoft.com/office/drawing/2014/main" id="{47102A25-84D8-4D3C-9320-E4A279B61A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6A5CFB-AEE1-4792-943E-FA4AEB43C54D}" type="slidenum">
              <a:rPr lang="pt-BR" altLang="es-AR" smtClean="0"/>
              <a:pPr/>
              <a:t>5</a:t>
            </a:fld>
            <a:endParaRPr lang="pt-BR" altLang="es-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35</a:t>
            </a:fld>
            <a:endParaRPr lang="pt-BR"/>
          </a:p>
        </p:txBody>
      </p:sp>
    </p:spTree>
    <p:extLst>
      <p:ext uri="{BB962C8B-B14F-4D97-AF65-F5344CB8AC3E}">
        <p14:creationId xmlns:p14="http://schemas.microsoft.com/office/powerpoint/2010/main" val="84663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F8ED065-10D1-4B66-9164-C318BBDD5162}" type="slidenum">
              <a:rPr lang="pt-BR" smtClean="0"/>
              <a:t>38</a:t>
            </a:fld>
            <a:endParaRPr lang="pt-BR"/>
          </a:p>
        </p:txBody>
      </p:sp>
    </p:spTree>
    <p:extLst>
      <p:ext uri="{BB962C8B-B14F-4D97-AF65-F5344CB8AC3E}">
        <p14:creationId xmlns:p14="http://schemas.microsoft.com/office/powerpoint/2010/main" val="352697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E307A-40BF-4AD1-A937-9EEA208C61A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8E2041F-7264-4C32-B2B8-32A8AABF2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A440E72-D129-466D-8016-90271D95DC76}"/>
              </a:ext>
            </a:extLst>
          </p:cNvPr>
          <p:cNvSpPr>
            <a:spLocks noGrp="1"/>
          </p:cNvSpPr>
          <p:nvPr>
            <p:ph type="dt" sz="half" idx="10"/>
          </p:nvPr>
        </p:nvSpPr>
        <p:spPr/>
        <p:txBody>
          <a:bodyPr/>
          <a:lstStyle/>
          <a:p>
            <a:fld id="{89B43AA4-8831-47C8-B0C2-B69F5D761EB9}" type="datetimeFigureOut">
              <a:rPr lang="pt-BR" smtClean="0"/>
              <a:t>19/05/2023</a:t>
            </a:fld>
            <a:endParaRPr lang="pt-BR"/>
          </a:p>
        </p:txBody>
      </p:sp>
      <p:sp>
        <p:nvSpPr>
          <p:cNvPr id="5" name="Espaço Reservado para Rodapé 4">
            <a:extLst>
              <a:ext uri="{FF2B5EF4-FFF2-40B4-BE49-F238E27FC236}">
                <a16:creationId xmlns:a16="http://schemas.microsoft.com/office/drawing/2014/main" id="{27496B70-DF89-4977-9BC3-311A4600CBB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BE26CBE-3CAB-4B84-A846-1EA27EC0123C}"/>
              </a:ext>
            </a:extLst>
          </p:cNvPr>
          <p:cNvSpPr>
            <a:spLocks noGrp="1"/>
          </p:cNvSpPr>
          <p:nvPr>
            <p:ph type="sldNum" sz="quarter" idx="12"/>
          </p:nvPr>
        </p:nvSpPr>
        <p:spPr/>
        <p:txBody>
          <a:bodyPr/>
          <a:lstStyle/>
          <a:p>
            <a:fld id="{2852AB67-1F2B-4D86-9F92-AAD452C277BA}" type="slidenum">
              <a:rPr lang="pt-BR" smtClean="0"/>
              <a:t>‹nº›</a:t>
            </a:fld>
            <a:endParaRPr lang="pt-BR"/>
          </a:p>
        </p:txBody>
      </p:sp>
      <p:sp>
        <p:nvSpPr>
          <p:cNvPr id="7" name="Elemento gráfico 37">
            <a:extLst>
              <a:ext uri="{FF2B5EF4-FFF2-40B4-BE49-F238E27FC236}">
                <a16:creationId xmlns:a16="http://schemas.microsoft.com/office/drawing/2014/main" id="{5ABE9702-6C5E-4DA9-9EB5-50CEB5AD3811}"/>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pt-BR" noProof="0" dirty="0"/>
          </a:p>
        </p:txBody>
      </p:sp>
      <p:sp>
        <p:nvSpPr>
          <p:cNvPr id="8" name="Elemento gráfico 36">
            <a:extLst>
              <a:ext uri="{FF2B5EF4-FFF2-40B4-BE49-F238E27FC236}">
                <a16:creationId xmlns:a16="http://schemas.microsoft.com/office/drawing/2014/main" id="{B71AC28C-DA66-40EB-88AE-0C0022A19635}"/>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3309135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9FA86-9B18-43F9-ACFA-853F270B8CB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A7FE4E3-4381-4CB8-8E0E-2E6BFA46EEB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D65B2BB-3577-43A9-A9EC-48DCA5542F5D}"/>
              </a:ext>
            </a:extLst>
          </p:cNvPr>
          <p:cNvSpPr>
            <a:spLocks noGrp="1"/>
          </p:cNvSpPr>
          <p:nvPr>
            <p:ph type="dt" sz="half" idx="10"/>
          </p:nvPr>
        </p:nvSpPr>
        <p:spPr/>
        <p:txBody>
          <a:bodyPr/>
          <a:lstStyle/>
          <a:p>
            <a:pPr rtl="0"/>
            <a:r>
              <a:rPr lang="pt-BR" noProof="0"/>
              <a:t>DD.MM.20AA</a:t>
            </a:r>
            <a:endParaRPr lang="pt-BR" noProof="0" dirty="0"/>
          </a:p>
        </p:txBody>
      </p:sp>
      <p:sp>
        <p:nvSpPr>
          <p:cNvPr id="5" name="Espaço Reservado para Rodapé 4">
            <a:extLst>
              <a:ext uri="{FF2B5EF4-FFF2-40B4-BE49-F238E27FC236}">
                <a16:creationId xmlns:a16="http://schemas.microsoft.com/office/drawing/2014/main" id="{5446796D-C864-475B-AEC7-7BF378CFAA7A}"/>
              </a:ext>
            </a:extLst>
          </p:cNvPr>
          <p:cNvSpPr>
            <a:spLocks noGrp="1"/>
          </p:cNvSpPr>
          <p:nvPr>
            <p:ph type="ftr" sz="quarter" idx="11"/>
          </p:nvPr>
        </p:nvSpPr>
        <p:spPr/>
        <p:txBody>
          <a:bodyPr/>
          <a:lstStyle/>
          <a:p>
            <a:pPr rtl="0"/>
            <a:r>
              <a:rPr lang="pt-BR" noProof="0"/>
              <a:t>ADICIONAR UM RODAPÉ</a:t>
            </a:r>
            <a:endParaRPr lang="pt-BR" noProof="0" dirty="0"/>
          </a:p>
        </p:txBody>
      </p:sp>
      <p:sp>
        <p:nvSpPr>
          <p:cNvPr id="6" name="Espaço Reservado para Número de Slide 5">
            <a:extLst>
              <a:ext uri="{FF2B5EF4-FFF2-40B4-BE49-F238E27FC236}">
                <a16:creationId xmlns:a16="http://schemas.microsoft.com/office/drawing/2014/main" id="{BFEF0CD8-2103-4FEB-B537-7CD39DE33114}"/>
              </a:ext>
            </a:extLst>
          </p:cNvPr>
          <p:cNvSpPr>
            <a:spLocks noGrp="1"/>
          </p:cNvSpPr>
          <p:nvPr>
            <p:ph type="sldNum" sz="quarter" idx="12"/>
          </p:nvPr>
        </p:nvSpPr>
        <p:spPr/>
        <p:txBody>
          <a:bodyPr/>
          <a:lstStyle/>
          <a:p>
            <a:pPr rtl="0"/>
            <a:fld id="{D495E168-DA5E-4888-8D8A-92B118324C14}" type="slidenum">
              <a:rPr lang="pt-BR" noProof="0" smtClean="0"/>
              <a:pPr rtl="0"/>
              <a:t>‹nº›</a:t>
            </a:fld>
            <a:endParaRPr lang="pt-BR" noProof="0" dirty="0"/>
          </a:p>
        </p:txBody>
      </p:sp>
    </p:spTree>
    <p:extLst>
      <p:ext uri="{BB962C8B-B14F-4D97-AF65-F5344CB8AC3E}">
        <p14:creationId xmlns:p14="http://schemas.microsoft.com/office/powerpoint/2010/main" val="267284028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449F77-EE4F-43FB-8EA9-3AAC53ED4FE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CB6CA56-C36C-43F8-99FD-EFA2F6D9D09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5BA6736-BCF3-486C-BF0C-15C73CDD393D}"/>
              </a:ext>
            </a:extLst>
          </p:cNvPr>
          <p:cNvSpPr>
            <a:spLocks noGrp="1"/>
          </p:cNvSpPr>
          <p:nvPr>
            <p:ph type="dt" sz="half" idx="10"/>
          </p:nvPr>
        </p:nvSpPr>
        <p:spPr/>
        <p:txBody>
          <a:bodyPr/>
          <a:lstStyle/>
          <a:p>
            <a:pPr rtl="0"/>
            <a:r>
              <a:rPr lang="pt-BR" noProof="0"/>
              <a:t>DD.MM.20AA</a:t>
            </a:r>
            <a:endParaRPr lang="pt-BR" noProof="0" dirty="0"/>
          </a:p>
        </p:txBody>
      </p:sp>
      <p:sp>
        <p:nvSpPr>
          <p:cNvPr id="5" name="Espaço Reservado para Rodapé 4">
            <a:extLst>
              <a:ext uri="{FF2B5EF4-FFF2-40B4-BE49-F238E27FC236}">
                <a16:creationId xmlns:a16="http://schemas.microsoft.com/office/drawing/2014/main" id="{D132A15E-CA66-485E-9C3E-5A8955CB01D3}"/>
              </a:ext>
            </a:extLst>
          </p:cNvPr>
          <p:cNvSpPr>
            <a:spLocks noGrp="1"/>
          </p:cNvSpPr>
          <p:nvPr>
            <p:ph type="ftr" sz="quarter" idx="11"/>
          </p:nvPr>
        </p:nvSpPr>
        <p:spPr/>
        <p:txBody>
          <a:bodyPr/>
          <a:lstStyle/>
          <a:p>
            <a:pPr rtl="0"/>
            <a:r>
              <a:rPr lang="pt-BR" noProof="0"/>
              <a:t>ADICIONAR UM RODAPÉ</a:t>
            </a:r>
            <a:endParaRPr lang="pt-BR" noProof="0" dirty="0"/>
          </a:p>
        </p:txBody>
      </p:sp>
      <p:sp>
        <p:nvSpPr>
          <p:cNvPr id="6" name="Espaço Reservado para Número de Slide 5">
            <a:extLst>
              <a:ext uri="{FF2B5EF4-FFF2-40B4-BE49-F238E27FC236}">
                <a16:creationId xmlns:a16="http://schemas.microsoft.com/office/drawing/2014/main" id="{2F953305-386B-4041-B3A2-CC6FDC7A5330}"/>
              </a:ext>
            </a:extLst>
          </p:cNvPr>
          <p:cNvSpPr>
            <a:spLocks noGrp="1"/>
          </p:cNvSpPr>
          <p:nvPr>
            <p:ph type="sldNum" sz="quarter" idx="12"/>
          </p:nvPr>
        </p:nvSpPr>
        <p:spPr/>
        <p:txBody>
          <a:bodyPr/>
          <a:lstStyle/>
          <a:p>
            <a:pPr rtl="0"/>
            <a:fld id="{D495E168-DA5E-4888-8D8A-92B118324C14}" type="slidenum">
              <a:rPr lang="pt-BR" noProof="0" smtClean="0"/>
              <a:pPr rtl="0"/>
              <a:t>‹nº›</a:t>
            </a:fld>
            <a:endParaRPr lang="pt-BR" noProof="0" dirty="0"/>
          </a:p>
        </p:txBody>
      </p:sp>
    </p:spTree>
    <p:extLst>
      <p:ext uri="{BB962C8B-B14F-4D97-AF65-F5344CB8AC3E}">
        <p14:creationId xmlns:p14="http://schemas.microsoft.com/office/powerpoint/2010/main" val="352123368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de agradecimento">
    <p:spTree>
      <p:nvGrpSpPr>
        <p:cNvPr id="1" name=""/>
        <p:cNvGrpSpPr/>
        <p:nvPr/>
      </p:nvGrpSpPr>
      <p:grpSpPr>
        <a:xfrm>
          <a:off x="0" y="0"/>
          <a:ext cx="0" cy="0"/>
          <a:chOff x="0" y="0"/>
          <a:chExt cx="0" cy="0"/>
        </a:xfrm>
      </p:grpSpPr>
      <p:sp>
        <p:nvSpPr>
          <p:cNvPr id="26" name="Espaço Reservado para Imagem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rtlCol="0" anchor="ctr" anchorCtr="0">
            <a:noAutofit/>
          </a:bodyPr>
          <a:lstStyle>
            <a:lvl1pPr marL="0" indent="0" algn="ctr">
              <a:buNone/>
              <a:defRPr sz="1400"/>
            </a:lvl1pPr>
          </a:lstStyle>
          <a:p>
            <a:pPr rtl="0"/>
            <a:r>
              <a:rPr lang="pt-BR" noProof="0"/>
              <a:t>Clique no ícone para adicionar uma imagem</a:t>
            </a:r>
            <a:endParaRPr lang="pt-BR" noProof="0" dirty="0"/>
          </a:p>
        </p:txBody>
      </p:sp>
      <p:sp>
        <p:nvSpPr>
          <p:cNvPr id="2" name="Título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rtlCol="0"/>
          <a:lstStyle>
            <a:lvl1pPr>
              <a:defRPr/>
            </a:lvl1pPr>
          </a:lstStyle>
          <a:p>
            <a:pPr rtl="0"/>
            <a:r>
              <a:rPr lang="pt-BR" noProof="0" dirty="0"/>
              <a:t>OBRIGADO!</a:t>
            </a:r>
          </a:p>
        </p:txBody>
      </p:sp>
      <p:sp>
        <p:nvSpPr>
          <p:cNvPr id="12" name="Forma Livre: Forma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pPr rtl="0"/>
            <a:endParaRPr lang="pt-BR" noProof="0" dirty="0"/>
          </a:p>
        </p:txBody>
      </p:sp>
      <p:sp>
        <p:nvSpPr>
          <p:cNvPr id="16" name="Forma Livre: Forma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pPr rtl="0"/>
            <a:endParaRPr lang="pt-BR" noProof="0" dirty="0"/>
          </a:p>
        </p:txBody>
      </p:sp>
      <p:sp>
        <p:nvSpPr>
          <p:cNvPr id="19" name="Espaço Reservado para Texto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rtlCol="0">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pt-BR" noProof="0" dirty="0"/>
              <a:t>August </a:t>
            </a:r>
            <a:r>
              <a:rPr lang="pt-BR" noProof="0" dirty="0" err="1"/>
              <a:t>Bergqvist</a:t>
            </a:r>
            <a:endParaRPr lang="pt-BR" noProof="0" dirty="0"/>
          </a:p>
        </p:txBody>
      </p:sp>
      <p:sp>
        <p:nvSpPr>
          <p:cNvPr id="20" name="Espaço Reservado para Texto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pt-BR" noProof="0" dirty="0"/>
              <a:t>Telefone:</a:t>
            </a:r>
          </a:p>
        </p:txBody>
      </p:sp>
      <p:sp>
        <p:nvSpPr>
          <p:cNvPr id="21" name="Espaço Reservado para Texto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pt-BR" noProof="0" dirty="0"/>
              <a:t>678 555-0128</a:t>
            </a:r>
          </a:p>
        </p:txBody>
      </p:sp>
      <p:sp>
        <p:nvSpPr>
          <p:cNvPr id="22" name="Espaço Reservado para Texto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pt-BR" noProof="0" dirty="0" err="1"/>
              <a:t>Email</a:t>
            </a:r>
            <a:r>
              <a:rPr lang="pt-BR" noProof="0" dirty="0"/>
              <a:t>:</a:t>
            </a:r>
          </a:p>
        </p:txBody>
      </p:sp>
      <p:sp>
        <p:nvSpPr>
          <p:cNvPr id="23" name="Espaço Reservado para Texto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pt-BR" noProof="0" dirty="0"/>
              <a:t>BERGQVIST@EXAMPLE.COM</a:t>
            </a:r>
          </a:p>
        </p:txBody>
      </p:sp>
      <p:sp>
        <p:nvSpPr>
          <p:cNvPr id="3" name="Elemento gráfico 23">
            <a:extLst>
              <a:ext uri="{FF2B5EF4-FFF2-40B4-BE49-F238E27FC236}">
                <a16:creationId xmlns:a16="http://schemas.microsoft.com/office/drawing/2014/main" id="{7E62A657-0B76-4081-A698-3C47F1AFC78E}"/>
              </a:ext>
            </a:extLst>
          </p:cNvPr>
          <p:cNvSpPr/>
          <p:nvPr/>
        </p:nvSpPr>
        <p:spPr>
          <a:xfrm>
            <a:off x="900978" y="1561556"/>
            <a:ext cx="288000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pPr rtl="0"/>
            <a:endParaRPr lang="pt-BR" noProof="0" dirty="0"/>
          </a:p>
        </p:txBody>
      </p:sp>
      <p:sp>
        <p:nvSpPr>
          <p:cNvPr id="25" name="Forma Livre: Forma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2605770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de Título com Image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pt-BR" noProof="0" dirty="0"/>
              <a:t>APRESENTAÇÃO</a:t>
            </a:r>
            <a:br>
              <a:rPr lang="pt-BR" noProof="0" dirty="0"/>
            </a:br>
            <a:r>
              <a:rPr lang="pt-BR" noProof="0" dirty="0"/>
              <a:t>TÍTULO    </a:t>
            </a:r>
          </a:p>
        </p:txBody>
      </p:sp>
      <p:sp>
        <p:nvSpPr>
          <p:cNvPr id="23" name="Espaço Reservado para Texto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rtlCol="0">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pt-BR" noProof="0" dirty="0"/>
              <a:t>Mês</a:t>
            </a:r>
            <a:br>
              <a:rPr lang="pt-BR" noProof="0" dirty="0"/>
            </a:br>
            <a:r>
              <a:rPr lang="pt-BR" noProof="0" dirty="0"/>
              <a:t>20AA</a:t>
            </a:r>
          </a:p>
        </p:txBody>
      </p:sp>
      <p:sp>
        <p:nvSpPr>
          <p:cNvPr id="28" name="Forma Livre: Forma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pt-BR" noProof="0" dirty="0"/>
          </a:p>
        </p:txBody>
      </p:sp>
      <p:sp>
        <p:nvSpPr>
          <p:cNvPr id="29" name="Forma Livre: Forma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pt-BR" noProof="0" dirty="0"/>
          </a:p>
        </p:txBody>
      </p:sp>
      <p:sp>
        <p:nvSpPr>
          <p:cNvPr id="30" name="Forma livre: Forma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pt-BR" noProof="0" dirty="0"/>
          </a:p>
        </p:txBody>
      </p:sp>
      <p:sp>
        <p:nvSpPr>
          <p:cNvPr id="32" name="Forma livre: Forma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pt-BR" noProof="0" dirty="0"/>
          </a:p>
        </p:txBody>
      </p:sp>
      <p:sp>
        <p:nvSpPr>
          <p:cNvPr id="33" name="Forma livre: Forma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pt-BR" noProof="0" dirty="0"/>
          </a:p>
        </p:txBody>
      </p:sp>
      <p:sp>
        <p:nvSpPr>
          <p:cNvPr id="34" name="Forma livre: Forma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pt-BR" noProof="0" dirty="0"/>
          </a:p>
        </p:txBody>
      </p:sp>
      <p:sp>
        <p:nvSpPr>
          <p:cNvPr id="36" name="Espaço Reservado para Texto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rtlCol="0">
            <a:normAutofit/>
          </a:bodyPr>
          <a:lstStyle>
            <a:lvl1pPr marL="0" indent="0">
              <a:buNone/>
              <a:defRPr sz="2800" b="1" i="0"/>
            </a:lvl1pPr>
          </a:lstStyle>
          <a:p>
            <a:pPr lvl="0" rtl="0"/>
            <a:r>
              <a:rPr lang="pt-BR" noProof="0" dirty="0"/>
              <a:t>Apresentação</a:t>
            </a:r>
            <a:br>
              <a:rPr lang="pt-BR" noProof="0" dirty="0"/>
            </a:br>
            <a:r>
              <a:rPr lang="pt-BR" noProof="0" dirty="0"/>
              <a:t>Slogan</a:t>
            </a:r>
          </a:p>
        </p:txBody>
      </p:sp>
      <p:sp>
        <p:nvSpPr>
          <p:cNvPr id="40" name="Elemento gráfico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pt-BR" noProof="0" dirty="0"/>
          </a:p>
        </p:txBody>
      </p:sp>
      <p:sp>
        <p:nvSpPr>
          <p:cNvPr id="12" name="Elemento gráfico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pt-BR" noProof="0" dirty="0"/>
          </a:p>
        </p:txBody>
      </p:sp>
      <p:sp>
        <p:nvSpPr>
          <p:cNvPr id="21" name="Espaço Reservado para Imagem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rtlCol="0" anchor="ctr" anchorCtr="0">
            <a:noAutofit/>
          </a:bodyPr>
          <a:lstStyle>
            <a:lvl1pPr marL="0" indent="0" algn="ctr">
              <a:buNone/>
              <a:defRPr sz="1400"/>
            </a:lvl1pPr>
          </a:lstStyle>
          <a:p>
            <a:pPr rtl="0"/>
            <a:r>
              <a:rPr lang="pt-BR" noProof="0"/>
              <a:t>Clique no ícone para adicionar uma imagem</a:t>
            </a:r>
            <a:endParaRPr lang="pt-BR" noProof="0" dirty="0"/>
          </a:p>
        </p:txBody>
      </p:sp>
    </p:spTree>
    <p:extLst>
      <p:ext uri="{BB962C8B-B14F-4D97-AF65-F5344CB8AC3E}">
        <p14:creationId xmlns:p14="http://schemas.microsoft.com/office/powerpoint/2010/main" val="3966819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beçalho da Seção com Imagem">
    <p:spTree>
      <p:nvGrpSpPr>
        <p:cNvPr id="1" name=""/>
        <p:cNvGrpSpPr/>
        <p:nvPr/>
      </p:nvGrpSpPr>
      <p:grpSpPr>
        <a:xfrm>
          <a:off x="0" y="0"/>
          <a:ext cx="0" cy="0"/>
          <a:chOff x="0" y="0"/>
          <a:chExt cx="0" cy="0"/>
        </a:xfrm>
      </p:grpSpPr>
      <p:sp>
        <p:nvSpPr>
          <p:cNvPr id="39" name="Espaço Reservado para Imagem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rtlCol="0" anchor="ctr" anchorCtr="0">
            <a:noAutofit/>
          </a:bodyPr>
          <a:lstStyle>
            <a:lvl1pPr marL="0" indent="0" algn="ctr">
              <a:buNone/>
              <a:defRPr sz="1400"/>
            </a:lvl1pPr>
          </a:lstStyle>
          <a:p>
            <a:pPr rtl="0"/>
            <a:r>
              <a:rPr lang="pt-BR" noProof="0"/>
              <a:t>Clique no ícone para adicionar uma imagem</a:t>
            </a:r>
            <a:endParaRPr lang="pt-BR" noProof="0" dirty="0"/>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35" name="Elemento gráfico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10" name="Forma Livre: Forma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pt-BR" noProof="0" dirty="0"/>
          </a:p>
        </p:txBody>
      </p:sp>
      <p:sp>
        <p:nvSpPr>
          <p:cNvPr id="25" name="Forma Livre: Forma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pt-BR" noProof="0" dirty="0"/>
          </a:p>
        </p:txBody>
      </p:sp>
      <p:sp>
        <p:nvSpPr>
          <p:cNvPr id="2" name="Título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pt-BR" noProof="0" dirty="0"/>
              <a:t>SLIDE DIVISOR</a:t>
            </a:r>
          </a:p>
        </p:txBody>
      </p:sp>
      <p:sp>
        <p:nvSpPr>
          <p:cNvPr id="3" name="Subtítulo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do subtítulo Mestre</a:t>
            </a:r>
            <a:endParaRPr lang="pt-BR" noProof="0" dirty="0"/>
          </a:p>
        </p:txBody>
      </p:sp>
      <p:sp>
        <p:nvSpPr>
          <p:cNvPr id="4" name="Espaço Reservado para Data 3">
            <a:extLst>
              <a:ext uri="{FF2B5EF4-FFF2-40B4-BE49-F238E27FC236}">
                <a16:creationId xmlns:a16="http://schemas.microsoft.com/office/drawing/2014/main" id="{0FD10BB4-D57E-4372-8E10-AC15DC09615A}"/>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rtlCol="0"/>
          <a:lstStyle/>
          <a:p>
            <a:pPr rtl="0"/>
            <a:r>
              <a:rPr lang="pt-BR" noProof="0" dirty="0"/>
              <a:t>ADICIONAR UM RODAPÉ</a:t>
            </a:r>
          </a:p>
        </p:txBody>
      </p:sp>
      <p:sp>
        <p:nvSpPr>
          <p:cNvPr id="24" name="Elemento gráfico 22">
            <a:extLst>
              <a:ext uri="{FF2B5EF4-FFF2-40B4-BE49-F238E27FC236}">
                <a16:creationId xmlns:a16="http://schemas.microsoft.com/office/drawing/2014/main" id="{4EE1436E-33B5-4388-87D8-2D0633CC3CE7}"/>
              </a:ext>
            </a:extLst>
          </p:cNvPr>
          <p:cNvSpPr/>
          <p:nvPr/>
        </p:nvSpPr>
        <p:spPr>
          <a:xfrm>
            <a:off x="903223" y="1550951"/>
            <a:ext cx="3366000"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
        <p:nvSpPr>
          <p:cNvPr id="9" name="Forma Livre: Forma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pt-BR" noProof="0" dirty="0"/>
          </a:p>
        </p:txBody>
      </p:sp>
      <p:sp>
        <p:nvSpPr>
          <p:cNvPr id="6" name="Espaço Reservado para o Número do Slide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sp>
        <p:nvSpPr>
          <p:cNvPr id="38" name="Forma Livre: Forma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pt-BR" noProof="0" dirty="0"/>
          </a:p>
        </p:txBody>
      </p:sp>
      <p:sp>
        <p:nvSpPr>
          <p:cNvPr id="36" name="Forma Livre: Forma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pt-BR" noProof="0" dirty="0"/>
          </a:p>
        </p:txBody>
      </p:sp>
      <p:sp>
        <p:nvSpPr>
          <p:cNvPr id="30" name="Forma Livre: Forma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pt-BR" noProof="0" dirty="0"/>
          </a:p>
        </p:txBody>
      </p:sp>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Subtítulo, Conteúdo e Imagem">
    <p:spTree>
      <p:nvGrpSpPr>
        <p:cNvPr id="1" name=""/>
        <p:cNvGrpSpPr/>
        <p:nvPr/>
      </p:nvGrpSpPr>
      <p:grpSpPr>
        <a:xfrm>
          <a:off x="0" y="0"/>
          <a:ext cx="0" cy="0"/>
          <a:chOff x="0" y="0"/>
          <a:chExt cx="0" cy="0"/>
        </a:xfrm>
      </p:grpSpPr>
      <p:sp>
        <p:nvSpPr>
          <p:cNvPr id="26" name="Espaço Reservado para Imagem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rtlCol="0" anchor="ctr" anchorCtr="0">
            <a:noAutofit/>
          </a:bodyPr>
          <a:lstStyle>
            <a:lvl1pPr marL="0" indent="0" algn="ctr">
              <a:buNone/>
              <a:defRPr sz="1400"/>
            </a:lvl1pPr>
          </a:lstStyle>
          <a:p>
            <a:pPr rtl="0"/>
            <a:r>
              <a:rPr lang="pt-BR" noProof="0"/>
              <a:t>Clique no ícone para adicionar uma imagem</a:t>
            </a:r>
            <a:endParaRPr lang="pt-BR" noProof="0" dirty="0"/>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5" name="Elemento gráfico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2" name="Título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rtlCol="0"/>
          <a:lstStyle>
            <a:lvl1pPr>
              <a:defRPr/>
            </a:lvl1pPr>
          </a:lstStyle>
          <a:p>
            <a:pPr rtl="0"/>
            <a:r>
              <a:rPr lang="pt-BR" noProof="0" dirty="0"/>
              <a:t>LAYOUT DE TEXTO 02</a:t>
            </a:r>
          </a:p>
        </p:txBody>
      </p:sp>
      <p:sp>
        <p:nvSpPr>
          <p:cNvPr id="4" name="Espaço Reservado para Data 3">
            <a:extLst>
              <a:ext uri="{FF2B5EF4-FFF2-40B4-BE49-F238E27FC236}">
                <a16:creationId xmlns:a16="http://schemas.microsoft.com/office/drawing/2014/main" id="{AC6F89F8-3E24-406D-9C49-00E6E47E4AAC}"/>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sp>
        <p:nvSpPr>
          <p:cNvPr id="10" name="Forma livre: Forma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pPr rtl="0"/>
            <a:endParaRPr lang="pt-BR" noProof="0" dirty="0"/>
          </a:p>
        </p:txBody>
      </p:sp>
      <p:sp>
        <p:nvSpPr>
          <p:cNvPr id="13" name="Forma Livre: Forma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pPr rtl="0"/>
            <a:endParaRPr lang="pt-BR" noProof="0" dirty="0"/>
          </a:p>
        </p:txBody>
      </p:sp>
      <p:sp>
        <p:nvSpPr>
          <p:cNvPr id="16" name="Espaço Reservado para Texto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rtlCol="0">
            <a:normAutofit/>
          </a:bodyPr>
          <a:lstStyle>
            <a:lvl1pPr marL="0" indent="0">
              <a:buNone/>
              <a:defRPr sz="1800" b="1" i="0"/>
            </a:lvl1pPr>
          </a:lstStyle>
          <a:p>
            <a:pPr lvl="0" rtl="0"/>
            <a:r>
              <a:rPr lang="pt-BR" noProof="0"/>
              <a:t>Clique para editar os estilos de texto Mestres</a:t>
            </a:r>
          </a:p>
        </p:txBody>
      </p:sp>
      <p:sp>
        <p:nvSpPr>
          <p:cNvPr id="17" name="Espaço Reservado para Texto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pt-BR" noProof="0"/>
              <a:t>Clique para editar os estilos de texto Mestres</a:t>
            </a:r>
          </a:p>
        </p:txBody>
      </p:sp>
      <p:sp>
        <p:nvSpPr>
          <p:cNvPr id="3" name="Elemento gráfico 22">
            <a:extLst>
              <a:ext uri="{FF2B5EF4-FFF2-40B4-BE49-F238E27FC236}">
                <a16:creationId xmlns:a16="http://schemas.microsoft.com/office/drawing/2014/main" id="{827885C7-FA6F-4513-83BC-BEAD42F63D5B}"/>
              </a:ext>
            </a:extLst>
          </p:cNvPr>
          <p:cNvSpPr/>
          <p:nvPr userDrawn="1"/>
        </p:nvSpPr>
        <p:spPr>
          <a:xfrm>
            <a:off x="6981946" y="1726672"/>
            <a:ext cx="4464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pt-BR" noProof="0" dirty="0"/>
          </a:p>
        </p:txBody>
      </p:sp>
      <p:sp>
        <p:nvSpPr>
          <p:cNvPr id="22" name="Forma Livre: Forma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1880297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ção com Subtítulo">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9" name="Elemento gráfico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2" name="Título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rtlCol="0" anchor="b">
            <a:normAutofit/>
          </a:bodyPr>
          <a:lstStyle>
            <a:lvl1pPr algn="ctr">
              <a:defRPr sz="4000"/>
            </a:lvl1pPr>
          </a:lstStyle>
          <a:p>
            <a:pPr rtl="0"/>
            <a:r>
              <a:rPr lang="pt-BR" noProof="0" dirty="0"/>
              <a:t>COMPARAÇÃO</a:t>
            </a:r>
          </a:p>
        </p:txBody>
      </p:sp>
      <p:sp>
        <p:nvSpPr>
          <p:cNvPr id="3" name="Espaço Reservado para Texto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811311"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dirty="0"/>
              <a:t>TÍTULO DA SEÇÃO 1</a:t>
            </a:r>
          </a:p>
        </p:txBody>
      </p:sp>
      <p:sp>
        <p:nvSpPr>
          <p:cNvPr id="4" name="Espaço Reservado para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sp>
        <p:nvSpPr>
          <p:cNvPr id="17" name="Espaço Reservado para Texto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pt-BR" noProof="0"/>
              <a:t>Clique para editar os estilos de texto Mestres</a:t>
            </a:r>
          </a:p>
        </p:txBody>
      </p:sp>
      <p:sp>
        <p:nvSpPr>
          <p:cNvPr id="22" name="Elemento gráfico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
        <p:nvSpPr>
          <p:cNvPr id="24" name="Espaço Reservado para Texto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5973985"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dirty="0"/>
              <a:t>TÍTULO DA SEÇÃO 2</a:t>
            </a:r>
          </a:p>
        </p:txBody>
      </p:sp>
      <p:sp>
        <p:nvSpPr>
          <p:cNvPr id="28" name="Espaço Reservado para Texto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pt-BR" noProof="0"/>
              <a:t>Clique para editar os estilos de texto Mestres</a:t>
            </a:r>
          </a:p>
        </p:txBody>
      </p:sp>
      <p:sp>
        <p:nvSpPr>
          <p:cNvPr id="30" name="Espaço Reservado para Texto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pt-BR" noProof="0"/>
              <a:t>Clique para editar os estilos de texto Mestres</a:t>
            </a:r>
          </a:p>
        </p:txBody>
      </p:sp>
      <p:grpSp>
        <p:nvGrpSpPr>
          <p:cNvPr id="41" name="Elemento gráfico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orma Livre: Forma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43" name="Forma Livre: Forma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44" name="Forma livre: Forma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45" name="Forma Livre: Forma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46" name="Forma Livre: Forma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47" name="Forma Livre: Forma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údo do Vídeo">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26" name="Elemento gráfico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8" name="Espaço Reservado para Mídia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pt-BR" noProof="0"/>
              <a:t>Clique no ícone para adicionar mídia</a:t>
            </a:r>
            <a:endParaRPr lang="pt-BR" noProof="0" dirty="0"/>
          </a:p>
        </p:txBody>
      </p:sp>
      <p:sp>
        <p:nvSpPr>
          <p:cNvPr id="6" name="Espaço Reservado para Rodapé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pt-BR" noProof="0" dirty="0"/>
              <a:t>ADICIONAR UM RODAPÉ</a:t>
            </a:r>
          </a:p>
        </p:txBody>
      </p:sp>
      <p:sp>
        <p:nvSpPr>
          <p:cNvPr id="7" name="Espaço Reservado para o Número do Slide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sp>
        <p:nvSpPr>
          <p:cNvPr id="11" name="Forma Livre: Forma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pPr rtl="0"/>
            <a:endParaRPr lang="pt-BR" noProof="0" dirty="0"/>
          </a:p>
        </p:txBody>
      </p:sp>
      <p:sp>
        <p:nvSpPr>
          <p:cNvPr id="15" name="Forma Livre: Forma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pPr rtl="0"/>
            <a:endParaRPr lang="pt-BR" noProof="0" dirty="0"/>
          </a:p>
        </p:txBody>
      </p:sp>
      <p:sp>
        <p:nvSpPr>
          <p:cNvPr id="16" name="Forma livre: Forma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pPr rtl="0"/>
            <a:endParaRPr lang="pt-BR" noProof="0" dirty="0"/>
          </a:p>
        </p:txBody>
      </p:sp>
      <p:sp>
        <p:nvSpPr>
          <p:cNvPr id="17" name="Forma livre: Forma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pPr rtl="0"/>
            <a:endParaRPr lang="pt-BR" noProof="0" dirty="0"/>
          </a:p>
        </p:txBody>
      </p:sp>
      <p:sp>
        <p:nvSpPr>
          <p:cNvPr id="18" name="Forma Livre: Forma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pPr rtl="0"/>
            <a:endParaRPr lang="pt-BR" noProof="0" dirty="0"/>
          </a:p>
        </p:txBody>
      </p:sp>
      <p:sp>
        <p:nvSpPr>
          <p:cNvPr id="19" name="Título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rtlCol="0" anchor="t" anchorCtr="0">
            <a:normAutofit/>
          </a:bodyPr>
          <a:lstStyle>
            <a:lvl1pPr marL="0" indent="0" algn="ctr">
              <a:buFont typeface="Arial" panose="020B0604020202020204" pitchFamily="34" charset="0"/>
              <a:buNone/>
              <a:defRPr sz="1800">
                <a:solidFill>
                  <a:schemeClr val="accent1"/>
                </a:solidFill>
                <a:latin typeface="+mn-lt"/>
              </a:defRPr>
            </a:lvl1pPr>
          </a:lstStyle>
          <a:p>
            <a:pPr rtl="0"/>
            <a:r>
              <a:rPr lang="pt-BR" noProof="0"/>
              <a:t>Clique para editar o título Mestre</a:t>
            </a:r>
            <a:endParaRPr lang="pt-BR" noProof="0" dirty="0"/>
          </a:p>
        </p:txBody>
      </p:sp>
      <p:grpSp>
        <p:nvGrpSpPr>
          <p:cNvPr id="10" name="Grupo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orma Livre: Forma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pPr rtl="0"/>
              <a:endParaRPr lang="pt-BR" noProof="0" dirty="0"/>
            </a:p>
          </p:txBody>
        </p:sp>
        <p:sp>
          <p:nvSpPr>
            <p:cNvPr id="4" name="Forma Livre: Forma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pPr rtl="0"/>
              <a:endParaRPr lang="pt-BR" noProof="0" dirty="0"/>
            </a:p>
          </p:txBody>
        </p:sp>
        <p:sp>
          <p:nvSpPr>
            <p:cNvPr id="5" name="Forma Livre: Forma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pPr rtl="0"/>
              <a:endParaRPr lang="pt-BR" noProof="0" dirty="0"/>
            </a:p>
          </p:txBody>
        </p:sp>
        <p:sp>
          <p:nvSpPr>
            <p:cNvPr id="9" name="Forma Livre: Forma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pPr rtl="0"/>
              <a:endParaRPr lang="pt-BR" noProof="0" dirty="0"/>
            </a:p>
          </p:txBody>
        </p:sp>
      </p:grpSp>
    </p:spTree>
    <p:extLst>
      <p:ext uri="{BB962C8B-B14F-4D97-AF65-F5344CB8AC3E}">
        <p14:creationId xmlns:p14="http://schemas.microsoft.com/office/powerpoint/2010/main" val="2473244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pt-BR" noProof="0" dirty="0"/>
              <a:t>APRESENTAÇÃO</a:t>
            </a:r>
            <a:br>
              <a:rPr lang="pt-BR" noProof="0" dirty="0"/>
            </a:br>
            <a:r>
              <a:rPr lang="pt-BR" noProof="0" dirty="0"/>
              <a:t>TÍTULO    </a:t>
            </a:r>
          </a:p>
        </p:txBody>
      </p:sp>
      <p:sp>
        <p:nvSpPr>
          <p:cNvPr id="28" name="Forma Livre: Forma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pt-BR" noProof="0" dirty="0"/>
          </a:p>
        </p:txBody>
      </p:sp>
      <p:sp>
        <p:nvSpPr>
          <p:cNvPr id="29" name="Forma Livre: Forma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pt-BR" noProof="0" dirty="0"/>
          </a:p>
        </p:txBody>
      </p:sp>
      <p:sp>
        <p:nvSpPr>
          <p:cNvPr id="30" name="Forma livre: Forma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pt-BR" noProof="0" dirty="0"/>
          </a:p>
        </p:txBody>
      </p:sp>
      <p:sp>
        <p:nvSpPr>
          <p:cNvPr id="32" name="Forma livre: Forma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pt-BR" noProof="0" dirty="0"/>
          </a:p>
        </p:txBody>
      </p:sp>
      <p:sp>
        <p:nvSpPr>
          <p:cNvPr id="33" name="Forma livre: Forma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pt-BR" noProof="0" dirty="0"/>
          </a:p>
        </p:txBody>
      </p:sp>
      <p:sp>
        <p:nvSpPr>
          <p:cNvPr id="34" name="Forma Livre: Forma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pt-BR" noProof="0" dirty="0"/>
          </a:p>
        </p:txBody>
      </p:sp>
      <p:sp>
        <p:nvSpPr>
          <p:cNvPr id="40" name="Elemento gráfico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pt-BR" noProof="0" dirty="0"/>
          </a:p>
        </p:txBody>
      </p:sp>
      <p:sp>
        <p:nvSpPr>
          <p:cNvPr id="12" name="Elemento gráfico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pt-BR" noProof="0" dirty="0"/>
          </a:p>
        </p:txBody>
      </p:sp>
      <p:sp>
        <p:nvSpPr>
          <p:cNvPr id="15" name="Subtítulo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rtl="0"/>
            <a:r>
              <a:rPr lang="pt-BR" noProof="0"/>
              <a:t>Clique para editar o estilo do subtítulo Mestre</a:t>
            </a:r>
            <a:endParaRPr lang="pt-BR" noProof="0" dirty="0"/>
          </a:p>
        </p:txBody>
      </p:sp>
    </p:spTree>
    <p:extLst>
      <p:ext uri="{BB962C8B-B14F-4D97-AF65-F5344CB8AC3E}">
        <p14:creationId xmlns:p14="http://schemas.microsoft.com/office/powerpoint/2010/main" val="2636408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abeçalho da Seção">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35" name="Elemento gráfico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10" name="Forma Livre: Forma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pt-BR" noProof="0" dirty="0"/>
          </a:p>
        </p:txBody>
      </p:sp>
      <p:sp>
        <p:nvSpPr>
          <p:cNvPr id="25" name="Forma Livre: Forma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pt-BR" noProof="0" dirty="0"/>
          </a:p>
        </p:txBody>
      </p:sp>
      <p:sp>
        <p:nvSpPr>
          <p:cNvPr id="2" name="Título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pt-BR" noProof="0" dirty="0"/>
              <a:t>SLIDE DIVISOR</a:t>
            </a:r>
          </a:p>
        </p:txBody>
      </p:sp>
      <p:sp>
        <p:nvSpPr>
          <p:cNvPr id="3" name="Subtítulo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do subtítulo Mestre</a:t>
            </a:r>
            <a:endParaRPr lang="pt-BR" noProof="0" dirty="0"/>
          </a:p>
        </p:txBody>
      </p:sp>
      <p:sp>
        <p:nvSpPr>
          <p:cNvPr id="24" name="Elemento gráfico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
        <p:nvSpPr>
          <p:cNvPr id="9" name="Forma Livre: Forma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pt-BR" noProof="0" dirty="0"/>
          </a:p>
        </p:txBody>
      </p:sp>
      <p:sp>
        <p:nvSpPr>
          <p:cNvPr id="38" name="Forma Livre: Forma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pt-BR" noProof="0" dirty="0"/>
          </a:p>
        </p:txBody>
      </p:sp>
      <p:sp>
        <p:nvSpPr>
          <p:cNvPr id="36" name="Forma Livre: Forma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pt-BR" noProof="0" dirty="0"/>
          </a:p>
        </p:txBody>
      </p:sp>
      <p:sp>
        <p:nvSpPr>
          <p:cNvPr id="30" name="Forma Livre: Forma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pt-BR" noProof="0" dirty="0"/>
          </a:p>
        </p:txBody>
      </p:sp>
      <p:sp>
        <p:nvSpPr>
          <p:cNvPr id="7" name="Espaço Reservado para Data 6">
            <a:extLst>
              <a:ext uri="{FF2B5EF4-FFF2-40B4-BE49-F238E27FC236}">
                <a16:creationId xmlns:a16="http://schemas.microsoft.com/office/drawing/2014/main" id="{B7EF9C60-0FED-4965-A9BC-CE69886A38CA}"/>
              </a:ext>
            </a:extLst>
          </p:cNvPr>
          <p:cNvSpPr>
            <a:spLocks noGrp="1"/>
          </p:cNvSpPr>
          <p:nvPr>
            <p:ph type="dt" sz="half" idx="10"/>
          </p:nvPr>
        </p:nvSpPr>
        <p:spPr/>
        <p:txBody>
          <a:bodyPr rtlCol="0"/>
          <a:lstStyle/>
          <a:p>
            <a:pPr rtl="0"/>
            <a:r>
              <a:rPr lang="pt-BR" noProof="0" dirty="0"/>
              <a:t>DD.MM.20AA</a:t>
            </a:r>
          </a:p>
        </p:txBody>
      </p:sp>
      <p:sp>
        <p:nvSpPr>
          <p:cNvPr id="8" name="Espaço Reservado para Rodapé 7">
            <a:extLst>
              <a:ext uri="{FF2B5EF4-FFF2-40B4-BE49-F238E27FC236}">
                <a16:creationId xmlns:a16="http://schemas.microsoft.com/office/drawing/2014/main" id="{239F2410-4015-48DB-BB4D-B5944D8C16B7}"/>
              </a:ext>
            </a:extLst>
          </p:cNvPr>
          <p:cNvSpPr>
            <a:spLocks noGrp="1"/>
          </p:cNvSpPr>
          <p:nvPr>
            <p:ph type="ftr" sz="quarter" idx="11"/>
          </p:nvPr>
        </p:nvSpPr>
        <p:spPr/>
        <p:txBody>
          <a:bodyPr rtlCol="0"/>
          <a:lstStyle/>
          <a:p>
            <a:pPr rtl="0"/>
            <a:r>
              <a:rPr lang="pt-BR" noProof="0" dirty="0"/>
              <a:t>ADICIONAR UM RODAPÉ</a:t>
            </a:r>
          </a:p>
        </p:txBody>
      </p:sp>
      <p:sp>
        <p:nvSpPr>
          <p:cNvPr id="11" name="Espaço Reservado para o Número do Slide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rtlCol="0"/>
          <a:lstStyle/>
          <a:p>
            <a:pPr rtl="0"/>
            <a:fld id="{D495E168-DA5E-4888-8D8A-92B118324C14}" type="slidenum">
              <a:rPr lang="pt-BR" noProof="0" smtClean="0"/>
              <a:pPr rtl="0"/>
              <a:t>‹nº›</a:t>
            </a:fld>
            <a:endParaRPr lang="pt-BR" noProof="0" dirty="0"/>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52B236-F3EA-4541-B052-2D4E47655DE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232882C-2A9C-4539-B49C-7334C58B49B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7D8C145-41F3-499F-ADE4-043F026C577A}"/>
              </a:ext>
            </a:extLst>
          </p:cNvPr>
          <p:cNvSpPr>
            <a:spLocks noGrp="1"/>
          </p:cNvSpPr>
          <p:nvPr>
            <p:ph type="dt" sz="half" idx="10"/>
          </p:nvPr>
        </p:nvSpPr>
        <p:spPr/>
        <p:txBody>
          <a:bodyPr/>
          <a:lstStyle/>
          <a:p>
            <a:pPr rtl="0"/>
            <a:r>
              <a:rPr lang="pt-BR" noProof="0"/>
              <a:t>DD.MM.20AA</a:t>
            </a:r>
            <a:endParaRPr lang="pt-BR" noProof="0" dirty="0"/>
          </a:p>
        </p:txBody>
      </p:sp>
      <p:sp>
        <p:nvSpPr>
          <p:cNvPr id="5" name="Espaço Reservado para Rodapé 4">
            <a:extLst>
              <a:ext uri="{FF2B5EF4-FFF2-40B4-BE49-F238E27FC236}">
                <a16:creationId xmlns:a16="http://schemas.microsoft.com/office/drawing/2014/main" id="{2A531D3A-DB2D-455A-A0FE-8FAB65A0A9E3}"/>
              </a:ext>
            </a:extLst>
          </p:cNvPr>
          <p:cNvSpPr>
            <a:spLocks noGrp="1"/>
          </p:cNvSpPr>
          <p:nvPr>
            <p:ph type="ftr" sz="quarter" idx="11"/>
          </p:nvPr>
        </p:nvSpPr>
        <p:spPr/>
        <p:txBody>
          <a:bodyPr/>
          <a:lstStyle/>
          <a:p>
            <a:pPr rtl="0"/>
            <a:r>
              <a:rPr lang="pt-BR" noProof="0"/>
              <a:t>ADICIONAR UM RODAPÉ</a:t>
            </a:r>
            <a:endParaRPr lang="pt-BR" noProof="0" dirty="0"/>
          </a:p>
        </p:txBody>
      </p:sp>
      <p:sp>
        <p:nvSpPr>
          <p:cNvPr id="6" name="Espaço Reservado para Número de Slide 5">
            <a:extLst>
              <a:ext uri="{FF2B5EF4-FFF2-40B4-BE49-F238E27FC236}">
                <a16:creationId xmlns:a16="http://schemas.microsoft.com/office/drawing/2014/main" id="{FD22FF19-5972-4BBE-8A63-51BA0A9572F1}"/>
              </a:ext>
            </a:extLst>
          </p:cNvPr>
          <p:cNvSpPr>
            <a:spLocks noGrp="1"/>
          </p:cNvSpPr>
          <p:nvPr>
            <p:ph type="sldNum" sz="quarter" idx="12"/>
          </p:nvPr>
        </p:nvSpPr>
        <p:spPr/>
        <p:txBody>
          <a:bodyPr/>
          <a:lstStyle/>
          <a:p>
            <a:pPr rtl="0"/>
            <a:fld id="{D495E168-DA5E-4888-8D8A-92B118324C14}" type="slidenum">
              <a:rPr lang="pt-BR" noProof="0" smtClean="0"/>
              <a:t>‹nº›</a:t>
            </a:fld>
            <a:endParaRPr lang="pt-BR" noProof="0" dirty="0"/>
          </a:p>
        </p:txBody>
      </p:sp>
      <p:sp>
        <p:nvSpPr>
          <p:cNvPr id="7" name="Oval 47">
            <a:extLst>
              <a:ext uri="{FF2B5EF4-FFF2-40B4-BE49-F238E27FC236}">
                <a16:creationId xmlns:a16="http://schemas.microsoft.com/office/drawing/2014/main" id="{0C519375-4A78-41CC-9F81-0203398EE032}"/>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8" name="Elemento gráfico 12">
            <a:extLst>
              <a:ext uri="{FF2B5EF4-FFF2-40B4-BE49-F238E27FC236}">
                <a16:creationId xmlns:a16="http://schemas.microsoft.com/office/drawing/2014/main" id="{7F1B3742-2C8F-4464-AA48-2746D74269C5}"/>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grpSp>
        <p:nvGrpSpPr>
          <p:cNvPr id="9" name="Elemento gráfico 39">
            <a:extLst>
              <a:ext uri="{FF2B5EF4-FFF2-40B4-BE49-F238E27FC236}">
                <a16:creationId xmlns:a16="http://schemas.microsoft.com/office/drawing/2014/main" id="{9D7F6202-57C1-4A00-925E-703AB6105B92}"/>
              </a:ext>
            </a:extLst>
          </p:cNvPr>
          <p:cNvGrpSpPr/>
          <p:nvPr userDrawn="1"/>
        </p:nvGrpSpPr>
        <p:grpSpPr>
          <a:xfrm>
            <a:off x="10008352" y="0"/>
            <a:ext cx="2188800" cy="1933794"/>
            <a:chOff x="10003200" y="0"/>
            <a:chExt cx="2188800" cy="1933794"/>
          </a:xfrm>
        </p:grpSpPr>
        <p:sp>
          <p:nvSpPr>
            <p:cNvPr id="10" name="Forma Livre: Forma 9">
              <a:extLst>
                <a:ext uri="{FF2B5EF4-FFF2-40B4-BE49-F238E27FC236}">
                  <a16:creationId xmlns:a16="http://schemas.microsoft.com/office/drawing/2014/main" id="{8211CA46-7822-42DC-930F-F8D9BD99D7B5}"/>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11" name="Forma Livre: Forma 10">
              <a:extLst>
                <a:ext uri="{FF2B5EF4-FFF2-40B4-BE49-F238E27FC236}">
                  <a16:creationId xmlns:a16="http://schemas.microsoft.com/office/drawing/2014/main" id="{065AB787-8C14-4E5C-B69A-0D6611AA4C8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12" name="Forma livre: Forma 43">
              <a:extLst>
                <a:ext uri="{FF2B5EF4-FFF2-40B4-BE49-F238E27FC236}">
                  <a16:creationId xmlns:a16="http://schemas.microsoft.com/office/drawing/2014/main" id="{D1AFBE75-3B2A-423D-B4D4-75F0AF590883}"/>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13" name="Forma Livre: Forma 12">
              <a:extLst>
                <a:ext uri="{FF2B5EF4-FFF2-40B4-BE49-F238E27FC236}">
                  <a16:creationId xmlns:a16="http://schemas.microsoft.com/office/drawing/2014/main" id="{B985A73A-95AC-4C8B-9D11-5260AF52C93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14" name="Forma Livre: Forma 13">
              <a:extLst>
                <a:ext uri="{FF2B5EF4-FFF2-40B4-BE49-F238E27FC236}">
                  <a16:creationId xmlns:a16="http://schemas.microsoft.com/office/drawing/2014/main" id="{289C77C9-091F-4B80-9AA0-C8C2EFA9142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15" name="Forma Livre: Forma 14">
              <a:extLst>
                <a:ext uri="{FF2B5EF4-FFF2-40B4-BE49-F238E27FC236}">
                  <a16:creationId xmlns:a16="http://schemas.microsoft.com/office/drawing/2014/main" id="{DAE175BB-64C5-4012-8C9E-562EE10766A7}"/>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
        <p:nvSpPr>
          <p:cNvPr id="16" name="Elemento gráfico 19">
            <a:extLst>
              <a:ext uri="{FF2B5EF4-FFF2-40B4-BE49-F238E27FC236}">
                <a16:creationId xmlns:a16="http://schemas.microsoft.com/office/drawing/2014/main" id="{3440D8FC-CC4B-4ECE-A391-1B3EE49260F7}"/>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1831060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9" name="Elemento grá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4" name="Espaço Reservado para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grpSp>
        <p:nvGrpSpPr>
          <p:cNvPr id="41" name="Elemento grá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orma Livre: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43" name="Forma Livre: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44" name="Forma livre: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45" name="Forma Livre: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46" name="Forma Livre: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47" name="Forma Livre: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
        <p:nvSpPr>
          <p:cNvPr id="18" name="Espaço Reservado para Conteúdo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7" name="Título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pt-BR" noProof="0"/>
              <a:t>Clique para editar o título Mestre</a:t>
            </a:r>
            <a:endParaRPr lang="pt-BR" noProof="0" dirty="0"/>
          </a:p>
        </p:txBody>
      </p:sp>
      <p:sp>
        <p:nvSpPr>
          <p:cNvPr id="20" name="Elemento gráfico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1858012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ação">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9" name="Elemento grá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4" name="Espaço Reservado para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grpSp>
        <p:nvGrpSpPr>
          <p:cNvPr id="41" name="Elemento grá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orma Livre: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43" name="Forma Livre: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44" name="Forma livre: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45" name="Forma Livre: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46" name="Forma Livre: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47" name="Forma Livre: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
        <p:nvSpPr>
          <p:cNvPr id="7" name="Título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pt-BR" noProof="0"/>
              <a:t>Clique para editar o título Mestre</a:t>
            </a:r>
            <a:endParaRPr lang="pt-BR" noProof="0" dirty="0"/>
          </a:p>
        </p:txBody>
      </p:sp>
      <p:sp>
        <p:nvSpPr>
          <p:cNvPr id="20" name="Elemento gráfico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
        <p:nvSpPr>
          <p:cNvPr id="17" name="Espaço Reservado para Texto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de texto Mestres</a:t>
            </a:r>
          </a:p>
        </p:txBody>
      </p:sp>
      <p:sp>
        <p:nvSpPr>
          <p:cNvPr id="19" name="Espaço reservado para conteúdo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21" name="Espaço Reservado para Texto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de texto Mestres</a:t>
            </a:r>
          </a:p>
        </p:txBody>
      </p:sp>
      <p:sp>
        <p:nvSpPr>
          <p:cNvPr id="22" name="Espaço reservado para conteúdo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Tree>
    <p:extLst>
      <p:ext uri="{BB962C8B-B14F-4D97-AF65-F5344CB8AC3E}">
        <p14:creationId xmlns:p14="http://schemas.microsoft.com/office/powerpoint/2010/main" val="3613384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is conteúdos">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9" name="Elemento grá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4" name="Espaço Reservado para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grpSp>
        <p:nvGrpSpPr>
          <p:cNvPr id="41" name="Elemento grá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orma Livre: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43" name="Forma Livre: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44" name="Forma livre: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45" name="Forma Livre: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46" name="Forma Livre: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47" name="Forma Livre: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
        <p:nvSpPr>
          <p:cNvPr id="7" name="Título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pt-BR" noProof="0"/>
              <a:t>Clique para editar o título Mestre</a:t>
            </a:r>
            <a:endParaRPr lang="pt-BR" noProof="0" dirty="0"/>
          </a:p>
        </p:txBody>
      </p:sp>
      <p:sp>
        <p:nvSpPr>
          <p:cNvPr id="20" name="Elemento gráfico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
        <p:nvSpPr>
          <p:cNvPr id="23" name="Espaço Reservado para Conteúdo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24" name="Espaço Reservado para Conteúdo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Tree>
    <p:extLst>
      <p:ext uri="{BB962C8B-B14F-4D97-AF65-F5344CB8AC3E}">
        <p14:creationId xmlns:p14="http://schemas.microsoft.com/office/powerpoint/2010/main" val="319886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57" name="Espaço Reservado para Imagem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a:t>Clique no ícone para adicionar uma imagem</a:t>
            </a:r>
            <a:endParaRPr lang="pt-BR" noProof="0"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36" name="Elemento gráfico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4" name="Espaço Reservado para Data 3">
            <a:extLst>
              <a:ext uri="{FF2B5EF4-FFF2-40B4-BE49-F238E27FC236}">
                <a16:creationId xmlns:a16="http://schemas.microsoft.com/office/drawing/2014/main" id="{AC6F89F8-3E24-406D-9C49-00E6E47E4AAC}"/>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sp>
        <p:nvSpPr>
          <p:cNvPr id="38" name="Forma Livre: Forma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pt-BR" noProof="0" dirty="0"/>
          </a:p>
        </p:txBody>
      </p:sp>
      <p:sp>
        <p:nvSpPr>
          <p:cNvPr id="3" name="Elemento gráfico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pt-BR" noProof="0" dirty="0"/>
          </a:p>
        </p:txBody>
      </p:sp>
      <p:sp>
        <p:nvSpPr>
          <p:cNvPr id="33" name="Forma Livre: Forma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pt-BR" noProof="0" dirty="0"/>
          </a:p>
        </p:txBody>
      </p:sp>
      <p:sp>
        <p:nvSpPr>
          <p:cNvPr id="41" name="Forma Livre: Forma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pt-BR" noProof="0" dirty="0"/>
          </a:p>
        </p:txBody>
      </p:sp>
      <p:sp>
        <p:nvSpPr>
          <p:cNvPr id="19" name="Título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pt-BR" noProof="0"/>
              <a:t>Clique para editar o título Mestre</a:t>
            </a:r>
            <a:endParaRPr lang="pt-BR" noProof="0" dirty="0"/>
          </a:p>
        </p:txBody>
      </p:sp>
      <p:sp>
        <p:nvSpPr>
          <p:cNvPr id="20" name="Espaço Reservado para Texto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de texto Mestres</a:t>
            </a:r>
          </a:p>
        </p:txBody>
      </p:sp>
    </p:spTree>
    <p:extLst>
      <p:ext uri="{BB962C8B-B14F-4D97-AF65-F5344CB8AC3E}">
        <p14:creationId xmlns:p14="http://schemas.microsoft.com/office/powerpoint/2010/main" val="2002305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36" name="Elemento gráfico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4" name="Espaço Reservado para Data 3">
            <a:extLst>
              <a:ext uri="{FF2B5EF4-FFF2-40B4-BE49-F238E27FC236}">
                <a16:creationId xmlns:a16="http://schemas.microsoft.com/office/drawing/2014/main" id="{AC6F89F8-3E24-406D-9C49-00E6E47E4AAC}"/>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sp>
        <p:nvSpPr>
          <p:cNvPr id="38" name="Forma Livre: Forma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pt-BR" noProof="0" dirty="0"/>
          </a:p>
        </p:txBody>
      </p:sp>
      <p:sp>
        <p:nvSpPr>
          <p:cNvPr id="3" name="Elemento gráfico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pt-BR" noProof="0" dirty="0"/>
          </a:p>
        </p:txBody>
      </p:sp>
      <p:sp>
        <p:nvSpPr>
          <p:cNvPr id="33" name="Forma Livre: Forma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pt-BR" noProof="0" dirty="0"/>
          </a:p>
        </p:txBody>
      </p:sp>
      <p:sp>
        <p:nvSpPr>
          <p:cNvPr id="41" name="Forma Livre: Forma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pt-BR" noProof="0" dirty="0"/>
          </a:p>
        </p:txBody>
      </p:sp>
      <p:sp>
        <p:nvSpPr>
          <p:cNvPr id="19" name="Título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pt-BR" noProof="0"/>
              <a:t>Clique para editar o título Mestre</a:t>
            </a:r>
            <a:endParaRPr lang="pt-BR" noProof="0" dirty="0"/>
          </a:p>
        </p:txBody>
      </p:sp>
      <p:sp>
        <p:nvSpPr>
          <p:cNvPr id="20" name="Espaço Reservado para Texto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de texto Mestres</a:t>
            </a:r>
          </a:p>
        </p:txBody>
      </p:sp>
      <p:sp>
        <p:nvSpPr>
          <p:cNvPr id="14" name="Espaço reservado para conteúdo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Tree>
    <p:extLst>
      <p:ext uri="{BB962C8B-B14F-4D97-AF65-F5344CB8AC3E}">
        <p14:creationId xmlns:p14="http://schemas.microsoft.com/office/powerpoint/2010/main" val="348475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9" name="Elemento grá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4" name="Espaço Reservado para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grpSp>
        <p:nvGrpSpPr>
          <p:cNvPr id="41" name="Elemento grá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orma Livre: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43" name="Forma Livre: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44" name="Forma livre: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45" name="Forma Livre: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46" name="Forma Livre: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47" name="Forma Livre: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
        <p:nvSpPr>
          <p:cNvPr id="18" name="Elemento gráfico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
        <p:nvSpPr>
          <p:cNvPr id="19" name="Título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rtlCol="0"/>
          <a:lstStyle/>
          <a:p>
            <a:pPr rtl="0"/>
            <a:r>
              <a:rPr lang="pt-BR" noProof="0"/>
              <a:t>Clique para editar o título Mestre</a:t>
            </a:r>
            <a:endParaRPr lang="pt-BR" noProof="0" dirty="0"/>
          </a:p>
        </p:txBody>
      </p:sp>
    </p:spTree>
    <p:extLst>
      <p:ext uri="{BB962C8B-B14F-4D97-AF65-F5344CB8AC3E}">
        <p14:creationId xmlns:p14="http://schemas.microsoft.com/office/powerpoint/2010/main" val="4236564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m branco">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49" name="Elemento gráfico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4" name="Espaço Reservado para Data 3">
            <a:extLst>
              <a:ext uri="{FF2B5EF4-FFF2-40B4-BE49-F238E27FC236}">
                <a16:creationId xmlns:a16="http://schemas.microsoft.com/office/drawing/2014/main" id="{DC2A0631-3130-4C36-8E5E-80464B1A62A7}"/>
              </a:ext>
            </a:extLst>
          </p:cNvPr>
          <p:cNvSpPr>
            <a:spLocks noGrp="1"/>
          </p:cNvSpPr>
          <p:nvPr>
            <p:ph type="dt" sz="half" idx="10"/>
          </p:nvPr>
        </p:nvSpPr>
        <p:spPr/>
        <p:txBody>
          <a:bodyPr rtlCol="0"/>
          <a:lstStyle/>
          <a:p>
            <a:pPr rtl="0"/>
            <a:r>
              <a:rPr lang="pt-BR" noProof="0" dirty="0"/>
              <a:t>DD.MM.20AA</a:t>
            </a:r>
          </a:p>
        </p:txBody>
      </p:sp>
      <p:sp>
        <p:nvSpPr>
          <p:cNvPr id="5" name="Espaço Reservado para Rodapé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pt-BR" noProof="0" dirty="0"/>
              <a:t>ADICIONAR UM RODAPÉ</a:t>
            </a:r>
          </a:p>
        </p:txBody>
      </p:sp>
      <p:sp>
        <p:nvSpPr>
          <p:cNvPr id="6" name="Espaço Reservado para o Número do Slide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pt-BR" noProof="0" smtClean="0"/>
              <a:t>‹nº›</a:t>
            </a:fld>
            <a:endParaRPr lang="pt-BR" noProof="0" dirty="0"/>
          </a:p>
        </p:txBody>
      </p:sp>
      <p:grpSp>
        <p:nvGrpSpPr>
          <p:cNvPr id="41" name="Elemento gráfico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orma Livre: Forma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43" name="Forma Livre: Forma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44" name="Forma livre: Forma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45" name="Forma Livre: Forma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46" name="Forma Livre: Forma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47" name="Forma Livre: Forma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sz="half" idx="2"/>
          </p:nvPr>
        </p:nvSpPr>
        <p:spPr>
          <a:xfrm>
            <a:off x="714586" y="1287017"/>
            <a:ext cx="5107939" cy="249299"/>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133106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9D42CC-6535-4E23-AB57-69BEE80DA95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0F38882-AF28-4FC0-A271-00671D81A1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FC755FB4-3EFE-40CC-BCBE-EA8DBD2438A8}"/>
              </a:ext>
            </a:extLst>
          </p:cNvPr>
          <p:cNvSpPr>
            <a:spLocks noGrp="1"/>
          </p:cNvSpPr>
          <p:nvPr>
            <p:ph type="dt" sz="half" idx="10"/>
          </p:nvPr>
        </p:nvSpPr>
        <p:spPr/>
        <p:txBody>
          <a:bodyPr/>
          <a:lstStyle/>
          <a:p>
            <a:pPr rtl="0"/>
            <a:r>
              <a:rPr lang="pt-BR" noProof="0"/>
              <a:t>DD.MM.20AA</a:t>
            </a:r>
            <a:endParaRPr lang="pt-BR" noProof="0" dirty="0"/>
          </a:p>
        </p:txBody>
      </p:sp>
      <p:sp>
        <p:nvSpPr>
          <p:cNvPr id="5" name="Espaço Reservado para Rodapé 4">
            <a:extLst>
              <a:ext uri="{FF2B5EF4-FFF2-40B4-BE49-F238E27FC236}">
                <a16:creationId xmlns:a16="http://schemas.microsoft.com/office/drawing/2014/main" id="{2C4DD6F1-023F-48AF-8D4C-0FA9C9C3114C}"/>
              </a:ext>
            </a:extLst>
          </p:cNvPr>
          <p:cNvSpPr>
            <a:spLocks noGrp="1"/>
          </p:cNvSpPr>
          <p:nvPr>
            <p:ph type="ftr" sz="quarter" idx="11"/>
          </p:nvPr>
        </p:nvSpPr>
        <p:spPr/>
        <p:txBody>
          <a:bodyPr/>
          <a:lstStyle/>
          <a:p>
            <a:pPr rtl="0"/>
            <a:r>
              <a:rPr lang="pt-BR" noProof="0"/>
              <a:t>ADICIONAR UM RODAPÉ</a:t>
            </a:r>
            <a:endParaRPr lang="pt-BR" noProof="0" dirty="0"/>
          </a:p>
        </p:txBody>
      </p:sp>
      <p:sp>
        <p:nvSpPr>
          <p:cNvPr id="6" name="Espaço Reservado para Número de Slide 5">
            <a:extLst>
              <a:ext uri="{FF2B5EF4-FFF2-40B4-BE49-F238E27FC236}">
                <a16:creationId xmlns:a16="http://schemas.microsoft.com/office/drawing/2014/main" id="{84297234-19E9-419B-8F0C-A221C910BFBE}"/>
              </a:ext>
            </a:extLst>
          </p:cNvPr>
          <p:cNvSpPr>
            <a:spLocks noGrp="1"/>
          </p:cNvSpPr>
          <p:nvPr>
            <p:ph type="sldNum" sz="quarter" idx="12"/>
          </p:nvPr>
        </p:nvSpPr>
        <p:spPr/>
        <p:txBody>
          <a:bodyPr/>
          <a:lstStyle/>
          <a:p>
            <a:pPr rtl="0"/>
            <a:fld id="{D495E168-DA5E-4888-8D8A-92B118324C14}" type="slidenum">
              <a:rPr lang="pt-BR" noProof="0" smtClean="0"/>
              <a:pPr rtl="0"/>
              <a:t>‹nº›</a:t>
            </a:fld>
            <a:endParaRPr lang="pt-BR" noProof="0" dirty="0"/>
          </a:p>
        </p:txBody>
      </p:sp>
      <p:sp>
        <p:nvSpPr>
          <p:cNvPr id="7" name="Oval 33">
            <a:extLst>
              <a:ext uri="{FF2B5EF4-FFF2-40B4-BE49-F238E27FC236}">
                <a16:creationId xmlns:a16="http://schemas.microsoft.com/office/drawing/2014/main" id="{8170E553-D11A-4B30-BC71-537D275D663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8" name="Elemento gráfico 12">
            <a:extLst>
              <a:ext uri="{FF2B5EF4-FFF2-40B4-BE49-F238E27FC236}">
                <a16:creationId xmlns:a16="http://schemas.microsoft.com/office/drawing/2014/main" id="{9B147E35-4979-44BF-8149-ABDFACF8A401}"/>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9" name="Forma Livre: Forma 8">
            <a:extLst>
              <a:ext uri="{FF2B5EF4-FFF2-40B4-BE49-F238E27FC236}">
                <a16:creationId xmlns:a16="http://schemas.microsoft.com/office/drawing/2014/main" id="{BF97F807-217C-46E1-9F57-A64C9C680872}"/>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pt-BR" noProof="0" dirty="0"/>
          </a:p>
        </p:txBody>
      </p:sp>
      <p:sp>
        <p:nvSpPr>
          <p:cNvPr id="10" name="Forma Livre: Forma 9">
            <a:extLst>
              <a:ext uri="{FF2B5EF4-FFF2-40B4-BE49-F238E27FC236}">
                <a16:creationId xmlns:a16="http://schemas.microsoft.com/office/drawing/2014/main" id="{60737590-E196-4E08-9A5B-8818DB71752A}"/>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pt-BR" noProof="0" dirty="0"/>
          </a:p>
        </p:txBody>
      </p:sp>
    </p:spTree>
    <p:extLst>
      <p:ext uri="{BB962C8B-B14F-4D97-AF65-F5344CB8AC3E}">
        <p14:creationId xmlns:p14="http://schemas.microsoft.com/office/powerpoint/2010/main" val="224238011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15383A-2798-4844-821B-10C82C37DAD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D1A7DF0-46E9-486D-9B58-FE537B0475E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8E4344B-F552-4878-809A-81E1201E486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F39D9C2-78DA-4EED-99D5-CE5AC7D9177E}"/>
              </a:ext>
            </a:extLst>
          </p:cNvPr>
          <p:cNvSpPr>
            <a:spLocks noGrp="1"/>
          </p:cNvSpPr>
          <p:nvPr>
            <p:ph type="dt" sz="half" idx="10"/>
          </p:nvPr>
        </p:nvSpPr>
        <p:spPr/>
        <p:txBody>
          <a:bodyPr/>
          <a:lstStyle/>
          <a:p>
            <a:pPr rtl="0"/>
            <a:r>
              <a:rPr lang="pt-BR" noProof="0"/>
              <a:t>DD.MM.20AA</a:t>
            </a:r>
            <a:endParaRPr lang="pt-BR" noProof="0" dirty="0"/>
          </a:p>
        </p:txBody>
      </p:sp>
      <p:sp>
        <p:nvSpPr>
          <p:cNvPr id="6" name="Espaço Reservado para Rodapé 5">
            <a:extLst>
              <a:ext uri="{FF2B5EF4-FFF2-40B4-BE49-F238E27FC236}">
                <a16:creationId xmlns:a16="http://schemas.microsoft.com/office/drawing/2014/main" id="{07CAE074-F1FC-4BFB-8867-3F0D69EC875A}"/>
              </a:ext>
            </a:extLst>
          </p:cNvPr>
          <p:cNvSpPr>
            <a:spLocks noGrp="1"/>
          </p:cNvSpPr>
          <p:nvPr>
            <p:ph type="ftr" sz="quarter" idx="11"/>
          </p:nvPr>
        </p:nvSpPr>
        <p:spPr/>
        <p:txBody>
          <a:bodyPr/>
          <a:lstStyle/>
          <a:p>
            <a:pPr rtl="0"/>
            <a:r>
              <a:rPr lang="pt-BR" noProof="0"/>
              <a:t>ADICIONAR UM RODAPÉ</a:t>
            </a:r>
            <a:endParaRPr lang="pt-BR" noProof="0" dirty="0"/>
          </a:p>
        </p:txBody>
      </p:sp>
      <p:sp>
        <p:nvSpPr>
          <p:cNvPr id="7" name="Espaço Reservado para Número de Slide 6">
            <a:extLst>
              <a:ext uri="{FF2B5EF4-FFF2-40B4-BE49-F238E27FC236}">
                <a16:creationId xmlns:a16="http://schemas.microsoft.com/office/drawing/2014/main" id="{135D6F18-C69E-4D73-9E76-826DFFDF5999}"/>
              </a:ext>
            </a:extLst>
          </p:cNvPr>
          <p:cNvSpPr>
            <a:spLocks noGrp="1"/>
          </p:cNvSpPr>
          <p:nvPr>
            <p:ph type="sldNum" sz="quarter" idx="12"/>
          </p:nvPr>
        </p:nvSpPr>
        <p:spPr/>
        <p:txBody>
          <a:bodyPr/>
          <a:lstStyle/>
          <a:p>
            <a:pPr rtl="0"/>
            <a:fld id="{D495E168-DA5E-4888-8D8A-92B118324C14}" type="slidenum">
              <a:rPr lang="pt-BR" noProof="0" smtClean="0"/>
              <a:pPr rtl="0"/>
              <a:t>‹nº›</a:t>
            </a:fld>
            <a:endParaRPr lang="pt-BR" noProof="0" dirty="0"/>
          </a:p>
        </p:txBody>
      </p:sp>
    </p:spTree>
    <p:extLst>
      <p:ext uri="{BB962C8B-B14F-4D97-AF65-F5344CB8AC3E}">
        <p14:creationId xmlns:p14="http://schemas.microsoft.com/office/powerpoint/2010/main" val="389291042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B3B419-CD0C-4B9D-9240-B929280FC9D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75ADBF8-2D63-40FD-B057-6EAEDC346F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5872933-A91F-46D2-B75E-B3F1DD76189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D40AC40-37DD-4B8B-A73F-ADDFC8701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BF5A6A9-150A-4F76-B5C9-894E0C82FAA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681B73B-2292-44EE-B57C-6A5A20C353DA}"/>
              </a:ext>
            </a:extLst>
          </p:cNvPr>
          <p:cNvSpPr>
            <a:spLocks noGrp="1"/>
          </p:cNvSpPr>
          <p:nvPr>
            <p:ph type="dt" sz="half" idx="10"/>
          </p:nvPr>
        </p:nvSpPr>
        <p:spPr/>
        <p:txBody>
          <a:bodyPr/>
          <a:lstStyle/>
          <a:p>
            <a:pPr rtl="0"/>
            <a:r>
              <a:rPr lang="pt-BR" noProof="0"/>
              <a:t>DD.MM.20AA</a:t>
            </a:r>
            <a:endParaRPr lang="pt-BR" noProof="0" dirty="0"/>
          </a:p>
        </p:txBody>
      </p:sp>
      <p:sp>
        <p:nvSpPr>
          <p:cNvPr id="8" name="Espaço Reservado para Rodapé 7">
            <a:extLst>
              <a:ext uri="{FF2B5EF4-FFF2-40B4-BE49-F238E27FC236}">
                <a16:creationId xmlns:a16="http://schemas.microsoft.com/office/drawing/2014/main" id="{FDA3625E-FDB5-4546-A834-EB52B1D17E5A}"/>
              </a:ext>
            </a:extLst>
          </p:cNvPr>
          <p:cNvSpPr>
            <a:spLocks noGrp="1"/>
          </p:cNvSpPr>
          <p:nvPr>
            <p:ph type="ftr" sz="quarter" idx="11"/>
          </p:nvPr>
        </p:nvSpPr>
        <p:spPr/>
        <p:txBody>
          <a:bodyPr/>
          <a:lstStyle/>
          <a:p>
            <a:pPr rtl="0"/>
            <a:r>
              <a:rPr lang="pt-BR" noProof="0"/>
              <a:t>ADICIONAR UM RODAPÉ</a:t>
            </a:r>
            <a:endParaRPr lang="pt-BR" noProof="0" dirty="0"/>
          </a:p>
        </p:txBody>
      </p:sp>
      <p:sp>
        <p:nvSpPr>
          <p:cNvPr id="9" name="Espaço Reservado para Número de Slide 8">
            <a:extLst>
              <a:ext uri="{FF2B5EF4-FFF2-40B4-BE49-F238E27FC236}">
                <a16:creationId xmlns:a16="http://schemas.microsoft.com/office/drawing/2014/main" id="{2C530B41-0176-4215-BC3E-47F30851018D}"/>
              </a:ext>
            </a:extLst>
          </p:cNvPr>
          <p:cNvSpPr>
            <a:spLocks noGrp="1"/>
          </p:cNvSpPr>
          <p:nvPr>
            <p:ph type="sldNum" sz="quarter" idx="12"/>
          </p:nvPr>
        </p:nvSpPr>
        <p:spPr/>
        <p:txBody>
          <a:bodyPr/>
          <a:lstStyle/>
          <a:p>
            <a:pPr rtl="0"/>
            <a:fld id="{D495E168-DA5E-4888-8D8A-92B118324C14}" type="slidenum">
              <a:rPr lang="pt-BR" noProof="0" smtClean="0"/>
              <a:t>‹nº›</a:t>
            </a:fld>
            <a:endParaRPr lang="pt-BR" noProof="0" dirty="0"/>
          </a:p>
        </p:txBody>
      </p:sp>
      <p:sp>
        <p:nvSpPr>
          <p:cNvPr id="10" name="Oval 47">
            <a:extLst>
              <a:ext uri="{FF2B5EF4-FFF2-40B4-BE49-F238E27FC236}">
                <a16:creationId xmlns:a16="http://schemas.microsoft.com/office/drawing/2014/main" id="{50278C57-CB3E-40D3-B7FF-2E32E215C0E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11" name="Elemento gráfico 12">
            <a:extLst>
              <a:ext uri="{FF2B5EF4-FFF2-40B4-BE49-F238E27FC236}">
                <a16:creationId xmlns:a16="http://schemas.microsoft.com/office/drawing/2014/main" id="{DC3B446F-C8A7-461F-AA8C-AA9910577B4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grpSp>
        <p:nvGrpSpPr>
          <p:cNvPr id="12" name="Elemento gráfico 39">
            <a:extLst>
              <a:ext uri="{FF2B5EF4-FFF2-40B4-BE49-F238E27FC236}">
                <a16:creationId xmlns:a16="http://schemas.microsoft.com/office/drawing/2014/main" id="{6D82A74D-C2CF-46B3-A6D2-B1132015E082}"/>
              </a:ext>
            </a:extLst>
          </p:cNvPr>
          <p:cNvGrpSpPr/>
          <p:nvPr userDrawn="1"/>
        </p:nvGrpSpPr>
        <p:grpSpPr>
          <a:xfrm>
            <a:off x="10008352" y="0"/>
            <a:ext cx="2188800" cy="1933794"/>
            <a:chOff x="10003200" y="0"/>
            <a:chExt cx="2188800" cy="1933794"/>
          </a:xfrm>
        </p:grpSpPr>
        <p:sp>
          <p:nvSpPr>
            <p:cNvPr id="13" name="Forma Livre: Forma 12">
              <a:extLst>
                <a:ext uri="{FF2B5EF4-FFF2-40B4-BE49-F238E27FC236}">
                  <a16:creationId xmlns:a16="http://schemas.microsoft.com/office/drawing/2014/main" id="{A3F6F174-FBD5-4E2A-BC76-DB45AABBB09F}"/>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14" name="Forma Livre: Forma 13">
              <a:extLst>
                <a:ext uri="{FF2B5EF4-FFF2-40B4-BE49-F238E27FC236}">
                  <a16:creationId xmlns:a16="http://schemas.microsoft.com/office/drawing/2014/main" id="{CE09D619-AA4F-4A4D-A7F8-234EFAB4D5E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15" name="Forma livre: Forma 43">
              <a:extLst>
                <a:ext uri="{FF2B5EF4-FFF2-40B4-BE49-F238E27FC236}">
                  <a16:creationId xmlns:a16="http://schemas.microsoft.com/office/drawing/2014/main" id="{5B1F06FC-BE4F-44A2-B2CA-B5AE3B5952B3}"/>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16" name="Forma Livre: Forma 15">
              <a:extLst>
                <a:ext uri="{FF2B5EF4-FFF2-40B4-BE49-F238E27FC236}">
                  <a16:creationId xmlns:a16="http://schemas.microsoft.com/office/drawing/2014/main" id="{4E297D8D-C37B-41DE-90C3-D73D40D8EF9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17" name="Forma Livre: Forma 16">
              <a:extLst>
                <a:ext uri="{FF2B5EF4-FFF2-40B4-BE49-F238E27FC236}">
                  <a16:creationId xmlns:a16="http://schemas.microsoft.com/office/drawing/2014/main" id="{C9109F39-C0D5-44FA-83CA-15EEBCDB194A}"/>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18" name="Forma Livre: Forma 17">
              <a:extLst>
                <a:ext uri="{FF2B5EF4-FFF2-40B4-BE49-F238E27FC236}">
                  <a16:creationId xmlns:a16="http://schemas.microsoft.com/office/drawing/2014/main" id="{341671B0-EBD2-42A2-BCF9-F44F0CB2C3FF}"/>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
        <p:nvSpPr>
          <p:cNvPr id="19" name="Elemento gráfico 19">
            <a:extLst>
              <a:ext uri="{FF2B5EF4-FFF2-40B4-BE49-F238E27FC236}">
                <a16:creationId xmlns:a16="http://schemas.microsoft.com/office/drawing/2014/main" id="{02501B3A-851D-4F99-9EBB-B7F784497832}"/>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357617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704341-BF9E-4607-8B4D-79DEE2FECBA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66871C8-43A0-4B28-90EC-EC9799C521EA}"/>
              </a:ext>
            </a:extLst>
          </p:cNvPr>
          <p:cNvSpPr>
            <a:spLocks noGrp="1"/>
          </p:cNvSpPr>
          <p:nvPr>
            <p:ph type="dt" sz="half" idx="10"/>
          </p:nvPr>
        </p:nvSpPr>
        <p:spPr/>
        <p:txBody>
          <a:bodyPr/>
          <a:lstStyle/>
          <a:p>
            <a:pPr rtl="0"/>
            <a:r>
              <a:rPr lang="pt-BR" noProof="0"/>
              <a:t>DD.MM.20AA</a:t>
            </a:r>
            <a:endParaRPr lang="pt-BR" noProof="0" dirty="0"/>
          </a:p>
        </p:txBody>
      </p:sp>
      <p:sp>
        <p:nvSpPr>
          <p:cNvPr id="4" name="Espaço Reservado para Rodapé 3">
            <a:extLst>
              <a:ext uri="{FF2B5EF4-FFF2-40B4-BE49-F238E27FC236}">
                <a16:creationId xmlns:a16="http://schemas.microsoft.com/office/drawing/2014/main" id="{ACCFF68F-10DA-414C-BF37-E08D25BD9AC5}"/>
              </a:ext>
            </a:extLst>
          </p:cNvPr>
          <p:cNvSpPr>
            <a:spLocks noGrp="1"/>
          </p:cNvSpPr>
          <p:nvPr>
            <p:ph type="ftr" sz="quarter" idx="11"/>
          </p:nvPr>
        </p:nvSpPr>
        <p:spPr/>
        <p:txBody>
          <a:bodyPr/>
          <a:lstStyle/>
          <a:p>
            <a:pPr rtl="0"/>
            <a:r>
              <a:rPr lang="pt-BR" noProof="0"/>
              <a:t>ADICIONAR UM RODAPÉ</a:t>
            </a:r>
            <a:endParaRPr lang="pt-BR" noProof="0" dirty="0"/>
          </a:p>
        </p:txBody>
      </p:sp>
      <p:sp>
        <p:nvSpPr>
          <p:cNvPr id="5" name="Espaço Reservado para Número de Slide 4">
            <a:extLst>
              <a:ext uri="{FF2B5EF4-FFF2-40B4-BE49-F238E27FC236}">
                <a16:creationId xmlns:a16="http://schemas.microsoft.com/office/drawing/2014/main" id="{8B38A6B7-ECE9-4A70-9508-5CFD86FB6EF0}"/>
              </a:ext>
            </a:extLst>
          </p:cNvPr>
          <p:cNvSpPr>
            <a:spLocks noGrp="1"/>
          </p:cNvSpPr>
          <p:nvPr>
            <p:ph type="sldNum" sz="quarter" idx="12"/>
          </p:nvPr>
        </p:nvSpPr>
        <p:spPr/>
        <p:txBody>
          <a:bodyPr/>
          <a:lstStyle/>
          <a:p>
            <a:pPr rtl="0"/>
            <a:fld id="{D495E168-DA5E-4888-8D8A-92B118324C14}" type="slidenum">
              <a:rPr lang="pt-BR" noProof="0" smtClean="0"/>
              <a:t>‹nº›</a:t>
            </a:fld>
            <a:endParaRPr lang="pt-BR" noProof="0" dirty="0"/>
          </a:p>
        </p:txBody>
      </p:sp>
      <p:sp>
        <p:nvSpPr>
          <p:cNvPr id="6" name="Oval 47">
            <a:extLst>
              <a:ext uri="{FF2B5EF4-FFF2-40B4-BE49-F238E27FC236}">
                <a16:creationId xmlns:a16="http://schemas.microsoft.com/office/drawing/2014/main" id="{45A24405-F7F2-465C-91C9-5D0662705CD2}"/>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7" name="Elemento gráfico 12">
            <a:extLst>
              <a:ext uri="{FF2B5EF4-FFF2-40B4-BE49-F238E27FC236}">
                <a16:creationId xmlns:a16="http://schemas.microsoft.com/office/drawing/2014/main" id="{9A971AE0-1ADC-4AE7-A9B1-887F2407018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grpSp>
        <p:nvGrpSpPr>
          <p:cNvPr id="8" name="Elemento gráfico 39">
            <a:extLst>
              <a:ext uri="{FF2B5EF4-FFF2-40B4-BE49-F238E27FC236}">
                <a16:creationId xmlns:a16="http://schemas.microsoft.com/office/drawing/2014/main" id="{983379FB-64C2-4CCE-9F55-F29963F2FD37}"/>
              </a:ext>
            </a:extLst>
          </p:cNvPr>
          <p:cNvGrpSpPr/>
          <p:nvPr userDrawn="1"/>
        </p:nvGrpSpPr>
        <p:grpSpPr>
          <a:xfrm>
            <a:off x="10008352" y="0"/>
            <a:ext cx="2188800" cy="1933794"/>
            <a:chOff x="10003200" y="0"/>
            <a:chExt cx="2188800" cy="1933794"/>
          </a:xfrm>
        </p:grpSpPr>
        <p:sp>
          <p:nvSpPr>
            <p:cNvPr id="9" name="Forma Livre: Forma 8">
              <a:extLst>
                <a:ext uri="{FF2B5EF4-FFF2-40B4-BE49-F238E27FC236}">
                  <a16:creationId xmlns:a16="http://schemas.microsoft.com/office/drawing/2014/main" id="{B915B850-4BCA-4E3F-9D1D-8724BAD6FCA6}"/>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pt-BR" noProof="0" dirty="0"/>
            </a:p>
          </p:txBody>
        </p:sp>
        <p:sp>
          <p:nvSpPr>
            <p:cNvPr id="10" name="Forma Livre: Forma 9">
              <a:extLst>
                <a:ext uri="{FF2B5EF4-FFF2-40B4-BE49-F238E27FC236}">
                  <a16:creationId xmlns:a16="http://schemas.microsoft.com/office/drawing/2014/main" id="{A76E904A-3C7A-4963-B357-6C4B006D8ABB}"/>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pt-BR" noProof="0" dirty="0"/>
            </a:p>
          </p:txBody>
        </p:sp>
        <p:sp>
          <p:nvSpPr>
            <p:cNvPr id="11" name="Forma livre: Forma 43">
              <a:extLst>
                <a:ext uri="{FF2B5EF4-FFF2-40B4-BE49-F238E27FC236}">
                  <a16:creationId xmlns:a16="http://schemas.microsoft.com/office/drawing/2014/main" id="{6E95582C-E50C-40B2-AEEB-A28C6C10A1DA}"/>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pt-BR" noProof="0" dirty="0"/>
            </a:p>
          </p:txBody>
        </p:sp>
        <p:sp>
          <p:nvSpPr>
            <p:cNvPr id="12" name="Forma Livre: Forma 11">
              <a:extLst>
                <a:ext uri="{FF2B5EF4-FFF2-40B4-BE49-F238E27FC236}">
                  <a16:creationId xmlns:a16="http://schemas.microsoft.com/office/drawing/2014/main" id="{5B8FB094-2F23-4DBB-BD19-45C0D8E82D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pt-BR" noProof="0" dirty="0"/>
            </a:p>
          </p:txBody>
        </p:sp>
        <p:sp>
          <p:nvSpPr>
            <p:cNvPr id="13" name="Forma Livre: Forma 12">
              <a:extLst>
                <a:ext uri="{FF2B5EF4-FFF2-40B4-BE49-F238E27FC236}">
                  <a16:creationId xmlns:a16="http://schemas.microsoft.com/office/drawing/2014/main" id="{E5D1BB97-6E1C-4330-8F2A-FEAABF7EC28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pt-BR" noProof="0" dirty="0"/>
            </a:p>
          </p:txBody>
        </p:sp>
        <p:sp>
          <p:nvSpPr>
            <p:cNvPr id="14" name="Forma Livre: Forma 13">
              <a:extLst>
                <a:ext uri="{FF2B5EF4-FFF2-40B4-BE49-F238E27FC236}">
                  <a16:creationId xmlns:a16="http://schemas.microsoft.com/office/drawing/2014/main" id="{4842CA21-3DF9-42AE-BC2D-C1F3E2DC4077}"/>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pt-BR" noProof="0" dirty="0"/>
            </a:p>
          </p:txBody>
        </p:sp>
      </p:grpSp>
      <p:sp>
        <p:nvSpPr>
          <p:cNvPr id="15" name="Elemento gráfico 19">
            <a:extLst>
              <a:ext uri="{FF2B5EF4-FFF2-40B4-BE49-F238E27FC236}">
                <a16:creationId xmlns:a16="http://schemas.microsoft.com/office/drawing/2014/main" id="{464441C5-85A5-41E7-93DE-B46C1DA7C7B1}"/>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3357122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D079E78-700E-4361-9D91-9DBBE06D4BFB}"/>
              </a:ext>
            </a:extLst>
          </p:cNvPr>
          <p:cNvSpPr>
            <a:spLocks noGrp="1"/>
          </p:cNvSpPr>
          <p:nvPr>
            <p:ph type="dt" sz="half" idx="10"/>
          </p:nvPr>
        </p:nvSpPr>
        <p:spPr/>
        <p:txBody>
          <a:bodyPr/>
          <a:lstStyle/>
          <a:p>
            <a:pPr rtl="0"/>
            <a:r>
              <a:rPr lang="pt-BR" noProof="0"/>
              <a:t>DD.MM.20AA</a:t>
            </a:r>
            <a:endParaRPr lang="pt-BR" noProof="0" dirty="0"/>
          </a:p>
        </p:txBody>
      </p:sp>
      <p:sp>
        <p:nvSpPr>
          <p:cNvPr id="3" name="Espaço Reservado para Rodapé 2">
            <a:extLst>
              <a:ext uri="{FF2B5EF4-FFF2-40B4-BE49-F238E27FC236}">
                <a16:creationId xmlns:a16="http://schemas.microsoft.com/office/drawing/2014/main" id="{16490C90-FAE3-4E1E-BFD3-8D91AEF0A845}"/>
              </a:ext>
            </a:extLst>
          </p:cNvPr>
          <p:cNvSpPr>
            <a:spLocks noGrp="1"/>
          </p:cNvSpPr>
          <p:nvPr>
            <p:ph type="ftr" sz="quarter" idx="11"/>
          </p:nvPr>
        </p:nvSpPr>
        <p:spPr/>
        <p:txBody>
          <a:bodyPr/>
          <a:lstStyle/>
          <a:p>
            <a:pPr rtl="0"/>
            <a:r>
              <a:rPr lang="pt-BR" noProof="0"/>
              <a:t>ADICIONAR UM RODAPÉ</a:t>
            </a:r>
            <a:endParaRPr lang="pt-BR" noProof="0" dirty="0"/>
          </a:p>
        </p:txBody>
      </p:sp>
      <p:sp>
        <p:nvSpPr>
          <p:cNvPr id="4" name="Espaço Reservado para Número de Slide 3">
            <a:extLst>
              <a:ext uri="{FF2B5EF4-FFF2-40B4-BE49-F238E27FC236}">
                <a16:creationId xmlns:a16="http://schemas.microsoft.com/office/drawing/2014/main" id="{38281A83-BBC5-4F59-97EF-DDCFF9A4BCFF}"/>
              </a:ext>
            </a:extLst>
          </p:cNvPr>
          <p:cNvSpPr>
            <a:spLocks noGrp="1"/>
          </p:cNvSpPr>
          <p:nvPr>
            <p:ph type="sldNum" sz="quarter" idx="12"/>
          </p:nvPr>
        </p:nvSpPr>
        <p:spPr/>
        <p:txBody>
          <a:bodyPr/>
          <a:lstStyle/>
          <a:p>
            <a:pPr rtl="0"/>
            <a:fld id="{D495E168-DA5E-4888-8D8A-92B118324C14}" type="slidenum">
              <a:rPr lang="pt-BR" noProof="0" smtClean="0"/>
              <a:pPr rtl="0"/>
              <a:t>‹nº›</a:t>
            </a:fld>
            <a:endParaRPr lang="pt-BR" noProof="0" dirty="0"/>
          </a:p>
        </p:txBody>
      </p:sp>
    </p:spTree>
    <p:extLst>
      <p:ext uri="{BB962C8B-B14F-4D97-AF65-F5344CB8AC3E}">
        <p14:creationId xmlns:p14="http://schemas.microsoft.com/office/powerpoint/2010/main" val="126259001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C0110-ED4B-4E73-A0AA-332EAAD1BA4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7763AD5-6F19-4584-A893-833A6B302F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1526D28-1C2C-40EA-813E-079242D2C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3B4D113-7751-4CF9-B3F1-0572F1047BC2}"/>
              </a:ext>
            </a:extLst>
          </p:cNvPr>
          <p:cNvSpPr>
            <a:spLocks noGrp="1"/>
          </p:cNvSpPr>
          <p:nvPr>
            <p:ph type="dt" sz="half" idx="10"/>
          </p:nvPr>
        </p:nvSpPr>
        <p:spPr/>
        <p:txBody>
          <a:bodyPr/>
          <a:lstStyle/>
          <a:p>
            <a:pPr rtl="0"/>
            <a:r>
              <a:rPr lang="pt-BR" noProof="0"/>
              <a:t>DD.MM.20AA</a:t>
            </a:r>
            <a:endParaRPr lang="pt-BR" noProof="0" dirty="0"/>
          </a:p>
        </p:txBody>
      </p:sp>
      <p:sp>
        <p:nvSpPr>
          <p:cNvPr id="6" name="Espaço Reservado para Rodapé 5">
            <a:extLst>
              <a:ext uri="{FF2B5EF4-FFF2-40B4-BE49-F238E27FC236}">
                <a16:creationId xmlns:a16="http://schemas.microsoft.com/office/drawing/2014/main" id="{924FAD3D-F595-461C-B101-409ECDF91A64}"/>
              </a:ext>
            </a:extLst>
          </p:cNvPr>
          <p:cNvSpPr>
            <a:spLocks noGrp="1"/>
          </p:cNvSpPr>
          <p:nvPr>
            <p:ph type="ftr" sz="quarter" idx="11"/>
          </p:nvPr>
        </p:nvSpPr>
        <p:spPr/>
        <p:txBody>
          <a:bodyPr/>
          <a:lstStyle/>
          <a:p>
            <a:pPr rtl="0"/>
            <a:r>
              <a:rPr lang="pt-BR" noProof="0"/>
              <a:t>ADICIONAR UM RODAPÉ</a:t>
            </a:r>
            <a:endParaRPr lang="pt-BR" noProof="0" dirty="0"/>
          </a:p>
        </p:txBody>
      </p:sp>
      <p:sp>
        <p:nvSpPr>
          <p:cNvPr id="7" name="Espaço Reservado para Número de Slide 6">
            <a:extLst>
              <a:ext uri="{FF2B5EF4-FFF2-40B4-BE49-F238E27FC236}">
                <a16:creationId xmlns:a16="http://schemas.microsoft.com/office/drawing/2014/main" id="{999ECE78-48DB-42F3-867E-41300CF759E5}"/>
              </a:ext>
            </a:extLst>
          </p:cNvPr>
          <p:cNvSpPr>
            <a:spLocks noGrp="1"/>
          </p:cNvSpPr>
          <p:nvPr>
            <p:ph type="sldNum" sz="quarter" idx="12"/>
          </p:nvPr>
        </p:nvSpPr>
        <p:spPr/>
        <p:txBody>
          <a:bodyPr/>
          <a:lstStyle/>
          <a:p>
            <a:pPr rtl="0"/>
            <a:fld id="{D495E168-DA5E-4888-8D8A-92B118324C14}" type="slidenum">
              <a:rPr lang="pt-BR" noProof="0" smtClean="0"/>
              <a:t>‹nº›</a:t>
            </a:fld>
            <a:endParaRPr lang="pt-BR" noProof="0" dirty="0"/>
          </a:p>
        </p:txBody>
      </p:sp>
      <p:sp>
        <p:nvSpPr>
          <p:cNvPr id="8" name="Oval 34">
            <a:extLst>
              <a:ext uri="{FF2B5EF4-FFF2-40B4-BE49-F238E27FC236}">
                <a16:creationId xmlns:a16="http://schemas.microsoft.com/office/drawing/2014/main" id="{F1C17E7A-C138-49CB-A9EE-DC62E270A3B6}"/>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9" name="Elemento gráfico 12">
            <a:extLst>
              <a:ext uri="{FF2B5EF4-FFF2-40B4-BE49-F238E27FC236}">
                <a16:creationId xmlns:a16="http://schemas.microsoft.com/office/drawing/2014/main" id="{5F42041E-5F1B-44C4-8515-E4BC54D25D58}"/>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10" name="Forma Livre: Forma 9">
            <a:extLst>
              <a:ext uri="{FF2B5EF4-FFF2-40B4-BE49-F238E27FC236}">
                <a16:creationId xmlns:a16="http://schemas.microsoft.com/office/drawing/2014/main" id="{A21DDA3D-32B2-42C2-AF25-EE883E1D99D7}"/>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pt-BR" noProof="0" dirty="0"/>
          </a:p>
        </p:txBody>
      </p:sp>
      <p:sp>
        <p:nvSpPr>
          <p:cNvPr id="11" name="Elemento gráfico 33">
            <a:extLst>
              <a:ext uri="{FF2B5EF4-FFF2-40B4-BE49-F238E27FC236}">
                <a16:creationId xmlns:a16="http://schemas.microsoft.com/office/drawing/2014/main" id="{8661C809-5C19-405B-9C9D-8ABE671D7AF4}"/>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pt-BR" noProof="0" dirty="0"/>
          </a:p>
        </p:txBody>
      </p:sp>
      <p:sp>
        <p:nvSpPr>
          <p:cNvPr id="12" name="Forma Livre: Forma 11">
            <a:extLst>
              <a:ext uri="{FF2B5EF4-FFF2-40B4-BE49-F238E27FC236}">
                <a16:creationId xmlns:a16="http://schemas.microsoft.com/office/drawing/2014/main" id="{497D605D-55CD-42C2-86D7-E3C784661C80}"/>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pt-BR" noProof="0" dirty="0"/>
          </a:p>
        </p:txBody>
      </p:sp>
      <p:sp>
        <p:nvSpPr>
          <p:cNvPr id="13" name="Forma Livre: Forma 12">
            <a:extLst>
              <a:ext uri="{FF2B5EF4-FFF2-40B4-BE49-F238E27FC236}">
                <a16:creationId xmlns:a16="http://schemas.microsoft.com/office/drawing/2014/main" id="{D54339DA-3C1E-4B74-B94E-0875105F2668}"/>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192030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DF2B10-1DB7-443D-BE52-20B0FCB74F1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70D6635-0977-4DFC-8303-4C909F88C1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4EAC72A-7F38-4822-AE66-6CD792DAA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B5C259-AE12-45C9-B2E7-CBD9E74F5EE8}"/>
              </a:ext>
            </a:extLst>
          </p:cNvPr>
          <p:cNvSpPr>
            <a:spLocks noGrp="1"/>
          </p:cNvSpPr>
          <p:nvPr>
            <p:ph type="dt" sz="half" idx="10"/>
          </p:nvPr>
        </p:nvSpPr>
        <p:spPr/>
        <p:txBody>
          <a:bodyPr/>
          <a:lstStyle/>
          <a:p>
            <a:pPr rtl="0"/>
            <a:r>
              <a:rPr lang="pt-BR" noProof="0"/>
              <a:t>DD.MM.20AA</a:t>
            </a:r>
            <a:endParaRPr lang="pt-BR" noProof="0" dirty="0"/>
          </a:p>
        </p:txBody>
      </p:sp>
      <p:sp>
        <p:nvSpPr>
          <p:cNvPr id="6" name="Espaço Reservado para Rodapé 5">
            <a:extLst>
              <a:ext uri="{FF2B5EF4-FFF2-40B4-BE49-F238E27FC236}">
                <a16:creationId xmlns:a16="http://schemas.microsoft.com/office/drawing/2014/main" id="{721A5349-3680-493B-B227-6672A251CCCD}"/>
              </a:ext>
            </a:extLst>
          </p:cNvPr>
          <p:cNvSpPr>
            <a:spLocks noGrp="1"/>
          </p:cNvSpPr>
          <p:nvPr>
            <p:ph type="ftr" sz="quarter" idx="11"/>
          </p:nvPr>
        </p:nvSpPr>
        <p:spPr/>
        <p:txBody>
          <a:bodyPr/>
          <a:lstStyle/>
          <a:p>
            <a:pPr rtl="0"/>
            <a:r>
              <a:rPr lang="pt-BR" noProof="0"/>
              <a:t>ADICIONAR UM RODAPÉ</a:t>
            </a:r>
            <a:endParaRPr lang="pt-BR" noProof="0" dirty="0"/>
          </a:p>
        </p:txBody>
      </p:sp>
      <p:sp>
        <p:nvSpPr>
          <p:cNvPr id="7" name="Espaço Reservado para Número de Slide 6">
            <a:extLst>
              <a:ext uri="{FF2B5EF4-FFF2-40B4-BE49-F238E27FC236}">
                <a16:creationId xmlns:a16="http://schemas.microsoft.com/office/drawing/2014/main" id="{873442E1-EA16-4603-8C9F-AB1871A6EA34}"/>
              </a:ext>
            </a:extLst>
          </p:cNvPr>
          <p:cNvSpPr>
            <a:spLocks noGrp="1"/>
          </p:cNvSpPr>
          <p:nvPr>
            <p:ph type="sldNum" sz="quarter" idx="12"/>
          </p:nvPr>
        </p:nvSpPr>
        <p:spPr/>
        <p:txBody>
          <a:bodyPr/>
          <a:lstStyle/>
          <a:p>
            <a:pPr rtl="0"/>
            <a:fld id="{D495E168-DA5E-4888-8D8A-92B118324C14}" type="slidenum">
              <a:rPr lang="pt-BR" noProof="0" smtClean="0"/>
              <a:t>‹nº›</a:t>
            </a:fld>
            <a:endParaRPr lang="pt-BR" noProof="0" dirty="0"/>
          </a:p>
        </p:txBody>
      </p:sp>
      <p:sp>
        <p:nvSpPr>
          <p:cNvPr id="8" name="Oval 34">
            <a:extLst>
              <a:ext uri="{FF2B5EF4-FFF2-40B4-BE49-F238E27FC236}">
                <a16:creationId xmlns:a16="http://schemas.microsoft.com/office/drawing/2014/main" id="{BA6C5671-390F-4BEF-922F-C94247DD9B0B}"/>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dirty="0"/>
          </a:p>
        </p:txBody>
      </p:sp>
      <p:sp>
        <p:nvSpPr>
          <p:cNvPr id="9" name="Elemento gráfico 12">
            <a:extLst>
              <a:ext uri="{FF2B5EF4-FFF2-40B4-BE49-F238E27FC236}">
                <a16:creationId xmlns:a16="http://schemas.microsoft.com/office/drawing/2014/main" id="{7F390ED2-1037-496A-9784-0640B138AD64}"/>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pt-BR" noProof="0" dirty="0"/>
          </a:p>
        </p:txBody>
      </p:sp>
      <p:sp>
        <p:nvSpPr>
          <p:cNvPr id="10" name="Forma Livre: Forma 9">
            <a:extLst>
              <a:ext uri="{FF2B5EF4-FFF2-40B4-BE49-F238E27FC236}">
                <a16:creationId xmlns:a16="http://schemas.microsoft.com/office/drawing/2014/main" id="{7AF88F0F-2D78-432D-B61B-210E9BB83A4E}"/>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pt-BR" noProof="0" dirty="0"/>
          </a:p>
        </p:txBody>
      </p:sp>
      <p:sp>
        <p:nvSpPr>
          <p:cNvPr id="11" name="Elemento gráfico 33">
            <a:extLst>
              <a:ext uri="{FF2B5EF4-FFF2-40B4-BE49-F238E27FC236}">
                <a16:creationId xmlns:a16="http://schemas.microsoft.com/office/drawing/2014/main" id="{990A5EF6-6246-4DDA-A4F3-5F2AC5AAC127}"/>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pt-BR" noProof="0" dirty="0"/>
          </a:p>
        </p:txBody>
      </p:sp>
      <p:sp>
        <p:nvSpPr>
          <p:cNvPr id="12" name="Forma Livre: Forma 11">
            <a:extLst>
              <a:ext uri="{FF2B5EF4-FFF2-40B4-BE49-F238E27FC236}">
                <a16:creationId xmlns:a16="http://schemas.microsoft.com/office/drawing/2014/main" id="{08CE2C6A-45F6-4E16-A997-1600A43BF728}"/>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pt-BR" noProof="0" dirty="0"/>
          </a:p>
        </p:txBody>
      </p:sp>
      <p:sp>
        <p:nvSpPr>
          <p:cNvPr id="13" name="Forma Livre: Forma 12">
            <a:extLst>
              <a:ext uri="{FF2B5EF4-FFF2-40B4-BE49-F238E27FC236}">
                <a16:creationId xmlns:a16="http://schemas.microsoft.com/office/drawing/2014/main" id="{1A2E0A1F-8F0F-4AA7-B811-7DB110DB2206}"/>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pt-BR" noProof="0" dirty="0"/>
          </a:p>
        </p:txBody>
      </p:sp>
    </p:spTree>
    <p:extLst>
      <p:ext uri="{BB962C8B-B14F-4D97-AF65-F5344CB8AC3E}">
        <p14:creationId xmlns:p14="http://schemas.microsoft.com/office/powerpoint/2010/main" val="22624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2849DA8-8C71-4106-B443-BE5A254F5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34ED4E3-5A7D-41AE-9695-878078C71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2FE4899-DA45-4EC1-BFA0-73EE0F8F0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pt-BR" noProof="0"/>
              <a:t>DD.MM.20AA</a:t>
            </a:r>
            <a:endParaRPr lang="pt-BR" noProof="0" dirty="0"/>
          </a:p>
        </p:txBody>
      </p:sp>
      <p:sp>
        <p:nvSpPr>
          <p:cNvPr id="5" name="Espaço Reservado para Rodapé 4">
            <a:extLst>
              <a:ext uri="{FF2B5EF4-FFF2-40B4-BE49-F238E27FC236}">
                <a16:creationId xmlns:a16="http://schemas.microsoft.com/office/drawing/2014/main" id="{7D979EAD-EF30-472A-9809-6C0EED009F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pt-BR" noProof="0"/>
              <a:t>ADICIONAR UM RODAPÉ</a:t>
            </a:r>
            <a:endParaRPr lang="pt-BR" noProof="0" dirty="0"/>
          </a:p>
        </p:txBody>
      </p:sp>
      <p:sp>
        <p:nvSpPr>
          <p:cNvPr id="6" name="Espaço Reservado para Número de Slide 5">
            <a:extLst>
              <a:ext uri="{FF2B5EF4-FFF2-40B4-BE49-F238E27FC236}">
                <a16:creationId xmlns:a16="http://schemas.microsoft.com/office/drawing/2014/main" id="{71AD298E-DF3C-4A6A-9CEF-73A41F20B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D495E168-DA5E-4888-8D8A-92B118324C14}" type="slidenum">
              <a:rPr lang="pt-BR" noProof="0" smtClean="0"/>
              <a:pPr rtl="0"/>
              <a:t>‹nº›</a:t>
            </a:fld>
            <a:endParaRPr lang="pt-BR" noProof="0" dirty="0"/>
          </a:p>
        </p:txBody>
      </p:sp>
    </p:spTree>
    <p:extLst>
      <p:ext uri="{BB962C8B-B14F-4D97-AF65-F5344CB8AC3E}">
        <p14:creationId xmlns:p14="http://schemas.microsoft.com/office/powerpoint/2010/main" val="196132189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653" r:id="rId13"/>
    <p:sldLayoutId id="2147483649" r:id="rId14"/>
    <p:sldLayoutId id="2147483650" r:id="rId15"/>
    <p:sldLayoutId id="2147483651" r:id="rId16"/>
    <p:sldLayoutId id="2147483663" r:id="rId17"/>
    <p:sldLayoutId id="2147483667" r:id="rId18"/>
    <p:sldLayoutId id="2147483668" r:id="rId19"/>
    <p:sldLayoutId id="2147483669" r:id="rId20"/>
    <p:sldLayoutId id="2147483670" r:id="rId21"/>
    <p:sldLayoutId id="2147483671" r:id="rId22"/>
    <p:sldLayoutId id="2147483673" r:id="rId23"/>
    <p:sldLayoutId id="2147483674" r:id="rId24"/>
    <p:sldLayoutId id="2147483664" r:id="rId25"/>
    <p:sldLayoutId id="2147483672" r:id="rId26"/>
    <p:sldLayoutId id="2147483792" r:id="rId2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pt-BR/article/edit-a-presentation-ff353d37-742a-4aa8-8bdd-6b1f488127a2?ui=pt-BR&amp;rs=pt-BR&amp;ad=B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irib.org.br/boletim/2013/julho/downloads/4282-carta.pdf" TargetMode="Externa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www.al.mt.gov.br/storage/webdisco/cp/20220322170134173100.pdf" TargetMode="External"/><Relationship Id="rId2" Type="http://schemas.openxmlformats.org/officeDocument/2006/relationships/hyperlink" Target="http://www.tjmt.jus.br/INTRANET.ARQ/downloads/Corregedoria/Noticias%20da%20Corregedoria/file/09%20-%20Setembro/26%20Setembro%20%20%20%20%20Provimento%20n%C2%BA%2037%202013%20PRO%20DIVISO.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emf"/><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rive.google.com/file/d/1k9lwL4-DGC66mmBvDudEyYcyxI7i2R3W/view?usp=share_lin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diagramQuickStyle" Target="../diagrams/quickStyle9.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diagramLayout" Target="../diagrams/layout9.xml"/><Relationship Id="rId2" Type="http://schemas.openxmlformats.org/officeDocument/2006/relationships/image" Target="../media/image38.png"/><Relationship Id="rId16" Type="http://schemas.openxmlformats.org/officeDocument/2006/relationships/diagramData" Target="../diagrams/data9.xml"/><Relationship Id="rId20" Type="http://schemas.microsoft.com/office/2007/relationships/diagramDrawing" Target="../diagrams/drawing9.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diagramColors" Target="../diagrams/colors9.xml"/><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irib.org.br/app/webroot/files/downloads/files/SEI_1546220_Provimento_144.pdf" TargetMode="External"/><Relationship Id="rId1" Type="http://schemas.openxmlformats.org/officeDocument/2006/relationships/slideLayout" Target="../slideLayouts/slideLayout26.xml"/><Relationship Id="rId5" Type="http://schemas.openxmlformats.org/officeDocument/2006/relationships/image" Target="../media/image61.png"/><Relationship Id="rId4" Type="http://schemas.openxmlformats.org/officeDocument/2006/relationships/hyperlink" Target="https://corregedoria-mc.tjmt.jus.br/corregedoria-arquivos-prod/cms/Provimento_n_9_2023_CGJ_f1a9d97eeb.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cnj.jus.br/agendas/workshop-registro-torrens-ferramenta-para-a-regularizacao-fundiaria-da-amazonia-legal-15/" TargetMode="External"/><Relationship Id="rId1" Type="http://schemas.openxmlformats.org/officeDocument/2006/relationships/slideLayout" Target="../slideLayouts/slideLayout26.xml"/><Relationship Id="rId5" Type="http://schemas.openxmlformats.org/officeDocument/2006/relationships/image" Target="../media/image63.png"/><Relationship Id="rId4" Type="http://schemas.openxmlformats.org/officeDocument/2006/relationships/slide" Target="slide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hyperlink" Target="http://www.anoregmt.org.br/portal/" TargetMode="External"/><Relationship Id="rId7"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6.wmf"/><Relationship Id="rId5" Type="http://schemas.openxmlformats.org/officeDocument/2006/relationships/hyperlink" Target="http://www.tjmt.jus.br/corregedoria/" TargetMode="External"/><Relationship Id="rId10" Type="http://schemas.openxmlformats.org/officeDocument/2006/relationships/oleObject" Target="../embeddings/oleObject3.bin"/><Relationship Id="rId4" Type="http://schemas.openxmlformats.org/officeDocument/2006/relationships/hyperlink" Target="http://www.irib.org.br/" TargetMode="External"/><Relationship Id="rId9" Type="http://schemas.openxmlformats.org/officeDocument/2006/relationships/image" Target="../media/image65.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3.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https://www.gov.br/mdr/pt-br/noticias/ministro-das-cidades-assina-portaria-que-institui-grupo-de-trabalho-para-definir-parametros-para-a-politica-nacional-de-regularizacao-fundiaria"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 de texto 7">
            <a:hlinkClick r:id="rId3"/>
            <a:extLst>
              <a:ext uri="{FF2B5EF4-FFF2-40B4-BE49-F238E27FC236}">
                <a16:creationId xmlns:a16="http://schemas.microsoft.com/office/drawing/2014/main" id="{5FC6C278-4035-446A-A94B-030E792FDDF5}"/>
              </a:ext>
            </a:extLst>
          </p:cNvPr>
          <p:cNvSpPr txBox="1"/>
          <p:nvPr/>
        </p:nvSpPr>
        <p:spPr>
          <a:xfrm>
            <a:off x="-939800" y="2010006"/>
            <a:ext cx="10515600" cy="1938992"/>
          </a:xfrm>
          <a:prstGeom prst="rect">
            <a:avLst/>
          </a:prstGeom>
          <a:noFill/>
        </p:spPr>
        <p:txBody>
          <a:bodyPr wrap="square" rtlCol="0">
            <a:spAutoFit/>
          </a:bodyPr>
          <a:lstStyle/>
          <a:p>
            <a:pPr algn="ctr"/>
            <a:br>
              <a:rPr lang="pt-BR" sz="6000" dirty="0"/>
            </a:br>
            <a:endParaRPr lang="pt-BR" sz="6000" dirty="0"/>
          </a:p>
        </p:txBody>
      </p:sp>
      <p:sp>
        <p:nvSpPr>
          <p:cNvPr id="2" name="Espaço Reservado para o Número do Slide 1">
            <a:extLst>
              <a:ext uri="{FF2B5EF4-FFF2-40B4-BE49-F238E27FC236}">
                <a16:creationId xmlns:a16="http://schemas.microsoft.com/office/drawing/2014/main" id="{85431CC7-E576-44E9-B0ED-A55CB1964C55}"/>
              </a:ext>
            </a:extLst>
          </p:cNvPr>
          <p:cNvSpPr>
            <a:spLocks noGrp="1"/>
          </p:cNvSpPr>
          <p:nvPr>
            <p:ph type="sldNum" sz="quarter" idx="12"/>
          </p:nvPr>
        </p:nvSpPr>
        <p:spPr/>
        <p:txBody>
          <a:bodyPr rtlCol="0"/>
          <a:lstStyle/>
          <a:p>
            <a:pPr rtl="0"/>
            <a:fld id="{D495E168-DA5E-4888-8D8A-92B118324C14}" type="slidenum">
              <a:rPr lang="pt-BR" smtClean="0"/>
              <a:t>1</a:t>
            </a:fld>
            <a:endParaRPr lang="pt-BR" dirty="0"/>
          </a:p>
        </p:txBody>
      </p:sp>
      <p:sp>
        <p:nvSpPr>
          <p:cNvPr id="13" name="CaixaDeTexto 12">
            <a:extLst>
              <a:ext uri="{FF2B5EF4-FFF2-40B4-BE49-F238E27FC236}">
                <a16:creationId xmlns:a16="http://schemas.microsoft.com/office/drawing/2014/main" id="{4B24DEEC-476D-4A45-94E0-FB897BBE1602}"/>
              </a:ext>
            </a:extLst>
          </p:cNvPr>
          <p:cNvSpPr txBox="1"/>
          <p:nvPr/>
        </p:nvSpPr>
        <p:spPr>
          <a:xfrm>
            <a:off x="380798" y="6158342"/>
            <a:ext cx="9541933" cy="830997"/>
          </a:xfrm>
          <a:prstGeom prst="rect">
            <a:avLst/>
          </a:prstGeom>
          <a:noFill/>
        </p:spPr>
        <p:txBody>
          <a:bodyPr wrap="square">
            <a:spAutoFit/>
          </a:bodyPr>
          <a:lstStyle/>
          <a:p>
            <a:r>
              <a:rPr lang="pt-BR" sz="1200" b="1" i="1" dirty="0">
                <a:solidFill>
                  <a:srgbClr val="000000"/>
                </a:solidFill>
                <a:effectLst/>
                <a:latin typeface="Arial" panose="020B0604020202020204" pitchFamily="34" charset="0"/>
                <a:cs typeface="Arial" panose="020B0604020202020204" pitchFamily="34" charset="0"/>
              </a:rPr>
              <a:t>26 de maio de 2023, às 11:20 h, no Fórum Fundiário Nacional das</a:t>
            </a:r>
            <a:br>
              <a:rPr lang="pt-BR" sz="1200" b="1" i="1" dirty="0">
                <a:solidFill>
                  <a:srgbClr val="000000"/>
                </a:solidFill>
                <a:effectLst/>
                <a:latin typeface="Arial" panose="020B0604020202020204" pitchFamily="34" charset="0"/>
                <a:cs typeface="Arial" panose="020B0604020202020204" pitchFamily="34" charset="0"/>
              </a:rPr>
            </a:br>
            <a:r>
              <a:rPr lang="pt-BR" sz="1200" b="1" i="1" dirty="0">
                <a:solidFill>
                  <a:srgbClr val="000000"/>
                </a:solidFill>
                <a:effectLst/>
                <a:latin typeface="Arial" panose="020B0604020202020204" pitchFamily="34" charset="0"/>
                <a:cs typeface="Arial" panose="020B0604020202020204" pitchFamily="34" charset="0"/>
              </a:rPr>
              <a:t>Corregedorias Gerais da Justiça, evento que acontece após o ENCOGE</a:t>
            </a:r>
            <a:r>
              <a:rPr lang="pt-BR" b="1" i="1" dirty="0">
                <a:solidFill>
                  <a:srgbClr val="000000"/>
                </a:solidFill>
                <a:effectLst/>
                <a:latin typeface="Helvetica" panose="020B0604020202020204" pitchFamily="34" charset="0"/>
              </a:rPr>
              <a:t>.</a:t>
            </a:r>
            <a:r>
              <a:rPr lang="pt-BR" b="1" i="1" dirty="0"/>
              <a:t> </a:t>
            </a:r>
            <a:br>
              <a:rPr lang="pt-BR" dirty="0"/>
            </a:br>
            <a:endParaRPr lang="pt-BR" dirty="0"/>
          </a:p>
        </p:txBody>
      </p:sp>
      <p:sp>
        <p:nvSpPr>
          <p:cNvPr id="7" name="CaixaDeTexto 6">
            <a:extLst>
              <a:ext uri="{FF2B5EF4-FFF2-40B4-BE49-F238E27FC236}">
                <a16:creationId xmlns:a16="http://schemas.microsoft.com/office/drawing/2014/main" id="{FC25B8D8-F7A6-415C-A54B-24456A33BF66}"/>
              </a:ext>
            </a:extLst>
          </p:cNvPr>
          <p:cNvSpPr txBox="1"/>
          <p:nvPr/>
        </p:nvSpPr>
        <p:spPr>
          <a:xfrm>
            <a:off x="567267" y="2597125"/>
            <a:ext cx="10640484" cy="2739211"/>
          </a:xfrm>
          <a:prstGeom prst="rect">
            <a:avLst/>
          </a:prstGeom>
          <a:noFill/>
        </p:spPr>
        <p:txBody>
          <a:bodyPr wrap="square">
            <a:spAutoFit/>
          </a:bodyPr>
          <a:lstStyle/>
          <a:p>
            <a:pPr algn="ctr"/>
            <a:r>
              <a:rPr lang="pt-BR" sz="4400" b="1" i="0" dirty="0">
                <a:solidFill>
                  <a:srgbClr val="000000"/>
                </a:solidFill>
                <a:effectLst/>
                <a:latin typeface="Arial" panose="020B0604020202020204" pitchFamily="34" charset="0"/>
                <a:cs typeface="Arial" panose="020B0604020202020204" pitchFamily="34" charset="0"/>
              </a:rPr>
              <a:t>Desafios da Regularização</a:t>
            </a:r>
            <a:br>
              <a:rPr lang="pt-BR" sz="4400" b="1" i="0" dirty="0">
                <a:solidFill>
                  <a:srgbClr val="000000"/>
                </a:solidFill>
                <a:effectLst/>
                <a:latin typeface="Arial" panose="020B0604020202020204" pitchFamily="34" charset="0"/>
                <a:cs typeface="Arial" panose="020B0604020202020204" pitchFamily="34" charset="0"/>
              </a:rPr>
            </a:br>
            <a:r>
              <a:rPr lang="pt-BR" sz="4400" b="1" i="0" dirty="0">
                <a:solidFill>
                  <a:srgbClr val="000000"/>
                </a:solidFill>
                <a:effectLst/>
                <a:latin typeface="Arial" panose="020B0604020202020204" pitchFamily="34" charset="0"/>
                <a:cs typeface="Arial" panose="020B0604020202020204" pitchFamily="34" charset="0"/>
              </a:rPr>
              <a:t>Fundiária Rural no Brasil e a Pacificação de conflitos coletivos</a:t>
            </a:r>
            <a:r>
              <a:rPr lang="pt-BR" sz="4400" dirty="0">
                <a:latin typeface="Arial" panose="020B0604020202020204" pitchFamily="34" charset="0"/>
                <a:cs typeface="Arial" panose="020B0604020202020204" pitchFamily="34" charset="0"/>
              </a:rPr>
              <a:t> </a:t>
            </a:r>
            <a:br>
              <a:rPr lang="pt-BR" sz="4000" dirty="0"/>
            </a:br>
            <a:endParaRPr lang="pt-BR" sz="4000" dirty="0"/>
          </a:p>
        </p:txBody>
      </p:sp>
      <p:pic>
        <p:nvPicPr>
          <p:cNvPr id="4" name="Imagem 3">
            <a:extLst>
              <a:ext uri="{FF2B5EF4-FFF2-40B4-BE49-F238E27FC236}">
                <a16:creationId xmlns:a16="http://schemas.microsoft.com/office/drawing/2014/main" id="{D6EB3B29-46BB-4967-A6F8-1E7EB43F631B}"/>
              </a:ext>
            </a:extLst>
          </p:cNvPr>
          <p:cNvPicPr>
            <a:picLocks noChangeAspect="1"/>
          </p:cNvPicPr>
          <p:nvPr/>
        </p:nvPicPr>
        <p:blipFill>
          <a:blip r:embed="rId4"/>
          <a:stretch>
            <a:fillRect/>
          </a:stretch>
        </p:blipFill>
        <p:spPr>
          <a:xfrm>
            <a:off x="846667" y="65573"/>
            <a:ext cx="6146357" cy="2235735"/>
          </a:xfrm>
          <a:prstGeom prst="rect">
            <a:avLst/>
          </a:prstGeom>
        </p:spPr>
      </p:pic>
    </p:spTree>
    <p:extLst>
      <p:ext uri="{BB962C8B-B14F-4D97-AF65-F5344CB8AC3E}">
        <p14:creationId xmlns:p14="http://schemas.microsoft.com/office/powerpoint/2010/main" val="59582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6C1F8-49BE-42DB-B291-E5C7061EECB8}"/>
              </a:ext>
            </a:extLst>
          </p:cNvPr>
          <p:cNvSpPr>
            <a:spLocks noGrp="1"/>
          </p:cNvSpPr>
          <p:nvPr>
            <p:ph type="title"/>
          </p:nvPr>
        </p:nvSpPr>
        <p:spPr>
          <a:xfrm>
            <a:off x="1906590" y="313534"/>
            <a:ext cx="7723548" cy="1119187"/>
          </a:xfrm>
          <a:ln w="38100">
            <a:solidFill>
              <a:schemeClr val="tx1"/>
            </a:solidFill>
          </a:ln>
        </p:spPr>
        <p:txBody>
          <a:bodyPr>
            <a:normAutofit/>
          </a:bodyPr>
          <a:lstStyle/>
          <a:p>
            <a:pPr algn="ctr">
              <a:defRPr/>
            </a:pPr>
            <a:r>
              <a:rPr lang="pt-BR" sz="3000" dirty="0">
                <a:latin typeface="Algerian" panose="04020705040A02060702" pitchFamily="82" charset="0"/>
                <a:cs typeface="Arial" panose="020B0604020202020204" pitchFamily="34" charset="0"/>
              </a:rPr>
              <a:t>GARGALOS DA REGULARIZAÇÃO FUNDIÁRIA:</a:t>
            </a:r>
            <a:endParaRPr lang="pt-BR" sz="3000" dirty="0">
              <a:latin typeface="Algerian" panose="04020705040A02060702" pitchFamily="82" charset="0"/>
            </a:endParaRPr>
          </a:p>
        </p:txBody>
      </p:sp>
      <p:sp>
        <p:nvSpPr>
          <p:cNvPr id="3" name="Espaço Reservado para Conteúdo 2">
            <a:extLst>
              <a:ext uri="{FF2B5EF4-FFF2-40B4-BE49-F238E27FC236}">
                <a16:creationId xmlns:a16="http://schemas.microsoft.com/office/drawing/2014/main" id="{3798EE35-235C-4DBF-9462-DC7127216201}"/>
              </a:ext>
            </a:extLst>
          </p:cNvPr>
          <p:cNvSpPr>
            <a:spLocks noGrp="1"/>
          </p:cNvSpPr>
          <p:nvPr>
            <p:ph idx="1"/>
          </p:nvPr>
        </p:nvSpPr>
        <p:spPr>
          <a:xfrm>
            <a:off x="2393951" y="1773239"/>
            <a:ext cx="8023225" cy="4103687"/>
          </a:xfrm>
        </p:spPr>
        <p:txBody>
          <a:bodyPr>
            <a:normAutofit fontScale="92500"/>
          </a:bodyPr>
          <a:lstStyle/>
          <a:p>
            <a:pPr algn="just">
              <a:buFontTx/>
              <a:buChar char="-"/>
              <a:defRPr/>
            </a:pPr>
            <a:endParaRPr lang="pt-BR" dirty="0">
              <a:cs typeface="Arial" panose="020B0604020202020204" pitchFamily="34" charset="0"/>
            </a:endParaRPr>
          </a:p>
          <a:p>
            <a:pPr marL="0" indent="0" algn="just">
              <a:buNone/>
              <a:defRPr/>
            </a:pPr>
            <a:r>
              <a:rPr lang="pt-BR" dirty="0">
                <a:cs typeface="Arial" panose="020B0604020202020204" pitchFamily="34" charset="0"/>
              </a:rPr>
              <a:t>Faixa de até 150 km ao longo das fronteiras terrestres (A</a:t>
            </a:r>
            <a:r>
              <a:rPr lang="pt-BR" sz="1500" dirty="0">
                <a:cs typeface="Arial" panose="020B0604020202020204" pitchFamily="34" charset="0"/>
              </a:rPr>
              <a:t>rt. 20 § 2º- CF/88);</a:t>
            </a:r>
          </a:p>
          <a:p>
            <a:pPr marL="0" indent="0" algn="just">
              <a:buNone/>
              <a:defRPr/>
            </a:pPr>
            <a:r>
              <a:rPr lang="pt-BR" dirty="0">
                <a:cs typeface="Arial" panose="020B0604020202020204" pitchFamily="34" charset="0"/>
              </a:rPr>
              <a:t>Terras 100 km à margem das BRs na Amazônia brasileira </a:t>
            </a:r>
            <a:r>
              <a:rPr lang="pt-BR" sz="1500" dirty="0">
                <a:cs typeface="Arial" panose="020B0604020202020204" pitchFamily="34" charset="0"/>
              </a:rPr>
              <a:t>(DL 1.164/71-DL 2.375-87);</a:t>
            </a:r>
            <a:endParaRPr lang="pt-BR" dirty="0">
              <a:cs typeface="Arial" panose="020B0604020202020204" pitchFamily="34" charset="0"/>
            </a:endParaRPr>
          </a:p>
          <a:p>
            <a:pPr marL="0" indent="0" algn="just">
              <a:buNone/>
              <a:defRPr/>
            </a:pPr>
            <a:r>
              <a:rPr lang="pt-BR" dirty="0">
                <a:cs typeface="Arial" panose="020B0604020202020204" pitchFamily="34" charset="0"/>
              </a:rPr>
              <a:t>Ausência de Cadastro Nacional </a:t>
            </a:r>
            <a:r>
              <a:rPr lang="pt-BR" dirty="0" err="1">
                <a:cs typeface="Arial" panose="020B0604020202020204" pitchFamily="34" charset="0"/>
              </a:rPr>
              <a:t>Parcelário</a:t>
            </a:r>
            <a:r>
              <a:rPr lang="pt-BR" dirty="0">
                <a:cs typeface="Arial" panose="020B0604020202020204" pitchFamily="34" charset="0"/>
              </a:rPr>
              <a:t> de Terras: O Brasil ainda não tem uma lei nacional de cadastro. Ao reverso, na Argentina, nosso país irmão, esse foi criado há 167 anos, através da Lei 14.159, de 29 de setembro de 1852, aperfeiçoada até a atual lei nacional de cadastro nº. 26.209/06.</a:t>
            </a:r>
          </a:p>
          <a:p>
            <a:pPr marL="0" indent="0">
              <a:buNone/>
              <a:defRPr/>
            </a:pPr>
            <a:endParaRPr lang="pt-BR" dirty="0"/>
          </a:p>
          <a:p>
            <a:pPr>
              <a:defRPr/>
            </a:pPr>
            <a:endParaRPr lang="pt-BR" dirty="0"/>
          </a:p>
        </p:txBody>
      </p:sp>
      <p:sp>
        <p:nvSpPr>
          <p:cNvPr id="4" name="Seta para a direita 3">
            <a:extLst>
              <a:ext uri="{FF2B5EF4-FFF2-40B4-BE49-F238E27FC236}">
                <a16:creationId xmlns:a16="http://schemas.microsoft.com/office/drawing/2014/main" id="{A6944D92-CAE7-4D16-B276-00EA6B1BC03A}"/>
              </a:ext>
            </a:extLst>
          </p:cNvPr>
          <p:cNvSpPr/>
          <p:nvPr/>
        </p:nvSpPr>
        <p:spPr>
          <a:xfrm>
            <a:off x="1679575" y="2187576"/>
            <a:ext cx="592138" cy="2841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8" name="Seta para a direita 7">
            <a:extLst>
              <a:ext uri="{FF2B5EF4-FFF2-40B4-BE49-F238E27FC236}">
                <a16:creationId xmlns:a16="http://schemas.microsoft.com/office/drawing/2014/main" id="{78337378-EFC3-4245-AB23-306B60AF023B}"/>
              </a:ext>
            </a:extLst>
          </p:cNvPr>
          <p:cNvSpPr/>
          <p:nvPr/>
        </p:nvSpPr>
        <p:spPr>
          <a:xfrm>
            <a:off x="1695450" y="2862263"/>
            <a:ext cx="592138" cy="2857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9" name="Seta para a direita 8">
            <a:extLst>
              <a:ext uri="{FF2B5EF4-FFF2-40B4-BE49-F238E27FC236}">
                <a16:creationId xmlns:a16="http://schemas.microsoft.com/office/drawing/2014/main" id="{A46C5C42-C64F-46A2-B0CB-274230ECEE08}"/>
              </a:ext>
            </a:extLst>
          </p:cNvPr>
          <p:cNvSpPr/>
          <p:nvPr/>
        </p:nvSpPr>
        <p:spPr>
          <a:xfrm>
            <a:off x="1741489" y="3662363"/>
            <a:ext cx="592137" cy="3238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ítulo 1">
            <a:extLst>
              <a:ext uri="{FF2B5EF4-FFF2-40B4-BE49-F238E27FC236}">
                <a16:creationId xmlns:a16="http://schemas.microsoft.com/office/drawing/2014/main" id="{67993CFC-3C50-4F1B-ADA2-00A46D9A48C0}"/>
              </a:ext>
            </a:extLst>
          </p:cNvPr>
          <p:cNvSpPr>
            <a:spLocks noGrp="1"/>
          </p:cNvSpPr>
          <p:nvPr>
            <p:ph type="title"/>
          </p:nvPr>
        </p:nvSpPr>
        <p:spPr>
          <a:xfrm>
            <a:off x="219919" y="254642"/>
            <a:ext cx="9821118" cy="936631"/>
          </a:xfrm>
          <a:ln w="57150">
            <a:solidFill>
              <a:srgbClr val="000066"/>
            </a:solidFill>
            <a:miter lim="800000"/>
            <a:headEnd/>
            <a:tailEnd/>
          </a:ln>
        </p:spPr>
        <p:txBody>
          <a:bodyPr/>
          <a:lstStyle/>
          <a:p>
            <a:pPr algn="ctr"/>
            <a:r>
              <a:rPr lang="pt-BR" altLang="pt-BR" sz="3200" dirty="0">
                <a:cs typeface="Arial" panose="020B0604020202020204" pitchFamily="34" charset="0"/>
              </a:rPr>
              <a:t> </a:t>
            </a:r>
            <a:r>
              <a:rPr lang="pt-BR" altLang="pt-BR" sz="3200" dirty="0">
                <a:solidFill>
                  <a:srgbClr val="000066"/>
                </a:solidFill>
                <a:cs typeface="Arial" panose="020B0604020202020204" pitchFamily="34" charset="0"/>
              </a:rPr>
              <a:t>REGISTRO E CADASTRO NO BRASIL</a:t>
            </a:r>
          </a:p>
        </p:txBody>
      </p:sp>
      <p:graphicFrame>
        <p:nvGraphicFramePr>
          <p:cNvPr id="4" name="Espaço Reservado para Conteúdo 3">
            <a:extLst>
              <a:ext uri="{FF2B5EF4-FFF2-40B4-BE49-F238E27FC236}">
                <a16:creationId xmlns:a16="http://schemas.microsoft.com/office/drawing/2014/main" id="{C3F3EB85-E32E-40BF-BF9D-EF28154DC3AF}"/>
              </a:ext>
            </a:extLst>
          </p:cNvPr>
          <p:cNvGraphicFramePr>
            <a:graphicFrameLocks noGrp="1"/>
          </p:cNvGraphicFramePr>
          <p:nvPr>
            <p:ph idx="4294967295"/>
            <p:extLst>
              <p:ext uri="{D42A27DB-BD31-4B8C-83A1-F6EECF244321}">
                <p14:modId xmlns:p14="http://schemas.microsoft.com/office/powerpoint/2010/main" val="831939789"/>
              </p:ext>
            </p:extLst>
          </p:nvPr>
        </p:nvGraphicFramePr>
        <p:xfrm>
          <a:off x="219919" y="1260567"/>
          <a:ext cx="9821118" cy="4944774"/>
        </p:xfrm>
        <a:graphic>
          <a:graphicData uri="http://schemas.openxmlformats.org/drawingml/2006/table">
            <a:tbl>
              <a:tblPr firstRow="1" firstCol="1" bandRow="1">
                <a:tableStyleId>{5C22544A-7EE6-4342-B048-85BDC9FD1C3A}</a:tableStyleId>
              </a:tblPr>
              <a:tblGrid>
                <a:gridCol w="3015309">
                  <a:extLst>
                    <a:ext uri="{9D8B030D-6E8A-4147-A177-3AD203B41FA5}">
                      <a16:colId xmlns:a16="http://schemas.microsoft.com/office/drawing/2014/main" val="20000"/>
                    </a:ext>
                  </a:extLst>
                </a:gridCol>
                <a:gridCol w="3393083">
                  <a:extLst>
                    <a:ext uri="{9D8B030D-6E8A-4147-A177-3AD203B41FA5}">
                      <a16:colId xmlns:a16="http://schemas.microsoft.com/office/drawing/2014/main" val="20001"/>
                    </a:ext>
                  </a:extLst>
                </a:gridCol>
                <a:gridCol w="3412726">
                  <a:extLst>
                    <a:ext uri="{9D8B030D-6E8A-4147-A177-3AD203B41FA5}">
                      <a16:colId xmlns:a16="http://schemas.microsoft.com/office/drawing/2014/main" val="20002"/>
                    </a:ext>
                  </a:extLst>
                </a:gridCol>
              </a:tblGrid>
              <a:tr h="272526">
                <a:tc>
                  <a:txBody>
                    <a:bodyPr/>
                    <a:lstStyle/>
                    <a:p>
                      <a:pPr algn="ctr">
                        <a:lnSpc>
                          <a:spcPct val="115000"/>
                        </a:lnSpc>
                        <a:spcAft>
                          <a:spcPts val="0"/>
                        </a:spcAft>
                      </a:pPr>
                      <a:r>
                        <a:rPr lang="pt-BR" sz="1100" dirty="0">
                          <a:effectLst/>
                        </a:rPr>
                        <a:t> </a:t>
                      </a:r>
                      <a:endParaRPr lang="pt-BR" sz="1100" dirty="0">
                        <a:effectLst/>
                        <a:latin typeface="Times New Roman"/>
                        <a:ea typeface="Calibri"/>
                        <a:cs typeface="Times New Roman"/>
                      </a:endParaRPr>
                    </a:p>
                  </a:txBody>
                  <a:tcPr marL="24763" marR="24763" marT="0" marB="0"/>
                </a:tc>
                <a:tc>
                  <a:txBody>
                    <a:bodyPr/>
                    <a:lstStyle/>
                    <a:p>
                      <a:pPr algn="ctr">
                        <a:lnSpc>
                          <a:spcPct val="115000"/>
                        </a:lnSpc>
                        <a:spcAft>
                          <a:spcPts val="0"/>
                        </a:spcAft>
                      </a:pPr>
                      <a:r>
                        <a:rPr lang="pt-BR" sz="1800" dirty="0">
                          <a:effectLst/>
                        </a:rPr>
                        <a:t>Registro</a:t>
                      </a:r>
                      <a:endParaRPr lang="pt-BR" sz="1800" dirty="0">
                        <a:effectLst/>
                        <a:latin typeface="Times New Roman"/>
                        <a:ea typeface="Calibri"/>
                        <a:cs typeface="Times New Roman"/>
                      </a:endParaRPr>
                    </a:p>
                  </a:txBody>
                  <a:tcPr marL="24763" marR="24763" marT="0" marB="0" anchor="ctr"/>
                </a:tc>
                <a:tc>
                  <a:txBody>
                    <a:bodyPr/>
                    <a:lstStyle/>
                    <a:p>
                      <a:pPr algn="ctr">
                        <a:lnSpc>
                          <a:spcPct val="115000"/>
                        </a:lnSpc>
                        <a:spcAft>
                          <a:spcPts val="0"/>
                        </a:spcAft>
                      </a:pPr>
                      <a:r>
                        <a:rPr lang="pt-BR" sz="2000" dirty="0">
                          <a:effectLst/>
                        </a:rPr>
                        <a:t>Cadastro</a:t>
                      </a:r>
                      <a:endParaRPr lang="pt-BR" sz="2000" dirty="0">
                        <a:effectLst/>
                        <a:latin typeface="Times New Roman"/>
                        <a:ea typeface="Calibri"/>
                        <a:cs typeface="Times New Roman"/>
                      </a:endParaRPr>
                    </a:p>
                  </a:txBody>
                  <a:tcPr marL="24763" marR="24763" marT="0" marB="0" anchor="ctr"/>
                </a:tc>
                <a:extLst>
                  <a:ext uri="{0D108BD9-81ED-4DB2-BD59-A6C34878D82A}">
                    <a16:rowId xmlns:a16="http://schemas.microsoft.com/office/drawing/2014/main" val="10000"/>
                  </a:ext>
                </a:extLst>
              </a:tr>
              <a:tr h="739930">
                <a:tc>
                  <a:txBody>
                    <a:bodyPr/>
                    <a:lstStyle/>
                    <a:p>
                      <a:pPr algn="ctr">
                        <a:lnSpc>
                          <a:spcPct val="115000"/>
                        </a:lnSpc>
                        <a:spcAft>
                          <a:spcPts val="0"/>
                        </a:spcAft>
                      </a:pPr>
                      <a:r>
                        <a:rPr lang="pt-BR" sz="2400" dirty="0">
                          <a:effectLst/>
                        </a:rPr>
                        <a:t>Definição</a:t>
                      </a:r>
                      <a:endParaRPr lang="pt-BR" sz="2400" dirty="0">
                        <a:effectLst/>
                        <a:latin typeface="Times New Roman"/>
                        <a:ea typeface="Calibri"/>
                        <a:cs typeface="Times New Roman"/>
                      </a:endParaRPr>
                    </a:p>
                  </a:txBody>
                  <a:tcPr marL="24763" marR="24763" marT="0" marB="0"/>
                </a:tc>
                <a:tc>
                  <a:txBody>
                    <a:bodyPr/>
                    <a:lstStyle/>
                    <a:p>
                      <a:pPr algn="ctr">
                        <a:lnSpc>
                          <a:spcPct val="115000"/>
                        </a:lnSpc>
                        <a:spcAft>
                          <a:spcPts val="0"/>
                        </a:spcAft>
                      </a:pPr>
                      <a:r>
                        <a:rPr lang="pt-BR" sz="1400" b="1" dirty="0">
                          <a:solidFill>
                            <a:srgbClr val="000066"/>
                          </a:solidFill>
                          <a:effectLst/>
                        </a:rPr>
                        <a:t>Cuida do direito constitucional da propriedade privada e os demais direitos ligados ao bem imóvel;</a:t>
                      </a:r>
                      <a:endParaRPr lang="pt-BR" sz="1400" b="1" dirty="0">
                        <a:solidFill>
                          <a:srgbClr val="000066"/>
                        </a:solidFill>
                        <a:effectLst/>
                        <a:latin typeface="Times New Roman"/>
                        <a:ea typeface="Calibri"/>
                        <a:cs typeface="Times New Roman"/>
                      </a:endParaRPr>
                    </a:p>
                  </a:txBody>
                  <a:tcPr marL="24763" marR="24763" marT="0" marB="0" anchor="ctr"/>
                </a:tc>
                <a:tc>
                  <a:txBody>
                    <a:bodyPr/>
                    <a:lstStyle/>
                    <a:p>
                      <a:pPr algn="ctr">
                        <a:lnSpc>
                          <a:spcPct val="115000"/>
                        </a:lnSpc>
                        <a:spcAft>
                          <a:spcPts val="0"/>
                        </a:spcAft>
                      </a:pPr>
                      <a:r>
                        <a:rPr lang="pt-BR" sz="1400" b="1" dirty="0">
                          <a:solidFill>
                            <a:srgbClr val="000066"/>
                          </a:solidFill>
                          <a:effectLst/>
                        </a:rPr>
                        <a:t>Tem interesse específico de inventariar dados para diferentes fins;</a:t>
                      </a:r>
                      <a:endParaRPr lang="pt-BR" sz="1400" b="1" dirty="0">
                        <a:solidFill>
                          <a:srgbClr val="000066"/>
                        </a:solidFill>
                        <a:effectLst/>
                        <a:latin typeface="Times New Roman"/>
                        <a:ea typeface="Calibri"/>
                        <a:cs typeface="Times New Roman"/>
                      </a:endParaRPr>
                    </a:p>
                  </a:txBody>
                  <a:tcPr marL="24763" marR="24763" marT="0" marB="0" anchor="ctr"/>
                </a:tc>
                <a:extLst>
                  <a:ext uri="{0D108BD9-81ED-4DB2-BD59-A6C34878D82A}">
                    <a16:rowId xmlns:a16="http://schemas.microsoft.com/office/drawing/2014/main" val="10001"/>
                  </a:ext>
                </a:extLst>
              </a:tr>
              <a:tr h="1179907">
                <a:tc>
                  <a:txBody>
                    <a:bodyPr/>
                    <a:lstStyle/>
                    <a:p>
                      <a:pPr algn="ctr">
                        <a:lnSpc>
                          <a:spcPct val="115000"/>
                        </a:lnSpc>
                        <a:spcAft>
                          <a:spcPts val="0"/>
                        </a:spcAft>
                      </a:pPr>
                      <a:r>
                        <a:rPr lang="pt-BR" sz="2400" dirty="0">
                          <a:effectLst/>
                        </a:rPr>
                        <a:t>Objetivo</a:t>
                      </a:r>
                      <a:endParaRPr lang="pt-BR" sz="2400" dirty="0">
                        <a:effectLst/>
                        <a:latin typeface="Times New Roman"/>
                        <a:ea typeface="Calibri"/>
                        <a:cs typeface="Times New Roman"/>
                      </a:endParaRPr>
                    </a:p>
                  </a:txBody>
                  <a:tcPr marL="24763" marR="24763" marT="0" marB="0"/>
                </a:tc>
                <a:tc>
                  <a:txBody>
                    <a:bodyPr/>
                    <a:lstStyle/>
                    <a:p>
                      <a:pPr algn="ctr">
                        <a:lnSpc>
                          <a:spcPct val="115000"/>
                        </a:lnSpc>
                        <a:spcAft>
                          <a:spcPts val="0"/>
                        </a:spcAft>
                      </a:pPr>
                      <a:r>
                        <a:rPr lang="pt-BR" sz="1400" b="1" dirty="0">
                          <a:solidFill>
                            <a:srgbClr val="000066"/>
                          </a:solidFill>
                          <a:effectLst/>
                        </a:rPr>
                        <a:t>Sua finalidade á constituir um direito legal ao indivíduo;</a:t>
                      </a:r>
                      <a:endParaRPr lang="pt-BR" sz="1400" b="1" dirty="0">
                        <a:solidFill>
                          <a:srgbClr val="000066"/>
                        </a:solidFill>
                        <a:effectLst/>
                        <a:latin typeface="Times New Roman"/>
                        <a:ea typeface="Calibri"/>
                        <a:cs typeface="Times New Roman"/>
                      </a:endParaRPr>
                    </a:p>
                  </a:txBody>
                  <a:tcPr marL="24763" marR="24763" marT="0" marB="0" anchor="ctr"/>
                </a:tc>
                <a:tc>
                  <a:txBody>
                    <a:bodyPr/>
                    <a:lstStyle/>
                    <a:p>
                      <a:pPr algn="ctr">
                        <a:lnSpc>
                          <a:spcPct val="115000"/>
                        </a:lnSpc>
                        <a:spcAft>
                          <a:spcPts val="0"/>
                        </a:spcAft>
                      </a:pPr>
                      <a:r>
                        <a:rPr lang="pt-BR" sz="1400" b="1" dirty="0">
                          <a:solidFill>
                            <a:srgbClr val="000066"/>
                          </a:solidFill>
                          <a:effectLst/>
                        </a:rPr>
                        <a:t>Sua finalidade é política-administrativa para atingir objetivos que melhorem a forma de gerência estatal;</a:t>
                      </a:r>
                      <a:endParaRPr lang="pt-BR" sz="1400" b="1" dirty="0">
                        <a:solidFill>
                          <a:srgbClr val="000066"/>
                        </a:solidFill>
                        <a:effectLst/>
                        <a:latin typeface="Times New Roman"/>
                        <a:ea typeface="Calibri"/>
                        <a:cs typeface="Times New Roman"/>
                      </a:endParaRPr>
                    </a:p>
                  </a:txBody>
                  <a:tcPr marL="24763" marR="24763" marT="0" marB="0" anchor="ctr"/>
                </a:tc>
                <a:extLst>
                  <a:ext uri="{0D108BD9-81ED-4DB2-BD59-A6C34878D82A}">
                    <a16:rowId xmlns:a16="http://schemas.microsoft.com/office/drawing/2014/main" val="10002"/>
                  </a:ext>
                </a:extLst>
              </a:tr>
              <a:tr h="898881">
                <a:tc>
                  <a:txBody>
                    <a:bodyPr/>
                    <a:lstStyle/>
                    <a:p>
                      <a:pPr algn="ctr">
                        <a:lnSpc>
                          <a:spcPct val="115000"/>
                        </a:lnSpc>
                        <a:spcAft>
                          <a:spcPts val="0"/>
                        </a:spcAft>
                      </a:pPr>
                      <a:r>
                        <a:rPr lang="pt-BR" sz="2400" dirty="0">
                          <a:effectLst/>
                        </a:rPr>
                        <a:t>Metodologia</a:t>
                      </a:r>
                      <a:endParaRPr lang="pt-BR" sz="2400" dirty="0">
                        <a:effectLst/>
                        <a:latin typeface="Times New Roman"/>
                        <a:ea typeface="Calibri"/>
                        <a:cs typeface="Times New Roman"/>
                      </a:endParaRPr>
                    </a:p>
                  </a:txBody>
                  <a:tcPr marL="24763" marR="24763" marT="0" marB="0"/>
                </a:tc>
                <a:tc>
                  <a:txBody>
                    <a:bodyPr/>
                    <a:lstStyle/>
                    <a:p>
                      <a:pPr algn="ctr">
                        <a:lnSpc>
                          <a:spcPct val="115000"/>
                        </a:lnSpc>
                        <a:spcAft>
                          <a:spcPts val="0"/>
                        </a:spcAft>
                      </a:pPr>
                      <a:r>
                        <a:rPr lang="pt-BR" sz="1400" b="1" dirty="0">
                          <a:solidFill>
                            <a:srgbClr val="000066"/>
                          </a:solidFill>
                          <a:effectLst/>
                        </a:rPr>
                        <a:t>Registra os imóveis qualificados pela existência de um proprietário;</a:t>
                      </a:r>
                      <a:endParaRPr lang="pt-BR" sz="1400" b="1" dirty="0">
                        <a:solidFill>
                          <a:srgbClr val="000066"/>
                        </a:solidFill>
                        <a:effectLst/>
                        <a:latin typeface="Times New Roman"/>
                        <a:ea typeface="Calibri"/>
                        <a:cs typeface="Times New Roman"/>
                      </a:endParaRPr>
                    </a:p>
                  </a:txBody>
                  <a:tcPr marL="24763" marR="24763" marT="0" marB="0" anchor="ctr"/>
                </a:tc>
                <a:tc>
                  <a:txBody>
                    <a:bodyPr/>
                    <a:lstStyle/>
                    <a:p>
                      <a:pPr algn="ctr">
                        <a:lnSpc>
                          <a:spcPct val="115000"/>
                        </a:lnSpc>
                        <a:spcAft>
                          <a:spcPts val="0"/>
                        </a:spcAft>
                      </a:pPr>
                      <a:r>
                        <a:rPr lang="pt-BR" sz="1400" b="1" dirty="0">
                          <a:solidFill>
                            <a:srgbClr val="000066"/>
                          </a:solidFill>
                          <a:effectLst/>
                        </a:rPr>
                        <a:t>Cadastra os imóveis e outras informações associadas a ele havendo ou não direitos incidentes sobre ele;</a:t>
                      </a:r>
                      <a:endParaRPr lang="pt-BR" sz="1400" b="1" dirty="0">
                        <a:solidFill>
                          <a:srgbClr val="000066"/>
                        </a:solidFill>
                        <a:effectLst/>
                        <a:latin typeface="Times New Roman"/>
                        <a:ea typeface="Calibri"/>
                        <a:cs typeface="Times New Roman"/>
                      </a:endParaRPr>
                    </a:p>
                  </a:txBody>
                  <a:tcPr marL="24763" marR="24763" marT="0" marB="0" anchor="ctr"/>
                </a:tc>
                <a:extLst>
                  <a:ext uri="{0D108BD9-81ED-4DB2-BD59-A6C34878D82A}">
                    <a16:rowId xmlns:a16="http://schemas.microsoft.com/office/drawing/2014/main" val="10003"/>
                  </a:ext>
                </a:extLst>
              </a:tr>
              <a:tr h="449441">
                <a:tc>
                  <a:txBody>
                    <a:bodyPr/>
                    <a:lstStyle/>
                    <a:p>
                      <a:pPr algn="ctr">
                        <a:lnSpc>
                          <a:spcPct val="115000"/>
                        </a:lnSpc>
                        <a:spcAft>
                          <a:spcPts val="0"/>
                        </a:spcAft>
                      </a:pPr>
                      <a:r>
                        <a:rPr lang="pt-BR" sz="2400" dirty="0">
                          <a:effectLst/>
                        </a:rPr>
                        <a:t> Tipo de direito</a:t>
                      </a:r>
                      <a:endParaRPr lang="pt-BR" sz="2400" dirty="0">
                        <a:effectLst/>
                        <a:latin typeface="Times New Roman"/>
                        <a:ea typeface="Calibri"/>
                        <a:cs typeface="Times New Roman"/>
                      </a:endParaRPr>
                    </a:p>
                  </a:txBody>
                  <a:tcPr marL="24763" marR="24763" marT="0" marB="0"/>
                </a:tc>
                <a:tc>
                  <a:txBody>
                    <a:bodyPr/>
                    <a:lstStyle/>
                    <a:p>
                      <a:pPr algn="ctr">
                        <a:lnSpc>
                          <a:spcPct val="115000"/>
                        </a:lnSpc>
                        <a:spcAft>
                          <a:spcPts val="0"/>
                        </a:spcAft>
                      </a:pPr>
                      <a:r>
                        <a:rPr lang="pt-BR" sz="1400" b="1" dirty="0">
                          <a:solidFill>
                            <a:srgbClr val="000066"/>
                          </a:solidFill>
                          <a:effectLst/>
                        </a:rPr>
                        <a:t>Constitui direito real ao proprietário;</a:t>
                      </a:r>
                      <a:endParaRPr lang="pt-BR" sz="1400" b="1" dirty="0">
                        <a:solidFill>
                          <a:srgbClr val="000066"/>
                        </a:solidFill>
                        <a:effectLst/>
                        <a:latin typeface="Times New Roman"/>
                        <a:ea typeface="Calibri"/>
                        <a:cs typeface="Times New Roman"/>
                      </a:endParaRPr>
                    </a:p>
                  </a:txBody>
                  <a:tcPr marL="24763" marR="24763" marT="0" marB="0" anchor="ctr"/>
                </a:tc>
                <a:tc>
                  <a:txBody>
                    <a:bodyPr/>
                    <a:lstStyle/>
                    <a:p>
                      <a:pPr algn="ctr">
                        <a:lnSpc>
                          <a:spcPct val="115000"/>
                        </a:lnSpc>
                        <a:spcAft>
                          <a:spcPts val="0"/>
                        </a:spcAft>
                      </a:pPr>
                      <a:r>
                        <a:rPr lang="pt-BR" sz="1400" b="1" dirty="0">
                          <a:solidFill>
                            <a:srgbClr val="000066"/>
                          </a:solidFill>
                          <a:effectLst/>
                        </a:rPr>
                        <a:t>Não reconhece direito de propriedade;</a:t>
                      </a:r>
                      <a:endParaRPr lang="pt-BR" sz="1400" b="1" dirty="0">
                        <a:solidFill>
                          <a:srgbClr val="000066"/>
                        </a:solidFill>
                        <a:effectLst/>
                        <a:latin typeface="Times New Roman"/>
                        <a:ea typeface="Calibri"/>
                        <a:cs typeface="Times New Roman"/>
                      </a:endParaRPr>
                    </a:p>
                  </a:txBody>
                  <a:tcPr marL="24763" marR="24763" marT="0" marB="0" anchor="ctr"/>
                </a:tc>
                <a:extLst>
                  <a:ext uri="{0D108BD9-81ED-4DB2-BD59-A6C34878D82A}">
                    <a16:rowId xmlns:a16="http://schemas.microsoft.com/office/drawing/2014/main" val="10004"/>
                  </a:ext>
                </a:extLst>
              </a:tr>
              <a:tr h="674160">
                <a:tc>
                  <a:txBody>
                    <a:bodyPr/>
                    <a:lstStyle/>
                    <a:p>
                      <a:pPr algn="ctr">
                        <a:lnSpc>
                          <a:spcPct val="115000"/>
                        </a:lnSpc>
                        <a:spcAft>
                          <a:spcPts val="0"/>
                        </a:spcAft>
                      </a:pPr>
                      <a:r>
                        <a:rPr lang="pt-BR" sz="2400" dirty="0">
                          <a:effectLst/>
                        </a:rPr>
                        <a:t>Execução</a:t>
                      </a:r>
                      <a:endParaRPr lang="pt-BR" sz="2400" dirty="0">
                        <a:effectLst/>
                        <a:latin typeface="Times New Roman"/>
                        <a:ea typeface="Calibri"/>
                        <a:cs typeface="Times New Roman"/>
                      </a:endParaRPr>
                    </a:p>
                  </a:txBody>
                  <a:tcPr marL="24763" marR="24763" marT="0" marB="0"/>
                </a:tc>
                <a:tc>
                  <a:txBody>
                    <a:bodyPr/>
                    <a:lstStyle/>
                    <a:p>
                      <a:pPr algn="ctr">
                        <a:lnSpc>
                          <a:spcPct val="115000"/>
                        </a:lnSpc>
                        <a:spcAft>
                          <a:spcPts val="0"/>
                        </a:spcAft>
                      </a:pPr>
                      <a:r>
                        <a:rPr lang="pt-BR" sz="1400" b="1" dirty="0">
                          <a:solidFill>
                            <a:srgbClr val="000066"/>
                          </a:solidFill>
                          <a:effectLst/>
                        </a:rPr>
                        <a:t>Atribuição do poder judiciário, através dos cartórios de registro de imóveis; </a:t>
                      </a:r>
                      <a:endParaRPr lang="pt-BR" sz="1400" b="1" dirty="0">
                        <a:solidFill>
                          <a:srgbClr val="000066"/>
                        </a:solidFill>
                        <a:effectLst/>
                        <a:latin typeface="Times New Roman"/>
                        <a:ea typeface="Calibri"/>
                        <a:cs typeface="Times New Roman"/>
                      </a:endParaRPr>
                    </a:p>
                  </a:txBody>
                  <a:tcPr marL="24763" marR="24763" marT="0" marB="0" anchor="ctr"/>
                </a:tc>
                <a:tc>
                  <a:txBody>
                    <a:bodyPr/>
                    <a:lstStyle/>
                    <a:p>
                      <a:pPr algn="ctr">
                        <a:lnSpc>
                          <a:spcPct val="115000"/>
                        </a:lnSpc>
                        <a:spcAft>
                          <a:spcPts val="0"/>
                        </a:spcAft>
                      </a:pPr>
                      <a:r>
                        <a:rPr lang="pt-BR" sz="1400" b="1" dirty="0">
                          <a:solidFill>
                            <a:srgbClr val="000066"/>
                          </a:solidFill>
                          <a:effectLst/>
                        </a:rPr>
                        <a:t>É atribuição do poder executivo através dos órgãos da administração fundiária</a:t>
                      </a:r>
                      <a:endParaRPr lang="pt-BR" sz="1400" b="1" dirty="0">
                        <a:solidFill>
                          <a:srgbClr val="000066"/>
                        </a:solidFill>
                        <a:effectLst/>
                        <a:latin typeface="Times New Roman"/>
                        <a:ea typeface="Calibri"/>
                        <a:cs typeface="Times New Roman"/>
                      </a:endParaRPr>
                    </a:p>
                  </a:txBody>
                  <a:tcPr marL="24763" marR="24763" marT="0" marB="0" anchor="ctr"/>
                </a:tc>
                <a:extLst>
                  <a:ext uri="{0D108BD9-81ED-4DB2-BD59-A6C34878D82A}">
                    <a16:rowId xmlns:a16="http://schemas.microsoft.com/office/drawing/2014/main" val="10005"/>
                  </a:ext>
                </a:extLst>
              </a:tr>
              <a:tr h="674160">
                <a:tc>
                  <a:txBody>
                    <a:bodyPr/>
                    <a:lstStyle/>
                    <a:p>
                      <a:pPr algn="ctr">
                        <a:lnSpc>
                          <a:spcPct val="115000"/>
                        </a:lnSpc>
                        <a:spcAft>
                          <a:spcPts val="0"/>
                        </a:spcAft>
                      </a:pPr>
                      <a:r>
                        <a:rPr lang="pt-BR" sz="2400" dirty="0">
                          <a:effectLst/>
                        </a:rPr>
                        <a:t>Legalidade</a:t>
                      </a:r>
                      <a:endParaRPr lang="pt-BR" sz="2400" dirty="0">
                        <a:effectLst/>
                        <a:latin typeface="Times New Roman"/>
                        <a:ea typeface="Calibri"/>
                        <a:cs typeface="Times New Roman"/>
                      </a:endParaRPr>
                    </a:p>
                  </a:txBody>
                  <a:tcPr marL="24763" marR="24763" marT="0" marB="0"/>
                </a:tc>
                <a:tc>
                  <a:txBody>
                    <a:bodyPr/>
                    <a:lstStyle/>
                    <a:p>
                      <a:pPr algn="ctr">
                        <a:lnSpc>
                          <a:spcPct val="115000"/>
                        </a:lnSpc>
                        <a:spcAft>
                          <a:spcPts val="0"/>
                        </a:spcAft>
                      </a:pPr>
                      <a:r>
                        <a:rPr lang="pt-BR" sz="1400" b="1" dirty="0">
                          <a:solidFill>
                            <a:srgbClr val="000066"/>
                          </a:solidFill>
                          <a:effectLst/>
                        </a:rPr>
                        <a:t>Fornece publicidade e legalidade a aquisição do imóvel.</a:t>
                      </a:r>
                      <a:endParaRPr lang="pt-BR" sz="1400" b="1" dirty="0">
                        <a:solidFill>
                          <a:srgbClr val="000066"/>
                        </a:solidFill>
                        <a:effectLst/>
                        <a:latin typeface="Times New Roman"/>
                        <a:ea typeface="Calibri"/>
                        <a:cs typeface="Times New Roman"/>
                      </a:endParaRPr>
                    </a:p>
                  </a:txBody>
                  <a:tcPr marL="24763" marR="24763" marT="0" marB="0" anchor="ctr"/>
                </a:tc>
                <a:tc>
                  <a:txBody>
                    <a:bodyPr/>
                    <a:lstStyle/>
                    <a:p>
                      <a:pPr algn="ctr">
                        <a:lnSpc>
                          <a:spcPct val="115000"/>
                        </a:lnSpc>
                        <a:spcAft>
                          <a:spcPts val="0"/>
                        </a:spcAft>
                      </a:pPr>
                      <a:r>
                        <a:rPr lang="pt-BR" sz="1400" b="1" dirty="0">
                          <a:solidFill>
                            <a:srgbClr val="000066"/>
                          </a:solidFill>
                          <a:effectLst/>
                        </a:rPr>
                        <a:t>Fornece informações consolidadas do imóvel cadastrado. </a:t>
                      </a:r>
                      <a:endParaRPr lang="pt-BR" sz="1400" b="1" dirty="0">
                        <a:solidFill>
                          <a:srgbClr val="000066"/>
                        </a:solidFill>
                        <a:effectLst/>
                        <a:latin typeface="Times New Roman"/>
                        <a:ea typeface="Calibri"/>
                        <a:cs typeface="Times New Roman"/>
                      </a:endParaRPr>
                    </a:p>
                  </a:txBody>
                  <a:tcPr marL="24763" marR="24763" marT="0" marB="0" anchor="ctr"/>
                </a:tc>
                <a:extLst>
                  <a:ext uri="{0D108BD9-81ED-4DB2-BD59-A6C34878D82A}">
                    <a16:rowId xmlns:a16="http://schemas.microsoft.com/office/drawing/2014/main" val="10006"/>
                  </a:ext>
                </a:extLst>
              </a:tr>
            </a:tbl>
          </a:graphicData>
        </a:graphic>
      </p:graphicFrame>
      <p:sp>
        <p:nvSpPr>
          <p:cNvPr id="66597" name="CaixaDeTexto 5">
            <a:extLst>
              <a:ext uri="{FF2B5EF4-FFF2-40B4-BE49-F238E27FC236}">
                <a16:creationId xmlns:a16="http://schemas.microsoft.com/office/drawing/2014/main" id="{BD321EE1-B403-4D0A-A9FC-1D8E4A926FAB}"/>
              </a:ext>
            </a:extLst>
          </p:cNvPr>
          <p:cNvSpPr txBox="1">
            <a:spLocks noChangeArrowheads="1"/>
          </p:cNvSpPr>
          <p:nvPr/>
        </p:nvSpPr>
        <p:spPr bwMode="auto">
          <a:xfrm>
            <a:off x="5672802" y="6426180"/>
            <a:ext cx="53117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pt-BR" altLang="pt-BR" sz="1800" dirty="0">
                <a:solidFill>
                  <a:srgbClr val="000000"/>
                </a:solidFill>
              </a:rPr>
              <a:t>Fonte: Grupo de Governança de Terras - Unicamp</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a:extLst>
              <a:ext uri="{FF2B5EF4-FFF2-40B4-BE49-F238E27FC236}">
                <a16:creationId xmlns:a16="http://schemas.microsoft.com/office/drawing/2014/main" id="{C3BAE8C8-4081-4695-8231-90520E41F4BF}"/>
              </a:ext>
            </a:extLst>
          </p:cNvPr>
          <p:cNvSpPr>
            <a:spLocks noGrp="1"/>
          </p:cNvSpPr>
          <p:nvPr>
            <p:ph type="title"/>
          </p:nvPr>
        </p:nvSpPr>
        <p:spPr>
          <a:xfrm>
            <a:off x="1095375" y="230188"/>
            <a:ext cx="8824913" cy="1143000"/>
          </a:xfrm>
          <a:ln>
            <a:solidFill>
              <a:schemeClr val="tx1">
                <a:lumMod val="75000"/>
              </a:schemeClr>
            </a:solidFill>
          </a:ln>
        </p:spPr>
        <p:txBody>
          <a:bodyPr/>
          <a:lstStyle/>
          <a:p>
            <a:pPr algn="ctr">
              <a:defRPr/>
            </a:pPr>
            <a:r>
              <a:rPr lang="pt-BR" sz="3200" b="1" dirty="0">
                <a:latin typeface="Algerian" panose="04020705040A02060702" pitchFamily="82" charset="0"/>
              </a:rPr>
              <a:t>SINTER - SISTEMA INTEGRADO DE TERRAS </a:t>
            </a:r>
          </a:p>
        </p:txBody>
      </p:sp>
      <p:sp>
        <p:nvSpPr>
          <p:cNvPr id="32771" name="Espaço Reservado para Texto 2">
            <a:extLst>
              <a:ext uri="{FF2B5EF4-FFF2-40B4-BE49-F238E27FC236}">
                <a16:creationId xmlns:a16="http://schemas.microsoft.com/office/drawing/2014/main" id="{E5CF7452-4034-45E4-BEDC-8652073E26D3}"/>
              </a:ext>
            </a:extLst>
          </p:cNvPr>
          <p:cNvSpPr>
            <a:spLocks noGrp="1" noChangeArrowheads="1"/>
          </p:cNvSpPr>
          <p:nvPr>
            <p:ph type="body" idx="1"/>
          </p:nvPr>
        </p:nvSpPr>
        <p:spPr>
          <a:xfrm>
            <a:off x="1955801" y="1803401"/>
            <a:ext cx="4040188" cy="730250"/>
          </a:xfrm>
        </p:spPr>
        <p:txBody>
          <a:bodyPr/>
          <a:lstStyle/>
          <a:p>
            <a:pPr algn="ctr"/>
            <a:r>
              <a:rPr lang="pt-BR" altLang="es-AR" dirty="0"/>
              <a:t>BANCO DE DATOS - OBJETIVO</a:t>
            </a:r>
          </a:p>
        </p:txBody>
      </p:sp>
      <p:graphicFrame>
        <p:nvGraphicFramePr>
          <p:cNvPr id="2" name="Espaço Reservado para Conteúdo 1">
            <a:extLst>
              <a:ext uri="{FF2B5EF4-FFF2-40B4-BE49-F238E27FC236}">
                <a16:creationId xmlns:a16="http://schemas.microsoft.com/office/drawing/2014/main" id="{55259435-FDF5-44B6-9E8C-F58F18088F81}"/>
              </a:ext>
            </a:extLst>
          </p:cNvPr>
          <p:cNvGraphicFramePr>
            <a:graphicFrameLocks noGrp="1"/>
          </p:cNvGraphicFramePr>
          <p:nvPr>
            <p:ph sz="half" idx="2"/>
            <p:extLst>
              <p:ext uri="{D42A27DB-BD31-4B8C-83A1-F6EECF244321}">
                <p14:modId xmlns:p14="http://schemas.microsoft.com/office/powerpoint/2010/main" val="1726170589"/>
              </p:ext>
            </p:extLst>
          </p:nvPr>
        </p:nvGraphicFramePr>
        <p:xfrm>
          <a:off x="935592" y="2168526"/>
          <a:ext cx="4944509" cy="403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773" name="Espaço Reservado para Texto 4">
            <a:extLst>
              <a:ext uri="{FF2B5EF4-FFF2-40B4-BE49-F238E27FC236}">
                <a16:creationId xmlns:a16="http://schemas.microsoft.com/office/drawing/2014/main" id="{2C1289B0-CD97-4665-A387-B6E48D547A2D}"/>
              </a:ext>
            </a:extLst>
          </p:cNvPr>
          <p:cNvSpPr>
            <a:spLocks noGrp="1" noChangeArrowheads="1"/>
          </p:cNvSpPr>
          <p:nvPr>
            <p:ph type="body" sz="quarter" idx="3"/>
          </p:nvPr>
        </p:nvSpPr>
        <p:spPr>
          <a:xfrm>
            <a:off x="5951538" y="1700213"/>
            <a:ext cx="4716462" cy="730250"/>
          </a:xfrm>
        </p:spPr>
        <p:txBody>
          <a:bodyPr/>
          <a:lstStyle/>
          <a:p>
            <a:pPr algn="ctr"/>
            <a:r>
              <a:rPr lang="pt-BR" altLang="es-AR" dirty="0"/>
              <a:t>AMAZONIA LEGAL</a:t>
            </a:r>
          </a:p>
        </p:txBody>
      </p:sp>
      <p:graphicFrame>
        <p:nvGraphicFramePr>
          <p:cNvPr id="5" name="Espaço Reservado para Conteúdo 4">
            <a:extLst>
              <a:ext uri="{FF2B5EF4-FFF2-40B4-BE49-F238E27FC236}">
                <a16:creationId xmlns:a16="http://schemas.microsoft.com/office/drawing/2014/main" id="{461C84E1-1ECA-4A8E-B6E4-1766D70A967D}"/>
              </a:ext>
            </a:extLst>
          </p:cNvPr>
          <p:cNvGraphicFramePr>
            <a:graphicFrameLocks noGrp="1"/>
          </p:cNvGraphicFramePr>
          <p:nvPr>
            <p:ph sz="quarter" idx="4"/>
            <p:extLst>
              <p:ext uri="{D42A27DB-BD31-4B8C-83A1-F6EECF244321}">
                <p14:modId xmlns:p14="http://schemas.microsoft.com/office/powerpoint/2010/main" val="3978589855"/>
              </p:ext>
            </p:extLst>
          </p:nvPr>
        </p:nvGraphicFramePr>
        <p:xfrm>
          <a:off x="6439696" y="1786762"/>
          <a:ext cx="5291504" cy="47243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3" name="Conector reto 2">
            <a:extLst>
              <a:ext uri="{FF2B5EF4-FFF2-40B4-BE49-F238E27FC236}">
                <a16:creationId xmlns:a16="http://schemas.microsoft.com/office/drawing/2014/main" id="{9995D64B-0B46-4739-85C5-22BB9D86B6F0}"/>
              </a:ext>
            </a:extLst>
          </p:cNvPr>
          <p:cNvCxnSpPr/>
          <p:nvPr/>
        </p:nvCxnSpPr>
        <p:spPr>
          <a:xfrm>
            <a:off x="6311900" y="1700214"/>
            <a:ext cx="0" cy="4897437"/>
          </a:xfrm>
          <a:prstGeom prst="line">
            <a:avLst/>
          </a:prstGeom>
          <a:ln>
            <a:solidFill>
              <a:schemeClr val="tx1">
                <a:lumMod val="9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773">
                                            <p:txEl>
                                              <p:pRg st="0" end="0"/>
                                            </p:txEl>
                                          </p:spTgt>
                                        </p:tgtEl>
                                        <p:attrNameLst>
                                          <p:attrName>style.visibility</p:attrName>
                                        </p:attrNameLst>
                                      </p:cBhvr>
                                      <p:to>
                                        <p:strVal val="visible"/>
                                      </p:to>
                                    </p:set>
                                    <p:animEffect transition="in" filter="fade">
                                      <p:cBhvr>
                                        <p:cTn id="19" dur="1000"/>
                                        <p:tgtEl>
                                          <p:spTgt spid="32773">
                                            <p:txEl>
                                              <p:pRg st="0" end="0"/>
                                            </p:txEl>
                                          </p:spTgt>
                                        </p:tgtEl>
                                      </p:cBhvr>
                                    </p:animEffect>
                                    <p:anim calcmode="lin" valueType="num">
                                      <p:cBhvr>
                                        <p:cTn id="20" dur="1000" fill="hold"/>
                                        <p:tgtEl>
                                          <p:spTgt spid="3277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27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Graphic spid="2" grpId="0">
        <p:bldAsOne/>
      </p:bldGraphic>
      <p:bldP spid="32773" grpId="0" build="p"/>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tângulo 1">
            <a:extLst>
              <a:ext uri="{FF2B5EF4-FFF2-40B4-BE49-F238E27FC236}">
                <a16:creationId xmlns:a16="http://schemas.microsoft.com/office/drawing/2014/main" id="{AA941800-8FC5-4C20-8B71-ADFCB3DF0C57}"/>
              </a:ext>
            </a:extLst>
          </p:cNvPr>
          <p:cNvSpPr>
            <a:spLocks noChangeArrowheads="1"/>
          </p:cNvSpPr>
          <p:nvPr/>
        </p:nvSpPr>
        <p:spPr bwMode="auto">
          <a:xfrm>
            <a:off x="396358" y="2767414"/>
            <a:ext cx="894358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342900" indent="-342900" algn="just">
              <a:spcBef>
                <a:spcPct val="0"/>
              </a:spcBef>
              <a:buClrTx/>
              <a:buSzTx/>
            </a:pPr>
            <a:r>
              <a:rPr lang="pt-BR" altLang="pt-BR" sz="2000" dirty="0">
                <a:solidFill>
                  <a:schemeClr val="tx1"/>
                </a:solidFill>
                <a:latin typeface="Arial" panose="020B0604020202020204" pitchFamily="34" charset="0"/>
                <a:cs typeface="Arial" panose="020B0604020202020204" pitchFamily="34" charset="0"/>
              </a:rPr>
              <a:t>De 25 a 26 de Julho de 2013  em Cuiabá MDA promoveu a </a:t>
            </a:r>
            <a:r>
              <a:rPr lang="pt-BR" altLang="en-US" sz="2000" b="1" dirty="0">
                <a:solidFill>
                  <a:schemeClr val="tx1"/>
                </a:solidFill>
                <a:latin typeface="Arial" panose="020B0604020202020204" pitchFamily="34" charset="0"/>
                <a:cs typeface="Arial" panose="020B0604020202020204" pitchFamily="34" charset="0"/>
              </a:rPr>
              <a:t>“</a:t>
            </a:r>
            <a:r>
              <a:rPr lang="pt-BR" altLang="pt-BR" sz="2000" b="1" dirty="0">
                <a:solidFill>
                  <a:schemeClr val="tx1"/>
                </a:solidFill>
                <a:latin typeface="Arial" panose="020B0604020202020204" pitchFamily="34" charset="0"/>
                <a:cs typeface="Arial" panose="020B0604020202020204" pitchFamily="34" charset="0"/>
              </a:rPr>
              <a:t>Oficina sobre Registro e Averbação de Terras Públicas</a:t>
            </a:r>
            <a:r>
              <a:rPr lang="pt-BR" altLang="en-US" sz="2000" b="1" dirty="0">
                <a:solidFill>
                  <a:schemeClr val="tx1"/>
                </a:solidFill>
                <a:latin typeface="Arial" panose="020B0604020202020204" pitchFamily="34" charset="0"/>
                <a:cs typeface="Arial" panose="020B0604020202020204" pitchFamily="34" charset="0"/>
              </a:rPr>
              <a:t>”</a:t>
            </a:r>
            <a:r>
              <a:rPr lang="pt-BR" altLang="pt-BR" sz="2000" b="1" dirty="0">
                <a:solidFill>
                  <a:schemeClr val="tx1"/>
                </a:solidFill>
                <a:latin typeface="Arial" panose="020B0604020202020204" pitchFamily="34" charset="0"/>
                <a:cs typeface="Arial" panose="020B0604020202020204" pitchFamily="34" charset="0"/>
              </a:rPr>
              <a:t> </a:t>
            </a:r>
            <a:r>
              <a:rPr lang="pt-BR" altLang="pt-BR" sz="2000" dirty="0">
                <a:solidFill>
                  <a:schemeClr val="tx1"/>
                </a:solidFill>
                <a:latin typeface="Arial" panose="020B0604020202020204" pitchFamily="34" charset="0"/>
                <a:cs typeface="Arial" panose="020B0604020202020204" pitchFamily="34" charset="0"/>
              </a:rPr>
              <a:t>onde os participantes (INCRA, SERFAL, CCJ, ANOREG MT-AM-AC-RO-TO-PA, IRIB, SPU, entre outros) firmaram a CARTA DE CUIABÁ com propostas para fomentar a regularização fundiária na Amazônia Legal.</a:t>
            </a:r>
          </a:p>
        </p:txBody>
      </p:sp>
      <p:pic>
        <p:nvPicPr>
          <p:cNvPr id="4" name="Imagem 3">
            <a:hlinkClick r:id="rId2"/>
            <a:extLst>
              <a:ext uri="{FF2B5EF4-FFF2-40B4-BE49-F238E27FC236}">
                <a16:creationId xmlns:a16="http://schemas.microsoft.com/office/drawing/2014/main" id="{EC59557A-350B-9115-E3AA-82221ECBA1F0}"/>
              </a:ext>
            </a:extLst>
          </p:cNvPr>
          <p:cNvPicPr>
            <a:picLocks noChangeAspect="1"/>
          </p:cNvPicPr>
          <p:nvPr/>
        </p:nvPicPr>
        <p:blipFill>
          <a:blip r:embed="rId3"/>
          <a:stretch>
            <a:fillRect/>
          </a:stretch>
        </p:blipFill>
        <p:spPr>
          <a:xfrm>
            <a:off x="564309" y="242596"/>
            <a:ext cx="8159813" cy="20456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ítulo 1">
            <a:extLst>
              <a:ext uri="{FF2B5EF4-FFF2-40B4-BE49-F238E27FC236}">
                <a16:creationId xmlns:a16="http://schemas.microsoft.com/office/drawing/2014/main" id="{6CC7CE61-2617-43D0-B410-DE548AA29EF6}"/>
              </a:ext>
            </a:extLst>
          </p:cNvPr>
          <p:cNvSpPr>
            <a:spLocks noGrp="1"/>
          </p:cNvSpPr>
          <p:nvPr>
            <p:ph type="title"/>
          </p:nvPr>
        </p:nvSpPr>
        <p:spPr>
          <a:xfrm>
            <a:off x="172973" y="214603"/>
            <a:ext cx="10329603" cy="1018397"/>
          </a:xfrm>
          <a:ln w="38100">
            <a:solidFill>
              <a:schemeClr val="tx1"/>
            </a:solidFill>
            <a:round/>
            <a:headEnd/>
            <a:tailEnd/>
          </a:ln>
        </p:spPr>
        <p:txBody>
          <a:bodyPr>
            <a:noAutofit/>
          </a:bodyPr>
          <a:lstStyle/>
          <a:p>
            <a:pPr algn="ctr"/>
            <a:r>
              <a:rPr lang="pt-BR" altLang="pt-BR" sz="3200" dirty="0">
                <a:solidFill>
                  <a:srgbClr val="000066"/>
                </a:solidFill>
                <a:latin typeface="Algerian" panose="04020705040A02060702" pitchFamily="82" charset="0"/>
                <a:cs typeface="Arial" panose="020B0604020202020204" pitchFamily="34" charset="0"/>
              </a:rPr>
              <a:t>A REGULARIZAÇÃO  DE PARCELAS DE IMÓVEIS RURAIS REGISTRADAS EM CONDOMÍNIO “PRO DIVISO”</a:t>
            </a:r>
          </a:p>
        </p:txBody>
      </p:sp>
      <p:sp>
        <p:nvSpPr>
          <p:cNvPr id="116739" name="Espaço Reservado para Conteúdo 2">
            <a:extLst>
              <a:ext uri="{FF2B5EF4-FFF2-40B4-BE49-F238E27FC236}">
                <a16:creationId xmlns:a16="http://schemas.microsoft.com/office/drawing/2014/main" id="{69B9C361-4441-4E5E-B1EF-4C9990EAF14B}"/>
              </a:ext>
            </a:extLst>
          </p:cNvPr>
          <p:cNvSpPr>
            <a:spLocks noGrp="1"/>
          </p:cNvSpPr>
          <p:nvPr>
            <p:ph idx="1"/>
          </p:nvPr>
        </p:nvSpPr>
        <p:spPr>
          <a:xfrm>
            <a:off x="172972" y="1562230"/>
            <a:ext cx="8831069" cy="4679950"/>
          </a:xfrm>
        </p:spPr>
        <p:txBody>
          <a:bodyPr/>
          <a:lstStyle/>
          <a:p>
            <a:pPr algn="just">
              <a:defRPr/>
            </a:pPr>
            <a:endParaRPr lang="pt-BR" sz="2000" dirty="0">
              <a:solidFill>
                <a:srgbClr val="000066"/>
              </a:solidFill>
            </a:endParaRPr>
          </a:p>
          <a:p>
            <a:pPr algn="just">
              <a:buFont typeface="Wingdings" panose="05000000000000000000" pitchFamily="2" charset="2"/>
              <a:buChar char="§"/>
              <a:defRPr/>
            </a:pPr>
            <a:r>
              <a:rPr lang="pt-BR" sz="2000" b="1" dirty="0">
                <a:solidFill>
                  <a:srgbClr val="0C0727"/>
                </a:solidFill>
                <a:latin typeface="Tahoma" panose="020B0604030504040204" pitchFamily="34" charset="0"/>
                <a:ea typeface="Tahoma" panose="020B0604030504040204" pitchFamily="34" charset="0"/>
                <a:cs typeface="Tahoma" panose="020B0604030504040204" pitchFamily="34" charset="0"/>
              </a:rPr>
              <a:t>Provimento </a:t>
            </a:r>
            <a:r>
              <a:rPr lang="pt-BR" sz="2000" b="1" dirty="0">
                <a:solidFill>
                  <a:srgbClr val="0C0727"/>
                </a:solidFill>
                <a:latin typeface="Tahoma" panose="020B0604030504040204" pitchFamily="34" charset="0"/>
                <a:ea typeface="Tahoma" panose="020B0604030504040204" pitchFamily="34" charset="0"/>
                <a:cs typeface="Tahoma" panose="020B0604030504040204" pitchFamily="34" charset="0"/>
                <a:hlinkClick r:id="rId2"/>
              </a:rPr>
              <a:t>37/2013-</a:t>
            </a:r>
            <a:r>
              <a:rPr lang="pt-BR" sz="2000" b="1" dirty="0">
                <a:solidFill>
                  <a:srgbClr val="0C0727"/>
                </a:solidFill>
                <a:latin typeface="Tahoma" panose="020B0604030504040204" pitchFamily="34" charset="0"/>
                <a:ea typeface="Tahoma" panose="020B0604030504040204" pitchFamily="34" charset="0"/>
                <a:cs typeface="Tahoma" panose="020B0604030504040204" pitchFamily="34" charset="0"/>
              </a:rPr>
              <a:t> CGJ.</a:t>
            </a:r>
          </a:p>
          <a:p>
            <a:pPr algn="just">
              <a:buFont typeface="Wingdings" panose="05000000000000000000" pitchFamily="2" charset="2"/>
              <a:buChar char="§"/>
              <a:defRPr/>
            </a:pPr>
            <a:r>
              <a:rPr lang="pt-BR" sz="2000" b="1" dirty="0">
                <a:solidFill>
                  <a:srgbClr val="0C0727"/>
                </a:solidFill>
                <a:latin typeface="Tahoma" panose="020B0604030504040204" pitchFamily="34" charset="0"/>
                <a:ea typeface="Tahoma" panose="020B0604030504040204" pitchFamily="34" charset="0"/>
                <a:cs typeface="Tahoma" panose="020B0604030504040204" pitchFamily="34" charset="0"/>
              </a:rPr>
              <a:t>Ao definir o que é condomínio “pro diviso” e os casos diversos em que tal instituto se manifesta, referido provimento, em MT, ele poderá ser utilizado com o propósito de regularização como forma de promover o crescimento econômico. (Exemplo: Gleba legal criado há mais de 20 anos pela CGJ/RS).</a:t>
            </a:r>
            <a:endParaRPr lang="pt-BR" sz="2000" dirty="0">
              <a:solidFill>
                <a:srgbClr val="0C0727"/>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endParaRPr lang="pt-BR" sz="2000" dirty="0"/>
          </a:p>
          <a:p>
            <a:pPr>
              <a:buFont typeface="Wingdings" panose="05000000000000000000" pitchFamily="2" charset="2"/>
              <a:buChar char="§"/>
              <a:defRPr/>
            </a:pPr>
            <a:r>
              <a:rPr lang="pt-BR" sz="2000" b="1" dirty="0">
                <a:latin typeface="Tahoma" panose="020B0604030504040204" pitchFamily="34" charset="0"/>
                <a:ea typeface="Tahoma" panose="020B0604030504040204" pitchFamily="34" charset="0"/>
                <a:cs typeface="Tahoma" panose="020B0604030504040204" pitchFamily="34" charset="0"/>
              </a:rPr>
              <a:t>Substitutivo Integral ao </a:t>
            </a:r>
            <a:r>
              <a:rPr lang="pt-BR" sz="2000" b="1" dirty="0">
                <a:solidFill>
                  <a:schemeClr val="accent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Projeto de lei nº 248/2022</a:t>
            </a:r>
            <a:r>
              <a:rPr lang="pt-BR" sz="2000" b="1"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pt-BR" sz="2000" b="1" dirty="0">
                <a:latin typeface="Tahoma" panose="020B0604030504040204" pitchFamily="34" charset="0"/>
                <a:ea typeface="Tahoma" panose="020B0604030504040204" pitchFamily="34" charset="0"/>
                <a:cs typeface="Tahoma" panose="020B0604030504040204" pitchFamily="34" charset="0"/>
              </a:rPr>
              <a:t>– Sesmarias. </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ítulo 1">
            <a:extLst>
              <a:ext uri="{FF2B5EF4-FFF2-40B4-BE49-F238E27FC236}">
                <a16:creationId xmlns:a16="http://schemas.microsoft.com/office/drawing/2014/main" id="{051E93FF-594E-414A-887A-CFFB41CE4760}"/>
              </a:ext>
            </a:extLst>
          </p:cNvPr>
          <p:cNvSpPr>
            <a:spLocks noGrp="1"/>
          </p:cNvSpPr>
          <p:nvPr>
            <p:ph type="title"/>
          </p:nvPr>
        </p:nvSpPr>
        <p:spPr>
          <a:xfrm>
            <a:off x="40479" y="211106"/>
            <a:ext cx="11539538" cy="1047750"/>
          </a:xfrm>
          <a:ln w="38100">
            <a:solidFill>
              <a:schemeClr val="tx1"/>
            </a:solidFill>
            <a:round/>
            <a:headEnd/>
            <a:tailEnd/>
          </a:ln>
        </p:spPr>
        <p:txBody>
          <a:bodyPr>
            <a:normAutofit fontScale="90000"/>
          </a:bodyPr>
          <a:lstStyle/>
          <a:p>
            <a:pPr algn="ctr"/>
            <a:r>
              <a:rPr lang="pt-BR" altLang="pt-BR" dirty="0">
                <a:solidFill>
                  <a:srgbClr val="003366"/>
                </a:solidFill>
                <a:latin typeface="Algerian" panose="04020705040A02060702" pitchFamily="82" charset="0"/>
                <a:cs typeface="Arial" panose="020B0604020202020204" pitchFamily="34" charset="0"/>
              </a:rPr>
              <a:t>PARTICULARES PODEM DISCUTIR POSSE DE IMÓVEL LOCALIZADO EM ÁREA PÚBLICA</a:t>
            </a:r>
            <a:endParaRPr lang="pt-BR" altLang="pt-BR" dirty="0">
              <a:latin typeface="Algerian" panose="04020705040A02060702" pitchFamily="82" charset="0"/>
              <a:cs typeface="Arial" panose="020B0604020202020204" pitchFamily="34" charset="0"/>
            </a:endParaRPr>
          </a:p>
        </p:txBody>
      </p:sp>
      <p:sp>
        <p:nvSpPr>
          <p:cNvPr id="79875" name="Espaço Reservado para Conteúdo 2">
            <a:extLst>
              <a:ext uri="{FF2B5EF4-FFF2-40B4-BE49-F238E27FC236}">
                <a16:creationId xmlns:a16="http://schemas.microsoft.com/office/drawing/2014/main" id="{049619CF-C9FE-402F-8EFD-09AB315AF702}"/>
              </a:ext>
            </a:extLst>
          </p:cNvPr>
          <p:cNvSpPr>
            <a:spLocks noGrp="1" noChangeArrowheads="1"/>
          </p:cNvSpPr>
          <p:nvPr>
            <p:ph idx="1"/>
          </p:nvPr>
        </p:nvSpPr>
        <p:spPr>
          <a:xfrm>
            <a:off x="533398" y="1660524"/>
            <a:ext cx="10553701" cy="4702175"/>
          </a:xfrm>
        </p:spPr>
        <p:txBody>
          <a:bodyPr>
            <a:normAutofit/>
          </a:bodyPr>
          <a:lstStyle/>
          <a:p>
            <a:pPr algn="just">
              <a:lnSpc>
                <a:spcPct val="150000"/>
              </a:lnSpc>
            </a:pPr>
            <a:r>
              <a:rPr lang="pt-BR" altLang="pt-BR" sz="2000" dirty="0">
                <a:solidFill>
                  <a:srgbClr val="000000"/>
                </a:solidFill>
                <a:cs typeface="Arial" panose="020B0604020202020204" pitchFamily="34" charset="0"/>
              </a:rPr>
              <a:t>Aos particulares que ocupam terras públicas sem destinação específica é permitido o pedido judicial de proteção possessória. A possibilidade não retira o bem do patrimônio do Estado, mas reconhece a posse do particular, que garante a função social da propriedade e cristaliza valores constitucionais como a dignidade da pessoa humana, o direito à moradia e o aproveitamento do solo;</a:t>
            </a:r>
          </a:p>
          <a:p>
            <a:pPr algn="just">
              <a:lnSpc>
                <a:spcPct val="150000"/>
              </a:lnSpc>
            </a:pPr>
            <a:r>
              <a:rPr lang="pt-BR" altLang="pt-BR" sz="2000" dirty="0">
                <a:solidFill>
                  <a:srgbClr val="000000"/>
                </a:solidFill>
                <a:cs typeface="Arial" panose="020B0604020202020204" pitchFamily="34" charset="0"/>
              </a:rPr>
              <a:t>Para o ministro Luís Felipe Salomão, a posse deve expressar o aproveitamento concreto e efetivo do bem para o alcance do interesse existencial, “tendo como vetor de ponderação a dignidade da pessoa humana, sendo o acesso à posse um instrumento de redução de desigualdades sociais e justiça distributiva”.</a:t>
            </a:r>
          </a:p>
        </p:txBody>
      </p:sp>
      <p:sp>
        <p:nvSpPr>
          <p:cNvPr id="2" name="CaixaDeTexto 1">
            <a:extLst>
              <a:ext uri="{FF2B5EF4-FFF2-40B4-BE49-F238E27FC236}">
                <a16:creationId xmlns:a16="http://schemas.microsoft.com/office/drawing/2014/main" id="{B314B832-3AC0-40A3-841A-5A1BF92CEFCF}"/>
              </a:ext>
            </a:extLst>
          </p:cNvPr>
          <p:cNvSpPr txBox="1"/>
          <p:nvPr/>
        </p:nvSpPr>
        <p:spPr>
          <a:xfrm>
            <a:off x="142875" y="6362699"/>
            <a:ext cx="11539537" cy="615553"/>
          </a:xfrm>
          <a:prstGeom prst="rect">
            <a:avLst/>
          </a:prstGeom>
          <a:noFill/>
        </p:spPr>
        <p:txBody>
          <a:bodyPr wrap="square" rtlCol="0">
            <a:spAutoFit/>
          </a:bodyPr>
          <a:lstStyle/>
          <a:p>
            <a:r>
              <a:rPr lang="pt-BR" altLang="pt-BR" sz="1600" i="1" dirty="0">
                <a:solidFill>
                  <a:srgbClr val="000000"/>
                </a:solidFill>
                <a:cs typeface="Arial" panose="020B0604020202020204" pitchFamily="34" charset="0"/>
              </a:rPr>
              <a:t>Fonte: Assessoria de Imprensa do TJS - </a:t>
            </a:r>
            <a:r>
              <a:rPr lang="pt-BR" altLang="pt-BR" sz="1600" i="1" dirty="0" err="1">
                <a:solidFill>
                  <a:srgbClr val="000000"/>
                </a:solidFill>
                <a:cs typeface="Arial" panose="020B0604020202020204" pitchFamily="34" charset="0"/>
              </a:rPr>
              <a:t>Esp</a:t>
            </a:r>
            <a:r>
              <a:rPr lang="pt-BR" altLang="pt-BR" sz="1600" i="1" dirty="0">
                <a:solidFill>
                  <a:srgbClr val="000000"/>
                </a:solidFill>
                <a:cs typeface="Arial" panose="020B0604020202020204" pitchFamily="34" charset="0"/>
              </a:rPr>
              <a:t> 1.296.964 - </a:t>
            </a:r>
            <a:r>
              <a:rPr lang="pt-BR" altLang="pt-BR" sz="1600" i="1" dirty="0" err="1">
                <a:solidFill>
                  <a:srgbClr val="000000"/>
                </a:solidFill>
                <a:cs typeface="Arial" panose="020B0604020202020204" pitchFamily="34" charset="0"/>
              </a:rPr>
              <a:t>REsp</a:t>
            </a:r>
            <a:r>
              <a:rPr lang="pt-BR" altLang="pt-BR" sz="1600" i="1" dirty="0">
                <a:solidFill>
                  <a:srgbClr val="000000"/>
                </a:solidFill>
                <a:cs typeface="Arial" panose="020B0604020202020204" pitchFamily="34" charset="0"/>
              </a:rPr>
              <a:t> 1.296.964.</a:t>
            </a:r>
          </a:p>
          <a:p>
            <a:endParaRPr lang="pt-BR"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ítulo 1">
            <a:extLst>
              <a:ext uri="{FF2B5EF4-FFF2-40B4-BE49-F238E27FC236}">
                <a16:creationId xmlns:a16="http://schemas.microsoft.com/office/drawing/2014/main" id="{834F70C2-AEFC-403C-894F-9AA02E1DBCA1}"/>
              </a:ext>
            </a:extLst>
          </p:cNvPr>
          <p:cNvSpPr>
            <a:spLocks noGrp="1"/>
          </p:cNvSpPr>
          <p:nvPr>
            <p:ph type="title"/>
          </p:nvPr>
        </p:nvSpPr>
        <p:spPr>
          <a:xfrm>
            <a:off x="2424113" y="404814"/>
            <a:ext cx="7243762" cy="720725"/>
          </a:xfrm>
          <a:ln w="57150">
            <a:solidFill>
              <a:schemeClr val="tx1"/>
            </a:solidFill>
            <a:round/>
            <a:headEnd/>
            <a:tailEnd/>
          </a:ln>
        </p:spPr>
        <p:txBody>
          <a:bodyPr/>
          <a:lstStyle/>
          <a:p>
            <a:pPr algn="ctr"/>
            <a:r>
              <a:rPr lang="pt-BR" altLang="pt-BR" sz="3000" dirty="0">
                <a:latin typeface="Algerian" panose="04020705040A02060702" pitchFamily="82" charset="0"/>
                <a:cs typeface="Arial" panose="020B0604020202020204" pitchFamily="34" charset="0"/>
              </a:rPr>
              <a:t>REGISTRO DE TERRAS PÚBLICAS</a:t>
            </a:r>
            <a:endParaRPr lang="pt-BR" altLang="pt-BR" dirty="0">
              <a:latin typeface="Algerian" panose="04020705040A02060702" pitchFamily="82" charset="0"/>
            </a:endParaRPr>
          </a:p>
        </p:txBody>
      </p:sp>
      <p:graphicFrame>
        <p:nvGraphicFramePr>
          <p:cNvPr id="2" name="Espaço Reservado para Conteúdo 1">
            <a:extLst>
              <a:ext uri="{FF2B5EF4-FFF2-40B4-BE49-F238E27FC236}">
                <a16:creationId xmlns:a16="http://schemas.microsoft.com/office/drawing/2014/main" id="{AD293EFC-36B5-4573-868D-6930C48C5F07}"/>
              </a:ext>
            </a:extLst>
          </p:cNvPr>
          <p:cNvGraphicFramePr>
            <a:graphicFrameLocks noGrp="1"/>
          </p:cNvGraphicFramePr>
          <p:nvPr>
            <p:ph idx="1"/>
            <p:extLst>
              <p:ext uri="{D42A27DB-BD31-4B8C-83A1-F6EECF244321}">
                <p14:modId xmlns:p14="http://schemas.microsoft.com/office/powerpoint/2010/main" val="2761559213"/>
              </p:ext>
            </p:extLst>
          </p:nvPr>
        </p:nvGraphicFramePr>
        <p:xfrm>
          <a:off x="211932" y="2214561"/>
          <a:ext cx="11359581" cy="4238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eta: Divisa 2">
            <a:extLst>
              <a:ext uri="{FF2B5EF4-FFF2-40B4-BE49-F238E27FC236}">
                <a16:creationId xmlns:a16="http://schemas.microsoft.com/office/drawing/2014/main" id="{7421F197-1E9C-471C-7868-1B2A8AD7C095}"/>
              </a:ext>
            </a:extLst>
          </p:cNvPr>
          <p:cNvSpPr/>
          <p:nvPr/>
        </p:nvSpPr>
        <p:spPr>
          <a:xfrm>
            <a:off x="517850" y="2565918"/>
            <a:ext cx="135295" cy="345233"/>
          </a:xfrm>
          <a:prstGeom prst="chevr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 name="Seta: Divisa 3">
            <a:extLst>
              <a:ext uri="{FF2B5EF4-FFF2-40B4-BE49-F238E27FC236}">
                <a16:creationId xmlns:a16="http://schemas.microsoft.com/office/drawing/2014/main" id="{949EB081-4A96-CDD5-F2B5-A307A9178927}"/>
              </a:ext>
            </a:extLst>
          </p:cNvPr>
          <p:cNvSpPr/>
          <p:nvPr/>
        </p:nvSpPr>
        <p:spPr>
          <a:xfrm>
            <a:off x="653145" y="2565917"/>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Seta: Divisa 4">
            <a:extLst>
              <a:ext uri="{FF2B5EF4-FFF2-40B4-BE49-F238E27FC236}">
                <a16:creationId xmlns:a16="http://schemas.microsoft.com/office/drawing/2014/main" id="{43BA5705-6719-F5F5-169F-B4D08D55E20C}"/>
              </a:ext>
            </a:extLst>
          </p:cNvPr>
          <p:cNvSpPr/>
          <p:nvPr/>
        </p:nvSpPr>
        <p:spPr>
          <a:xfrm>
            <a:off x="382555" y="2565916"/>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Seta: Divisa 6">
            <a:extLst>
              <a:ext uri="{FF2B5EF4-FFF2-40B4-BE49-F238E27FC236}">
                <a16:creationId xmlns:a16="http://schemas.microsoft.com/office/drawing/2014/main" id="{F9FB32A4-9175-7B94-2E14-24C7FDFA0B99}"/>
              </a:ext>
            </a:extLst>
          </p:cNvPr>
          <p:cNvSpPr/>
          <p:nvPr/>
        </p:nvSpPr>
        <p:spPr>
          <a:xfrm>
            <a:off x="907409" y="3394691"/>
            <a:ext cx="135295" cy="345233"/>
          </a:xfrm>
          <a:prstGeom prst="chevr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Seta: Divisa 7">
            <a:extLst>
              <a:ext uri="{FF2B5EF4-FFF2-40B4-BE49-F238E27FC236}">
                <a16:creationId xmlns:a16="http://schemas.microsoft.com/office/drawing/2014/main" id="{718E2344-18C4-0DC7-71AC-B3536BE7F278}"/>
              </a:ext>
            </a:extLst>
          </p:cNvPr>
          <p:cNvSpPr/>
          <p:nvPr/>
        </p:nvSpPr>
        <p:spPr>
          <a:xfrm>
            <a:off x="1042704" y="3394690"/>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Seta: Divisa 8">
            <a:extLst>
              <a:ext uri="{FF2B5EF4-FFF2-40B4-BE49-F238E27FC236}">
                <a16:creationId xmlns:a16="http://schemas.microsoft.com/office/drawing/2014/main" id="{2D63DB8F-93E8-281F-1BD9-CADD63F5023E}"/>
              </a:ext>
            </a:extLst>
          </p:cNvPr>
          <p:cNvSpPr/>
          <p:nvPr/>
        </p:nvSpPr>
        <p:spPr>
          <a:xfrm>
            <a:off x="772114" y="3394689"/>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Seta: Divisa 12">
            <a:extLst>
              <a:ext uri="{FF2B5EF4-FFF2-40B4-BE49-F238E27FC236}">
                <a16:creationId xmlns:a16="http://schemas.microsoft.com/office/drawing/2014/main" id="{62FDB352-B64F-8AC0-57D9-9459B7EC0124}"/>
              </a:ext>
            </a:extLst>
          </p:cNvPr>
          <p:cNvSpPr/>
          <p:nvPr/>
        </p:nvSpPr>
        <p:spPr>
          <a:xfrm>
            <a:off x="1015496" y="4125589"/>
            <a:ext cx="135295" cy="345233"/>
          </a:xfrm>
          <a:prstGeom prst="chevr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Seta: Divisa 13">
            <a:extLst>
              <a:ext uri="{FF2B5EF4-FFF2-40B4-BE49-F238E27FC236}">
                <a16:creationId xmlns:a16="http://schemas.microsoft.com/office/drawing/2014/main" id="{83CEC93A-B01D-2646-AD1C-6FF7232742D5}"/>
              </a:ext>
            </a:extLst>
          </p:cNvPr>
          <p:cNvSpPr/>
          <p:nvPr/>
        </p:nvSpPr>
        <p:spPr>
          <a:xfrm>
            <a:off x="1150791" y="4125588"/>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Seta: Divisa 14">
            <a:extLst>
              <a:ext uri="{FF2B5EF4-FFF2-40B4-BE49-F238E27FC236}">
                <a16:creationId xmlns:a16="http://schemas.microsoft.com/office/drawing/2014/main" id="{DFDCBFFA-B81E-A0C0-405F-66B9093B2E35}"/>
              </a:ext>
            </a:extLst>
          </p:cNvPr>
          <p:cNvSpPr/>
          <p:nvPr/>
        </p:nvSpPr>
        <p:spPr>
          <a:xfrm>
            <a:off x="880201" y="4125587"/>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Seta: Divisa 18">
            <a:extLst>
              <a:ext uri="{FF2B5EF4-FFF2-40B4-BE49-F238E27FC236}">
                <a16:creationId xmlns:a16="http://schemas.microsoft.com/office/drawing/2014/main" id="{FCCDDF5C-B145-8DC7-ACD4-54491220FD50}"/>
              </a:ext>
            </a:extLst>
          </p:cNvPr>
          <p:cNvSpPr/>
          <p:nvPr/>
        </p:nvSpPr>
        <p:spPr>
          <a:xfrm>
            <a:off x="901976" y="4944153"/>
            <a:ext cx="135295" cy="345233"/>
          </a:xfrm>
          <a:prstGeom prst="chevr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Seta: Divisa 19">
            <a:extLst>
              <a:ext uri="{FF2B5EF4-FFF2-40B4-BE49-F238E27FC236}">
                <a16:creationId xmlns:a16="http://schemas.microsoft.com/office/drawing/2014/main" id="{A2484E06-335E-12C2-6D91-0F2E290C8808}"/>
              </a:ext>
            </a:extLst>
          </p:cNvPr>
          <p:cNvSpPr/>
          <p:nvPr/>
        </p:nvSpPr>
        <p:spPr>
          <a:xfrm>
            <a:off x="1037271" y="4944152"/>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Seta: Divisa 20">
            <a:extLst>
              <a:ext uri="{FF2B5EF4-FFF2-40B4-BE49-F238E27FC236}">
                <a16:creationId xmlns:a16="http://schemas.microsoft.com/office/drawing/2014/main" id="{914AD7A3-228B-92DD-269C-489C44B04EC8}"/>
              </a:ext>
            </a:extLst>
          </p:cNvPr>
          <p:cNvSpPr/>
          <p:nvPr/>
        </p:nvSpPr>
        <p:spPr>
          <a:xfrm>
            <a:off x="766681" y="4944151"/>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Seta: Divisa 21">
            <a:extLst>
              <a:ext uri="{FF2B5EF4-FFF2-40B4-BE49-F238E27FC236}">
                <a16:creationId xmlns:a16="http://schemas.microsoft.com/office/drawing/2014/main" id="{EEA9DD21-22F1-78E9-3795-FF03978126C0}"/>
              </a:ext>
            </a:extLst>
          </p:cNvPr>
          <p:cNvSpPr/>
          <p:nvPr/>
        </p:nvSpPr>
        <p:spPr>
          <a:xfrm>
            <a:off x="517850" y="5698859"/>
            <a:ext cx="135295" cy="345233"/>
          </a:xfrm>
          <a:prstGeom prst="chevr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23" name="Seta: Divisa 22">
            <a:extLst>
              <a:ext uri="{FF2B5EF4-FFF2-40B4-BE49-F238E27FC236}">
                <a16:creationId xmlns:a16="http://schemas.microsoft.com/office/drawing/2014/main" id="{A31DE9C9-7F65-F0C2-F002-C42EF6888D57}"/>
              </a:ext>
            </a:extLst>
          </p:cNvPr>
          <p:cNvSpPr/>
          <p:nvPr/>
        </p:nvSpPr>
        <p:spPr>
          <a:xfrm>
            <a:off x="653145" y="5698858"/>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4" name="Seta: Divisa 23">
            <a:extLst>
              <a:ext uri="{FF2B5EF4-FFF2-40B4-BE49-F238E27FC236}">
                <a16:creationId xmlns:a16="http://schemas.microsoft.com/office/drawing/2014/main" id="{6942F39A-C54B-C202-A845-95B3A35CBEC4}"/>
              </a:ext>
            </a:extLst>
          </p:cNvPr>
          <p:cNvSpPr/>
          <p:nvPr/>
        </p:nvSpPr>
        <p:spPr>
          <a:xfrm>
            <a:off x="382555" y="5698857"/>
            <a:ext cx="135295" cy="34523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P spid="5" grpId="0" animBg="1"/>
      <p:bldP spid="7" grpId="0" animBg="1"/>
      <p:bldP spid="8" grpId="0" animBg="1"/>
      <p:bldP spid="9" grpId="0" animBg="1"/>
      <p:bldP spid="13" grpId="0" animBg="1"/>
      <p:bldP spid="14" grpId="0" animBg="1"/>
      <p:bldP spid="15"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8E521FF-6A20-48AF-A64B-C22886ECBC60}"/>
              </a:ext>
            </a:extLst>
          </p:cNvPr>
          <p:cNvSpPr>
            <a:spLocks noGrp="1"/>
          </p:cNvSpPr>
          <p:nvPr>
            <p:ph type="ctrTitle" idx="4294967295"/>
          </p:nvPr>
        </p:nvSpPr>
        <p:spPr>
          <a:xfrm>
            <a:off x="841375" y="142875"/>
            <a:ext cx="10509250" cy="1344613"/>
          </a:xfrm>
        </p:spPr>
        <p:txBody>
          <a:bodyPr>
            <a:normAutofit/>
          </a:bodyPr>
          <a:lstStyle/>
          <a:p>
            <a:pPr algn="ctr"/>
            <a:r>
              <a:rPr lang="pt-BR" sz="4000" b="1" dirty="0">
                <a:latin typeface="Algerian" panose="04020705040A02060702" pitchFamily="82" charset="0"/>
                <a:cs typeface="Arial" panose="020B0604020202020204" pitchFamily="34" charset="0"/>
              </a:rPr>
              <a:t>PROJETOS: CONHEÇA O MUNICÍPIO A PARTIR DO REGISTRO DE IMÓVEIS</a:t>
            </a:r>
            <a:endParaRPr lang="pt-BR" sz="2000" dirty="0">
              <a:latin typeface="Arial" panose="020B0604020202020204" pitchFamily="34" charset="0"/>
              <a:cs typeface="Arial" panose="020B0604020202020204" pitchFamily="34" charset="0"/>
            </a:endParaRPr>
          </a:p>
        </p:txBody>
      </p:sp>
      <p:sp>
        <p:nvSpPr>
          <p:cNvPr id="2" name="CaixaDeTexto 1">
            <a:extLst>
              <a:ext uri="{FF2B5EF4-FFF2-40B4-BE49-F238E27FC236}">
                <a16:creationId xmlns:a16="http://schemas.microsoft.com/office/drawing/2014/main" id="{573D66F3-514A-4CFD-ACF3-3AD7B85D4384}"/>
              </a:ext>
            </a:extLst>
          </p:cNvPr>
          <p:cNvSpPr txBox="1"/>
          <p:nvPr/>
        </p:nvSpPr>
        <p:spPr>
          <a:xfrm>
            <a:off x="841375" y="1762125"/>
            <a:ext cx="11287125" cy="646331"/>
          </a:xfrm>
          <a:prstGeom prst="rect">
            <a:avLst/>
          </a:prstGeom>
          <a:noFill/>
        </p:spPr>
        <p:txBody>
          <a:bodyPr wrap="square" rtlCol="0">
            <a:spAutoFit/>
          </a:bodyPr>
          <a:lstStyle/>
          <a:p>
            <a:r>
              <a:rPr lang="pt-BR" sz="1800" b="1" i="0" dirty="0">
                <a:latin typeface="Arial" panose="020B0604020202020204" pitchFamily="34" charset="0"/>
                <a:cs typeface="Arial" panose="020B0604020202020204" pitchFamily="34" charset="0"/>
              </a:rPr>
              <a:t>LABORATÓRIO DE INOVAÇÃO E INTELIGÊNCIA E OBJETIVOS DE DESENVOLVIMENTO SUSTENTÁVEL LIODS- SINTER/</a:t>
            </a:r>
            <a:r>
              <a:rPr lang="pt-BR" sz="1800" dirty="0">
                <a:latin typeface="Arial" panose="020B0604020202020204" pitchFamily="34" charset="0"/>
                <a:cs typeface="Arial" panose="020B0604020202020204" pitchFamily="34" charset="0"/>
              </a:rPr>
              <a:t>–CIB </a:t>
            </a:r>
            <a:r>
              <a:rPr lang="pt-BR" sz="1800" b="1" i="0" dirty="0">
                <a:latin typeface="Arial" panose="020B0604020202020204" pitchFamily="34" charset="0"/>
                <a:cs typeface="Arial" panose="020B0604020202020204" pitchFamily="34" charset="0"/>
              </a:rPr>
              <a:t>CADASTRO TERRITORIAL E REGISTO JURÍDICO</a:t>
            </a:r>
            <a:endParaRPr lang="pt-BR" dirty="0"/>
          </a:p>
        </p:txBody>
      </p:sp>
      <p:pic>
        <p:nvPicPr>
          <p:cNvPr id="5" name="Imagem 3">
            <a:extLst>
              <a:ext uri="{FF2B5EF4-FFF2-40B4-BE49-F238E27FC236}">
                <a16:creationId xmlns:a16="http://schemas.microsoft.com/office/drawing/2014/main" id="{0D828CC2-1D73-4F95-B2F2-5C19A0EA36E4}"/>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311541" y="2683093"/>
            <a:ext cx="4057478" cy="40304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364A1005-C0A6-4040-BB34-75D1BF0A1A6A}"/>
              </a:ext>
            </a:extLst>
          </p:cNvPr>
          <p:cNvSpPr txBox="1"/>
          <p:nvPr/>
        </p:nvSpPr>
        <p:spPr>
          <a:xfrm>
            <a:off x="3414178" y="5144185"/>
            <a:ext cx="4057478" cy="584775"/>
          </a:xfrm>
          <a:prstGeom prst="rect">
            <a:avLst/>
          </a:prstGeom>
          <a:noFill/>
        </p:spPr>
        <p:txBody>
          <a:bodyPr wrap="square">
            <a:spAutoFit/>
          </a:bodyPr>
          <a:lstStyle/>
          <a:p>
            <a:pPr algn="ctr">
              <a:spcBef>
                <a:spcPts val="751"/>
              </a:spcBef>
              <a:defRPr/>
            </a:pPr>
            <a:r>
              <a:rPr lang="pt-BR" sz="1600" b="1" spc="-1" dirty="0">
                <a:solidFill>
                  <a:srgbClr val="171717"/>
                </a:solidFill>
                <a:latin typeface="Arial" panose="020B0604020202020204" pitchFamily="34" charset="0"/>
                <a:ea typeface="Trebuchet MS"/>
                <a:cs typeface="Arial" panose="020B0604020202020204" pitchFamily="34" charset="0"/>
              </a:rPr>
              <a:t>Projeto Piloto: Município a luz do registro de imóveis (MLRI-MT)</a:t>
            </a:r>
            <a:endParaRPr lang="pt-BR" sz="1600" spc="-1" dirty="0">
              <a:latin typeface="Arial" panose="020B06040202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CF16EC6A-C60F-4DBD-83F5-F461A88D0A7D}"/>
              </a:ext>
            </a:extLst>
          </p:cNvPr>
          <p:cNvSpPr txBox="1"/>
          <p:nvPr/>
        </p:nvSpPr>
        <p:spPr>
          <a:xfrm>
            <a:off x="1375656" y="4328983"/>
            <a:ext cx="6096000" cy="369332"/>
          </a:xfrm>
          <a:prstGeom prst="rect">
            <a:avLst/>
          </a:prstGeom>
          <a:noFill/>
        </p:spPr>
        <p:txBody>
          <a:bodyPr wrap="square">
            <a:spAutoFit/>
          </a:bodyPr>
          <a:lstStyle/>
          <a:p>
            <a:pPr algn="r">
              <a:defRPr/>
            </a:pPr>
            <a:r>
              <a:rPr lang="pt-BR" sz="1800" b="1" spc="-1" dirty="0">
                <a:solidFill>
                  <a:srgbClr val="2A5010"/>
                </a:solidFill>
                <a:latin typeface="Tahoma" panose="020B0604030504040204" pitchFamily="34" charset="0"/>
                <a:ea typeface="Tahoma" panose="020B0604030504040204" pitchFamily="34" charset="0"/>
                <a:cs typeface="Tahoma" panose="020B0604030504040204" pitchFamily="34" charset="0"/>
              </a:rPr>
              <a:t>Exemplo que vem de Mato Grosso </a:t>
            </a:r>
            <a:endParaRPr lang="pt-BR" sz="1800" spc="-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2027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7FC6E-EBEE-499D-B072-1ABC9CABC9F9}"/>
              </a:ext>
            </a:extLst>
          </p:cNvPr>
          <p:cNvSpPr>
            <a:spLocks noGrp="1"/>
          </p:cNvSpPr>
          <p:nvPr>
            <p:ph type="title"/>
          </p:nvPr>
        </p:nvSpPr>
        <p:spPr>
          <a:xfrm>
            <a:off x="701031" y="196645"/>
            <a:ext cx="10716977" cy="763600"/>
          </a:xfrm>
        </p:spPr>
        <p:txBody>
          <a:bodyPr>
            <a:normAutofit fontScale="90000"/>
          </a:bodyPr>
          <a:lstStyle/>
          <a:p>
            <a:pPr algn="ctr"/>
            <a:r>
              <a:rPr lang="pt-BR" sz="2800" b="1" dirty="0">
                <a:latin typeface="Arial" panose="020B0604020202020204" pitchFamily="34" charset="0"/>
                <a:cs typeface="Arial" panose="020B0604020202020204" pitchFamily="34" charset="0"/>
              </a:rPr>
              <a:t>     </a:t>
            </a:r>
            <a:r>
              <a:rPr lang="pt-BR" sz="3600" b="1" dirty="0">
                <a:latin typeface="Algerian" panose="04020705040A02060702" pitchFamily="82" charset="0"/>
                <a:cs typeface="Arial" panose="020B0604020202020204" pitchFamily="34" charset="0"/>
              </a:rPr>
              <a:t>PROJETO : CONHEÇA O MUNICÍPIO A PARTIR DO REGISTRO DE IMÓVEIS </a:t>
            </a:r>
          </a:p>
        </p:txBody>
      </p:sp>
      <p:sp>
        <p:nvSpPr>
          <p:cNvPr id="3" name="Espaço Reservado para Conteúdo 2">
            <a:extLst>
              <a:ext uri="{FF2B5EF4-FFF2-40B4-BE49-F238E27FC236}">
                <a16:creationId xmlns:a16="http://schemas.microsoft.com/office/drawing/2014/main" id="{89C67E4B-E23A-43F9-A651-7D100165EA09}"/>
              </a:ext>
            </a:extLst>
          </p:cNvPr>
          <p:cNvSpPr>
            <a:spLocks noGrp="1"/>
          </p:cNvSpPr>
          <p:nvPr>
            <p:ph idx="1"/>
          </p:nvPr>
        </p:nvSpPr>
        <p:spPr>
          <a:xfrm>
            <a:off x="135620" y="1749318"/>
            <a:ext cx="11129026" cy="6094227"/>
          </a:xfrm>
        </p:spPr>
        <p:txBody>
          <a:bodyPr>
            <a:normAutofit/>
          </a:bodyPr>
          <a:lstStyle/>
          <a:p>
            <a:pPr marL="152400" indent="0" algn="ctr">
              <a:buNone/>
            </a:pPr>
            <a:r>
              <a:rPr lang="pt-BR" b="1" dirty="0">
                <a:latin typeface="Algerian" panose="04020705040A02060702" pitchFamily="82" charset="0"/>
                <a:ea typeface="Times New Roman" panose="02020603050405020304" pitchFamily="18" charset="0"/>
              </a:rPr>
              <a:t>OBJETIVOS </a:t>
            </a:r>
          </a:p>
          <a:p>
            <a:pPr>
              <a:lnSpc>
                <a:spcPct val="150000"/>
              </a:lnSpc>
              <a:buFont typeface="Wingdings" panose="05000000000000000000" pitchFamily="2" charset="2"/>
              <a:buChar char="§"/>
            </a:pPr>
            <a:r>
              <a:rPr lang="pt-BR" sz="1800" dirty="0">
                <a:ea typeface="Tahoma" panose="020B0604030504040204" pitchFamily="34" charset="0"/>
              </a:rPr>
              <a:t>Apresentar o “status” do registro jurídico do perímetro rural e urbano de Campo Novo do Parecis.</a:t>
            </a:r>
          </a:p>
          <a:p>
            <a:pPr>
              <a:lnSpc>
                <a:spcPct val="150000"/>
              </a:lnSpc>
              <a:buFont typeface="Wingdings" panose="05000000000000000000" pitchFamily="2" charset="2"/>
              <a:buChar char="§"/>
            </a:pPr>
            <a:r>
              <a:rPr lang="pt-BR" sz="1800" dirty="0">
                <a:ea typeface="Tahoma" panose="020B0604030504040204" pitchFamily="34" charset="0"/>
              </a:rPr>
              <a:t>Gerar informações precisas e detalhadas para excelência dos serviços do Registro de Imóveis;</a:t>
            </a:r>
          </a:p>
          <a:p>
            <a:pPr>
              <a:lnSpc>
                <a:spcPct val="150000"/>
              </a:lnSpc>
              <a:buFont typeface="Wingdings" panose="05000000000000000000" pitchFamily="2" charset="2"/>
              <a:buChar char="§"/>
            </a:pPr>
            <a:r>
              <a:rPr lang="pt-BR" sz="1800" dirty="0">
                <a:ea typeface="Tahoma" panose="020B0604030504040204" pitchFamily="34" charset="0"/>
              </a:rPr>
              <a:t>Justifica-se a elaboração deste trabalho ao entendimento de estar assim o SRI cumprindo sua função social em proteção dos direitos reais de propriedade e prevenção de litígios, eis que o registro deve refletir a verdade real, quando confrontado com a situação física do imóvel.</a:t>
            </a:r>
          </a:p>
          <a:p>
            <a:pPr marL="438150" indent="-285750">
              <a:lnSpc>
                <a:spcPct val="150000"/>
              </a:lnSpc>
              <a:buFont typeface="Wingdings" panose="05000000000000000000" pitchFamily="2" charset="2"/>
              <a:buChar char="§"/>
            </a:pPr>
            <a:r>
              <a:rPr lang="pt-BR" sz="1800" dirty="0">
                <a:ea typeface="Tahoma" panose="020B0604030504040204" pitchFamily="34" charset="0"/>
              </a:rPr>
              <a:t>Coordenação entre o REGISTRO JURÍDICO dos imóveis (SRI) e o seu CADASTRO FÍSICO (Poder Executivo) é o mínimo que se exige do poder público, quando se busca uma perfeita governança do território ao qual se referem</a:t>
            </a:r>
            <a:r>
              <a:rPr lang="pt-BR" sz="1800" dirty="0">
                <a:effectLst/>
                <a:ea typeface="Tahoma" panose="020B0604030504040204" pitchFamily="34" charset="0"/>
              </a:rPr>
              <a:t>.</a:t>
            </a:r>
            <a:endParaRPr lang="pt-BR" sz="1800" dirty="0"/>
          </a:p>
        </p:txBody>
      </p:sp>
    </p:spTree>
    <p:extLst>
      <p:ext uri="{BB962C8B-B14F-4D97-AF65-F5344CB8AC3E}">
        <p14:creationId xmlns:p14="http://schemas.microsoft.com/office/powerpoint/2010/main" val="395335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33E6F30C-7403-BF41-B41D-1FCD0D6C4E7D}"/>
              </a:ext>
            </a:extLst>
          </p:cNvPr>
          <p:cNvSpPr>
            <a:spLocks noGrp="1"/>
          </p:cNvSpPr>
          <p:nvPr>
            <p:ph type="ftr" sz="quarter" idx="11"/>
          </p:nvPr>
        </p:nvSpPr>
        <p:spPr/>
        <p:txBody>
          <a:bodyPr/>
          <a:lstStyle/>
          <a:p>
            <a:pPr rtl="0"/>
            <a:r>
              <a:rPr lang="pt-BR" noProof="0"/>
              <a:t>ADICIONAR UM RODAPÉ</a:t>
            </a:r>
            <a:endParaRPr lang="pt-BR" noProof="0" dirty="0"/>
          </a:p>
        </p:txBody>
      </p:sp>
      <p:sp>
        <p:nvSpPr>
          <p:cNvPr id="5" name="Espaço Reservado para Número de Slide 4">
            <a:extLst>
              <a:ext uri="{FF2B5EF4-FFF2-40B4-BE49-F238E27FC236}">
                <a16:creationId xmlns:a16="http://schemas.microsoft.com/office/drawing/2014/main" id="{0768F40D-9A40-A867-E827-3C3A9E913AC5}"/>
              </a:ext>
            </a:extLst>
          </p:cNvPr>
          <p:cNvSpPr>
            <a:spLocks noGrp="1"/>
          </p:cNvSpPr>
          <p:nvPr>
            <p:ph type="sldNum" sz="quarter" idx="12"/>
          </p:nvPr>
        </p:nvSpPr>
        <p:spPr/>
        <p:txBody>
          <a:bodyPr/>
          <a:lstStyle/>
          <a:p>
            <a:pPr rtl="0"/>
            <a:fld id="{D495E168-DA5E-4888-8D8A-92B118324C14}" type="slidenum">
              <a:rPr lang="pt-BR" noProof="0" smtClean="0"/>
              <a:t>19</a:t>
            </a:fld>
            <a:endParaRPr lang="pt-BR" noProof="0" dirty="0"/>
          </a:p>
        </p:txBody>
      </p:sp>
      <p:pic>
        <p:nvPicPr>
          <p:cNvPr id="3" name="Imagem 2">
            <a:extLst>
              <a:ext uri="{FF2B5EF4-FFF2-40B4-BE49-F238E27FC236}">
                <a16:creationId xmlns:a16="http://schemas.microsoft.com/office/drawing/2014/main" id="{2D935ACA-3404-9022-2B86-25B732E27715}"/>
              </a:ext>
            </a:extLst>
          </p:cNvPr>
          <p:cNvPicPr>
            <a:picLocks noChangeAspect="1"/>
          </p:cNvPicPr>
          <p:nvPr/>
        </p:nvPicPr>
        <p:blipFill>
          <a:blip r:embed="rId2"/>
          <a:stretch>
            <a:fillRect/>
          </a:stretch>
        </p:blipFill>
        <p:spPr>
          <a:xfrm>
            <a:off x="0" y="0"/>
            <a:ext cx="9974424" cy="6858000"/>
          </a:xfrm>
          <a:prstGeom prst="rect">
            <a:avLst/>
          </a:prstGeom>
        </p:spPr>
      </p:pic>
    </p:spTree>
    <p:extLst>
      <p:ext uri="{BB962C8B-B14F-4D97-AF65-F5344CB8AC3E}">
        <p14:creationId xmlns:p14="http://schemas.microsoft.com/office/powerpoint/2010/main" val="583692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4D24B6-BECF-4BE6-9971-53768392C0BB}"/>
              </a:ext>
            </a:extLst>
          </p:cNvPr>
          <p:cNvSpPr>
            <a:spLocks noGrp="1"/>
          </p:cNvSpPr>
          <p:nvPr>
            <p:ph type="title"/>
          </p:nvPr>
        </p:nvSpPr>
        <p:spPr>
          <a:xfrm>
            <a:off x="774734" y="4795824"/>
            <a:ext cx="6343696" cy="1325563"/>
          </a:xfrm>
        </p:spPr>
        <p:txBody>
          <a:bodyPr rtlCol="0">
            <a:normAutofit/>
          </a:bodyPr>
          <a:lstStyle/>
          <a:p>
            <a:pPr rtl="0"/>
            <a:r>
              <a:rPr lang="pt-BR" sz="3200" i="1" dirty="0">
                <a:latin typeface="Times New Roman" panose="02020603050405020304" pitchFamily="18" charset="0"/>
                <a:cs typeface="Times New Roman" panose="02020603050405020304" pitchFamily="18" charset="0"/>
              </a:rPr>
              <a:t>JOSE DE ARIMATEIA BARBOSA!</a:t>
            </a:r>
          </a:p>
        </p:txBody>
      </p:sp>
      <p:sp>
        <p:nvSpPr>
          <p:cNvPr id="11" name="CaixaDeTexto 10">
            <a:extLst>
              <a:ext uri="{FF2B5EF4-FFF2-40B4-BE49-F238E27FC236}">
                <a16:creationId xmlns:a16="http://schemas.microsoft.com/office/drawing/2014/main" id="{A6CF49E9-8117-4E71-A3B3-DA212B2DCDFB}"/>
              </a:ext>
            </a:extLst>
          </p:cNvPr>
          <p:cNvSpPr txBox="1"/>
          <p:nvPr/>
        </p:nvSpPr>
        <p:spPr>
          <a:xfrm>
            <a:off x="215899" y="2083179"/>
            <a:ext cx="9838267" cy="2585323"/>
          </a:xfrm>
          <a:prstGeom prst="rect">
            <a:avLst/>
          </a:prstGeom>
          <a:noFill/>
        </p:spPr>
        <p:txBody>
          <a:bodyPr wrap="square">
            <a:spAutoFit/>
          </a:bodyPr>
          <a:lstStyle/>
          <a:p>
            <a:pPr algn="ctr"/>
            <a:r>
              <a:rPr lang="pt-BR" sz="3600" b="1" i="0" dirty="0">
                <a:solidFill>
                  <a:srgbClr val="000000"/>
                </a:solidFill>
                <a:effectLst/>
                <a:latin typeface="Algerian" panose="04020705040A02060702" pitchFamily="82" charset="0"/>
              </a:rPr>
              <a:t>Instrumentos inovadores legais e</a:t>
            </a:r>
            <a:br>
              <a:rPr lang="pt-BR" sz="3600" b="1" i="0" dirty="0">
                <a:solidFill>
                  <a:srgbClr val="000000"/>
                </a:solidFill>
                <a:effectLst/>
                <a:latin typeface="Algerian" panose="04020705040A02060702" pitchFamily="82" charset="0"/>
              </a:rPr>
            </a:br>
            <a:r>
              <a:rPr lang="pt-BR" sz="3600" b="1" i="0" dirty="0">
                <a:solidFill>
                  <a:srgbClr val="000000"/>
                </a:solidFill>
                <a:effectLst/>
                <a:latin typeface="Algerian" panose="04020705040A02060702" pitchFamily="82" charset="0"/>
              </a:rPr>
              <a:t>procedimentais para a regularização fundiária rural: usucapião extrajudicial</a:t>
            </a:r>
            <a:r>
              <a:rPr lang="pt-BR" sz="3600" dirty="0">
                <a:latin typeface="Algerian" panose="04020705040A02060702" pitchFamily="82" charset="0"/>
              </a:rPr>
              <a:t> </a:t>
            </a:r>
            <a:br>
              <a:rPr lang="pt-BR" dirty="0"/>
            </a:br>
            <a:endParaRPr lang="pt-BR" dirty="0"/>
          </a:p>
        </p:txBody>
      </p:sp>
    </p:spTree>
    <p:extLst>
      <p:ext uri="{BB962C8B-B14F-4D97-AF65-F5344CB8AC3E}">
        <p14:creationId xmlns:p14="http://schemas.microsoft.com/office/powerpoint/2010/main" val="1316663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chemeClr val="accent1">
                <a:lumMod val="5000"/>
                <a:lumOff val="95000"/>
              </a:schemeClr>
            </a:gs>
            <a:gs pos="63000">
              <a:schemeClr val="accent1">
                <a:lumMod val="45000"/>
                <a:lumOff val="55000"/>
              </a:schemeClr>
            </a:gs>
            <a:gs pos="38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67" name="CustomShape 1">
            <a:extLst>
              <a:ext uri="{FF2B5EF4-FFF2-40B4-BE49-F238E27FC236}">
                <a16:creationId xmlns:a16="http://schemas.microsoft.com/office/drawing/2014/main" id="{9B8DABC1-CBCE-4E15-BC39-1A3549171D6F}"/>
              </a:ext>
            </a:extLst>
          </p:cNvPr>
          <p:cNvSpPr/>
          <p:nvPr/>
        </p:nvSpPr>
        <p:spPr>
          <a:xfrm>
            <a:off x="1370805" y="725115"/>
            <a:ext cx="9034463" cy="539750"/>
          </a:xfrm>
          <a:prstGeom prst="snip2DiagRect">
            <a:avLst>
              <a:gd name="adj1" fmla="val 0"/>
              <a:gd name="adj2" fmla="val 16667"/>
            </a:avLst>
          </a:prstGeom>
          <a:solidFill>
            <a:schemeClr val="accent6">
              <a:lumMod val="20000"/>
              <a:lumOff val="80000"/>
              <a:alpha val="21000"/>
            </a:schemeClr>
          </a:solidFill>
          <a:ln w="25560">
            <a:solidFill>
              <a:srgbClr val="8EB4E3"/>
            </a:solidFill>
            <a:round/>
          </a:ln>
          <a:effectLst>
            <a:outerShdw dist="37674" dir="2700000">
              <a:srgbClr val="000000">
                <a:alpha val="40000"/>
              </a:srgbClr>
            </a:outerShdw>
          </a:effectLst>
        </p:spPr>
        <p:style>
          <a:lnRef idx="0">
            <a:scrgbClr r="0" g="0" b="0"/>
          </a:lnRef>
          <a:fillRef idx="0">
            <a:scrgbClr r="0" g="0" b="0"/>
          </a:fillRef>
          <a:effectRef idx="0">
            <a:scrgbClr r="0" g="0" b="0"/>
          </a:effectRef>
          <a:fontRef idx="minor"/>
        </p:style>
      </p:sp>
      <p:sp>
        <p:nvSpPr>
          <p:cNvPr id="468" name="CustomShape 2">
            <a:extLst>
              <a:ext uri="{FF2B5EF4-FFF2-40B4-BE49-F238E27FC236}">
                <a16:creationId xmlns:a16="http://schemas.microsoft.com/office/drawing/2014/main" id="{2140B21E-1B8B-4CB3-AA22-B7EC5186068B}"/>
              </a:ext>
            </a:extLst>
          </p:cNvPr>
          <p:cNvSpPr/>
          <p:nvPr/>
        </p:nvSpPr>
        <p:spPr>
          <a:xfrm>
            <a:off x="1441492" y="777157"/>
            <a:ext cx="6562725" cy="428625"/>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p:style>
        <p:txBody>
          <a:bodyPr lIns="67500" tIns="33750" rIns="67500" bIns="33750">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100" b="1" i="0" u="none" strike="noStrike" kern="1200" cap="none" spc="-1" normalizeH="0" baseline="0" noProof="0" dirty="0">
                <a:ln>
                  <a:noFill/>
                </a:ln>
                <a:solidFill>
                  <a:srgbClr val="262626"/>
                </a:solidFill>
                <a:effectLst/>
                <a:uLnTx/>
                <a:uFillTx/>
                <a:latin typeface="Arial" panose="020B0604020202020204" pitchFamily="34" charset="0"/>
                <a:ea typeface="DejaVu Sans" panose="020B0603030804020204"/>
                <a:cs typeface="Arial" panose="020B0604020202020204" pitchFamily="34" charset="0"/>
              </a:rPr>
              <a:t>Projeto: Meu município a luz do registro de imóveis</a:t>
            </a:r>
            <a:endParaRPr kumimoji="0" lang="pt-BR" sz="2100" b="1" i="0" u="none" strike="noStrike" kern="1200" cap="none" spc="-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7892" name="Imagem 59">
            <a:extLst>
              <a:ext uri="{FF2B5EF4-FFF2-40B4-BE49-F238E27FC236}">
                <a16:creationId xmlns:a16="http://schemas.microsoft.com/office/drawing/2014/main" id="{8B682784-D739-416C-9868-332C7A769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4931" y="530223"/>
            <a:ext cx="16795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Imagem 60">
            <a:extLst>
              <a:ext uri="{FF2B5EF4-FFF2-40B4-BE49-F238E27FC236}">
                <a16:creationId xmlns:a16="http://schemas.microsoft.com/office/drawing/2014/main" id="{EEB5B7F3-89B8-417F-8415-44FBD5204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121" y="748033"/>
            <a:ext cx="6556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a:extLst>
              <a:ext uri="{FF2B5EF4-FFF2-40B4-BE49-F238E27FC236}">
                <a16:creationId xmlns:a16="http://schemas.microsoft.com/office/drawing/2014/main" id="{6879B78A-785D-48A2-92D2-C0DF53DCC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175" y="2314577"/>
            <a:ext cx="201295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37895" name="Picture 6">
            <a:extLst>
              <a:ext uri="{FF2B5EF4-FFF2-40B4-BE49-F238E27FC236}">
                <a16:creationId xmlns:a16="http://schemas.microsoft.com/office/drawing/2014/main" id="{C7F23ED6-1A19-45DE-A0E4-E3BAC13AB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744" y="2303103"/>
            <a:ext cx="5064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0">
            <a:extLst>
              <a:ext uri="{FF2B5EF4-FFF2-40B4-BE49-F238E27FC236}">
                <a16:creationId xmlns:a16="http://schemas.microsoft.com/office/drawing/2014/main" id="{C559460D-AD71-4FD9-B446-26F5D53C23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8382" y="3364708"/>
            <a:ext cx="906462"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2">
            <a:extLst>
              <a:ext uri="{FF2B5EF4-FFF2-40B4-BE49-F238E27FC236}">
                <a16:creationId xmlns:a16="http://schemas.microsoft.com/office/drawing/2014/main" id="{4A11B841-FF0E-4AA4-9664-5AEE16CC3D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6215" y="2428977"/>
            <a:ext cx="887436" cy="87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 name="CustomShape 6">
            <a:extLst>
              <a:ext uri="{FF2B5EF4-FFF2-40B4-BE49-F238E27FC236}">
                <a16:creationId xmlns:a16="http://schemas.microsoft.com/office/drawing/2014/main" id="{95863915-7105-4F90-B256-AE58A22B6AB4}"/>
              </a:ext>
            </a:extLst>
          </p:cNvPr>
          <p:cNvSpPr/>
          <p:nvPr/>
        </p:nvSpPr>
        <p:spPr>
          <a:xfrm>
            <a:off x="2354617" y="2764883"/>
            <a:ext cx="414800" cy="298992"/>
          </a:xfrm>
          <a:prstGeom prst="rightArrow">
            <a:avLst>
              <a:gd name="adj1" fmla="val 50000"/>
              <a:gd name="adj2" fmla="val 50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sp>
        <p:nvSpPr>
          <p:cNvPr id="479" name="CustomShape 7">
            <a:extLst>
              <a:ext uri="{FF2B5EF4-FFF2-40B4-BE49-F238E27FC236}">
                <a16:creationId xmlns:a16="http://schemas.microsoft.com/office/drawing/2014/main" id="{FCCAA0F2-E852-4E6C-8615-304F06A13DD5}"/>
              </a:ext>
            </a:extLst>
          </p:cNvPr>
          <p:cNvSpPr/>
          <p:nvPr/>
        </p:nvSpPr>
        <p:spPr>
          <a:xfrm>
            <a:off x="4699000" y="2635251"/>
            <a:ext cx="325438" cy="220663"/>
          </a:xfrm>
          <a:prstGeom prst="rightArrow">
            <a:avLst>
              <a:gd name="adj1" fmla="val 50000"/>
              <a:gd name="adj2" fmla="val 50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sp>
        <p:nvSpPr>
          <p:cNvPr id="480" name="CustomShape 8">
            <a:extLst>
              <a:ext uri="{FF2B5EF4-FFF2-40B4-BE49-F238E27FC236}">
                <a16:creationId xmlns:a16="http://schemas.microsoft.com/office/drawing/2014/main" id="{A7A0F65C-E777-41C8-8EDB-A96082738B31}"/>
              </a:ext>
            </a:extLst>
          </p:cNvPr>
          <p:cNvSpPr/>
          <p:nvPr/>
        </p:nvSpPr>
        <p:spPr>
          <a:xfrm rot="5400000">
            <a:off x="5833319" y="3865681"/>
            <a:ext cx="319220" cy="227635"/>
          </a:xfrm>
          <a:prstGeom prst="rightArrow">
            <a:avLst>
              <a:gd name="adj1" fmla="val 50000"/>
              <a:gd name="adj2" fmla="val 50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904" name="Picture 5">
            <a:extLst>
              <a:ext uri="{FF2B5EF4-FFF2-40B4-BE49-F238E27FC236}">
                <a16:creationId xmlns:a16="http://schemas.microsoft.com/office/drawing/2014/main" id="{6AE540AD-5926-4AF1-AD44-5E548CCB19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1701" y="4600576"/>
            <a:ext cx="22828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
        <p:nvSpPr>
          <p:cNvPr id="484" name="CustomShape 11">
            <a:extLst>
              <a:ext uri="{FF2B5EF4-FFF2-40B4-BE49-F238E27FC236}">
                <a16:creationId xmlns:a16="http://schemas.microsoft.com/office/drawing/2014/main" id="{923249F1-E5AD-419A-BF13-89A7CA9C1FCD}"/>
              </a:ext>
            </a:extLst>
          </p:cNvPr>
          <p:cNvSpPr/>
          <p:nvPr/>
        </p:nvSpPr>
        <p:spPr>
          <a:xfrm>
            <a:off x="4091787" y="4934655"/>
            <a:ext cx="450728" cy="300127"/>
          </a:xfrm>
          <a:prstGeom prst="rightArrow">
            <a:avLst>
              <a:gd name="adj1" fmla="val 50000"/>
              <a:gd name="adj2" fmla="val 50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pic>
        <p:nvPicPr>
          <p:cNvPr id="37908" name="Picture 2">
            <a:extLst>
              <a:ext uri="{FF2B5EF4-FFF2-40B4-BE49-F238E27FC236}">
                <a16:creationId xmlns:a16="http://schemas.microsoft.com/office/drawing/2014/main" id="{AD61D364-66D4-4EE6-A2BD-79C55685E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042" y="2764883"/>
            <a:ext cx="726163" cy="71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 name="CustomShape 12">
            <a:extLst>
              <a:ext uri="{FF2B5EF4-FFF2-40B4-BE49-F238E27FC236}">
                <a16:creationId xmlns:a16="http://schemas.microsoft.com/office/drawing/2014/main" id="{43FC8C60-9302-45CD-BE24-7CC9543731EF}"/>
              </a:ext>
            </a:extLst>
          </p:cNvPr>
          <p:cNvSpPr/>
          <p:nvPr/>
        </p:nvSpPr>
        <p:spPr>
          <a:xfrm>
            <a:off x="7965923" y="2865439"/>
            <a:ext cx="379424" cy="340874"/>
          </a:xfrm>
          <a:prstGeom prst="rightArrow">
            <a:avLst>
              <a:gd name="adj1" fmla="val 50000"/>
              <a:gd name="adj2" fmla="val 50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7" name="CustomShape 13">
            <a:extLst>
              <a:ext uri="{FF2B5EF4-FFF2-40B4-BE49-F238E27FC236}">
                <a16:creationId xmlns:a16="http://schemas.microsoft.com/office/drawing/2014/main" id="{E580BB95-41C5-4C63-814F-1331F14792ED}"/>
              </a:ext>
            </a:extLst>
          </p:cNvPr>
          <p:cNvSpPr/>
          <p:nvPr/>
        </p:nvSpPr>
        <p:spPr>
          <a:xfrm>
            <a:off x="7038975" y="3635375"/>
            <a:ext cx="565150" cy="1416050"/>
          </a:xfrm>
          <a:prstGeom prst="bentUpArrow">
            <a:avLst>
              <a:gd name="adj1" fmla="val 25000"/>
              <a:gd name="adj2" fmla="val 25000"/>
              <a:gd name="adj3" fmla="val 25000"/>
            </a:avLst>
          </a:prstGeom>
          <a:solidFill>
            <a:schemeClr val="accent4">
              <a:lumMod val="60000"/>
              <a:lumOff val="40000"/>
            </a:schemeClr>
          </a:solidFill>
          <a:ln w="25560">
            <a:solidFill>
              <a:srgbClr val="3A5F8B"/>
            </a:solidFill>
            <a:round/>
          </a:ln>
        </p:spPr>
        <p:style>
          <a:lnRef idx="0">
            <a:scrgbClr r="0" g="0" b="0"/>
          </a:lnRef>
          <a:fillRef idx="0">
            <a:scrgbClr r="0" g="0" b="0"/>
          </a:fillRef>
          <a:effectRef idx="0">
            <a:scrgbClr r="0" g="0" b="0"/>
          </a:effectRef>
          <a:fontRef idx="minor"/>
        </p:style>
      </p:sp>
      <p:pic>
        <p:nvPicPr>
          <p:cNvPr id="37911" name="Picture 2">
            <a:extLst>
              <a:ext uri="{FF2B5EF4-FFF2-40B4-BE49-F238E27FC236}">
                <a16:creationId xmlns:a16="http://schemas.microsoft.com/office/drawing/2014/main" id="{0282404A-EF84-49C3-A602-34753C699D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3725" y="4052888"/>
            <a:ext cx="2341563" cy="218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360">
                <a:solidFill>
                  <a:srgbClr val="000000"/>
                </a:solidFill>
                <a:miter lim="800000"/>
                <a:headEnd/>
                <a:tailEnd/>
              </a14:hiddenLine>
            </a:ext>
          </a:extLst>
        </p:spPr>
      </p:pic>
      <p:pic>
        <p:nvPicPr>
          <p:cNvPr id="37912" name="Imagem 79">
            <a:extLst>
              <a:ext uri="{FF2B5EF4-FFF2-40B4-BE49-F238E27FC236}">
                <a16:creationId xmlns:a16="http://schemas.microsoft.com/office/drawing/2014/main" id="{85A11C17-06CA-4DA7-A3CB-A93AA22D22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5669" y="2497139"/>
            <a:ext cx="1667075" cy="119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 name="CustomShape 15">
            <a:extLst>
              <a:ext uri="{FF2B5EF4-FFF2-40B4-BE49-F238E27FC236}">
                <a16:creationId xmlns:a16="http://schemas.microsoft.com/office/drawing/2014/main" id="{91E37412-7CAF-4EBF-B9E2-7871B20A5438}"/>
              </a:ext>
            </a:extLst>
          </p:cNvPr>
          <p:cNvSpPr/>
          <p:nvPr/>
        </p:nvSpPr>
        <p:spPr>
          <a:xfrm>
            <a:off x="8947273" y="5315744"/>
            <a:ext cx="325437" cy="222250"/>
          </a:xfrm>
          <a:prstGeom prst="rightArrow">
            <a:avLst>
              <a:gd name="adj1" fmla="val 50000"/>
              <a:gd name="adj2" fmla="val 50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360">
            <a:solidFill>
              <a:srgbClr val="7D5FA0"/>
            </a:solidFill>
            <a:round/>
          </a:ln>
          <a:effectLst>
            <a:outerShdw dist="20160" dir="5400000">
              <a:srgbClr val="000000">
                <a:alpha val="38000"/>
              </a:srgbClr>
            </a:outerShdw>
          </a:effectLst>
        </p:spPr>
        <p:style>
          <a:lnRef idx="0">
            <a:scrgbClr r="0" g="0" b="0"/>
          </a:lnRef>
          <a:fillRef idx="0">
            <a:scrgbClr r="0" g="0" b="0"/>
          </a:fillRef>
          <a:effectRef idx="0">
            <a:scrgbClr r="0" g="0" b="0"/>
          </a:effectRef>
          <a:fontRef idx="minor"/>
        </p:style>
      </p:sp>
      <p:pic>
        <p:nvPicPr>
          <p:cNvPr id="37915" name="Imagem 82">
            <a:extLst>
              <a:ext uri="{FF2B5EF4-FFF2-40B4-BE49-F238E27FC236}">
                <a16:creationId xmlns:a16="http://schemas.microsoft.com/office/drawing/2014/main" id="{BF02137B-4DD3-4FD2-94A8-E0E63E56F4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6388" y="3179763"/>
            <a:ext cx="8572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6" name="Imagem 83">
            <a:extLst>
              <a:ext uri="{FF2B5EF4-FFF2-40B4-BE49-F238E27FC236}">
                <a16:creationId xmlns:a16="http://schemas.microsoft.com/office/drawing/2014/main" id="{725E27D3-C392-47BD-A7A2-A887EFF92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9875" y="2049464"/>
            <a:ext cx="10414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7" name="Imagem 84">
            <a:extLst>
              <a:ext uri="{FF2B5EF4-FFF2-40B4-BE49-F238E27FC236}">
                <a16:creationId xmlns:a16="http://schemas.microsoft.com/office/drawing/2014/main" id="{B76E2539-EB86-4599-A7A9-36C40EE0B2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1125" y="2057400"/>
            <a:ext cx="5715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Imagem 85">
            <a:extLst>
              <a:ext uri="{FF2B5EF4-FFF2-40B4-BE49-F238E27FC236}">
                <a16:creationId xmlns:a16="http://schemas.microsoft.com/office/drawing/2014/main" id="{1DA830FF-4E8F-4DC7-94F4-16FC2AF40D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914400">
            <a:off x="3784601" y="2730500"/>
            <a:ext cx="8429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Cantos Superiores Recortados 1">
            <a:extLst>
              <a:ext uri="{FF2B5EF4-FFF2-40B4-BE49-F238E27FC236}">
                <a16:creationId xmlns:a16="http://schemas.microsoft.com/office/drawing/2014/main" id="{984B1D5B-8C49-60E5-B4C7-327C32EFD3C0}"/>
              </a:ext>
            </a:extLst>
          </p:cNvPr>
          <p:cNvSpPr/>
          <p:nvPr/>
        </p:nvSpPr>
        <p:spPr>
          <a:xfrm>
            <a:off x="4746625" y="1615534"/>
            <a:ext cx="2952751" cy="551133"/>
          </a:xfrm>
          <a:prstGeom prst="snip2SameRect">
            <a:avLst>
              <a:gd name="adj1" fmla="val 16956"/>
              <a:gd name="adj2"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1" normalizeH="0" baseline="0" noProof="0" dirty="0">
                <a:ln>
                  <a:noFill/>
                </a:ln>
                <a:solidFill>
                  <a:prstClr val="black"/>
                </a:solidFill>
                <a:effectLst/>
                <a:uLnTx/>
                <a:uFillTx/>
                <a:latin typeface="Calibri" panose="020F0502020204030204"/>
                <a:ea typeface="DejaVu Sans" panose="020B0603030804020204"/>
                <a:cs typeface="+mn-cs"/>
              </a:rPr>
              <a:t>Disponibiliza a Base cadastral por comarca</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luxograma: Processo Alternativo 3">
            <a:extLst>
              <a:ext uri="{FF2B5EF4-FFF2-40B4-BE49-F238E27FC236}">
                <a16:creationId xmlns:a16="http://schemas.microsoft.com/office/drawing/2014/main" id="{877AA04B-3620-4697-70A6-E359A073E935}"/>
              </a:ext>
            </a:extLst>
          </p:cNvPr>
          <p:cNvSpPr/>
          <p:nvPr/>
        </p:nvSpPr>
        <p:spPr>
          <a:xfrm>
            <a:off x="2354617" y="4755677"/>
            <a:ext cx="1651002" cy="734500"/>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1" normalizeH="0" baseline="0" noProof="0" dirty="0">
                <a:ln>
                  <a:noFill/>
                </a:ln>
                <a:solidFill>
                  <a:prstClr val="black"/>
                </a:solidFill>
                <a:effectLst/>
                <a:uLnTx/>
                <a:uFillTx/>
                <a:latin typeface="Calibri" panose="020F0502020204030204"/>
                <a:ea typeface="DejaVu Sans" panose="020B0603030804020204"/>
                <a:cs typeface="+mn-cs"/>
              </a:rPr>
              <a:t>SERVENTIA</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luxograma: Documento 4">
            <a:extLst>
              <a:ext uri="{FF2B5EF4-FFF2-40B4-BE49-F238E27FC236}">
                <a16:creationId xmlns:a16="http://schemas.microsoft.com/office/drawing/2014/main" id="{DF8B9D6F-10D8-FDAC-B005-268E3C03D6B7}"/>
              </a:ext>
            </a:extLst>
          </p:cNvPr>
          <p:cNvSpPr/>
          <p:nvPr/>
        </p:nvSpPr>
        <p:spPr>
          <a:xfrm>
            <a:off x="4746625" y="4177792"/>
            <a:ext cx="2282825" cy="359645"/>
          </a:xfrm>
          <a:prstGeom prst="flowChartDocumen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Correções Cadastrais</a:t>
            </a:r>
          </a:p>
        </p:txBody>
      </p:sp>
      <p:sp>
        <p:nvSpPr>
          <p:cNvPr id="7" name="Retângulo: Cantos Superiores, Um Arredondado e Um Recortado 6">
            <a:extLst>
              <a:ext uri="{FF2B5EF4-FFF2-40B4-BE49-F238E27FC236}">
                <a16:creationId xmlns:a16="http://schemas.microsoft.com/office/drawing/2014/main" id="{E17D75B0-820B-E61E-FFBD-1E2327A5864E}"/>
              </a:ext>
            </a:extLst>
          </p:cNvPr>
          <p:cNvSpPr/>
          <p:nvPr/>
        </p:nvSpPr>
        <p:spPr>
          <a:xfrm>
            <a:off x="7371124" y="5103943"/>
            <a:ext cx="1505936" cy="765046"/>
          </a:xfrm>
          <a:prstGeom prst="snipRoundRect">
            <a:avLst>
              <a:gd name="adj1" fmla="val 4612"/>
              <a:gd name="adj2" fmla="val 5000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1" normalizeH="0" baseline="0" noProof="0" dirty="0">
                <a:ln>
                  <a:noFill/>
                </a:ln>
                <a:solidFill>
                  <a:prstClr val="black"/>
                </a:solidFill>
                <a:effectLst/>
                <a:uLnTx/>
                <a:uFillTx/>
                <a:latin typeface="Calibri" panose="020F0502020204030204"/>
                <a:ea typeface="DejaVu Sans" panose="020B0603030804020204"/>
                <a:cs typeface="+mn-cs"/>
              </a:rPr>
              <a:t>Todas as Serventias</a:t>
            </a:r>
            <a:endParaRPr kumimoji="0" lang="pt-BR" sz="1500" b="0" i="0" u="none" strike="noStrike" kern="1200" cap="none" spc="-1"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1" normalizeH="0" baseline="0" noProof="0" dirty="0">
                <a:ln>
                  <a:noFill/>
                </a:ln>
                <a:solidFill>
                  <a:prstClr val="black"/>
                </a:solidFill>
                <a:effectLst/>
                <a:uLnTx/>
                <a:uFillTx/>
                <a:latin typeface="Calibri" panose="020F0502020204030204"/>
                <a:ea typeface="DejaVu Sans" panose="020B0603030804020204"/>
                <a:cs typeface="+mn-cs"/>
              </a:rPr>
              <a:t>E usuários</a:t>
            </a:r>
            <a:endParaRPr kumimoji="0" lang="pt-BR" sz="1500" b="0" i="0" u="none" strike="noStrike" kern="1200" cap="none" spc="-1" normalizeH="0" baseline="0" noProof="0" dirty="0">
              <a:ln>
                <a:noFill/>
              </a:ln>
              <a:solidFill>
                <a:prstClr val="black"/>
              </a:solidFill>
              <a:effectLst/>
              <a:uLnTx/>
              <a:uFillTx/>
              <a:latin typeface="Calibri" panose="020F0502020204030204"/>
              <a:ea typeface="+mn-ea"/>
              <a:cs typeface="+mn-cs"/>
            </a:endParaRPr>
          </a:p>
        </p:txBody>
      </p:sp>
      <p:sp>
        <p:nvSpPr>
          <p:cNvPr id="8" name="Fluxograma: Operação Manual 7">
            <a:extLst>
              <a:ext uri="{FF2B5EF4-FFF2-40B4-BE49-F238E27FC236}">
                <a16:creationId xmlns:a16="http://schemas.microsoft.com/office/drawing/2014/main" id="{F49769D7-406F-16FA-1612-4ABA4A0138C1}"/>
              </a:ext>
            </a:extLst>
          </p:cNvPr>
          <p:cNvSpPr/>
          <p:nvPr/>
        </p:nvSpPr>
        <p:spPr>
          <a:xfrm>
            <a:off x="8253816" y="1549374"/>
            <a:ext cx="2151452" cy="734500"/>
          </a:xfrm>
          <a:prstGeom prst="flowChartManualOperation">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500" b="1" i="0" u="none" strike="noStrike" kern="1200" cap="none" spc="-1" normalizeH="0" baseline="0" noProof="0" dirty="0">
                <a:ln>
                  <a:noFill/>
                </a:ln>
                <a:solidFill>
                  <a:prstClr val="black"/>
                </a:solidFill>
                <a:effectLst/>
                <a:uLnTx/>
                <a:uFillTx/>
                <a:latin typeface="Calibri" panose="020F0502020204030204"/>
                <a:ea typeface="DejaVu Sans" panose="020B0603030804020204"/>
                <a:cs typeface="+mn-cs"/>
              </a:rPr>
              <a:t> </a:t>
            </a:r>
            <a:r>
              <a:rPr kumimoji="0" lang="pt-BR" sz="1800" b="1" i="0" u="none" strike="noStrike" kern="1200" cap="none" spc="-1" normalizeH="0" baseline="0" noProof="0" dirty="0">
                <a:ln>
                  <a:noFill/>
                </a:ln>
                <a:solidFill>
                  <a:prstClr val="black"/>
                </a:solidFill>
                <a:effectLst/>
                <a:uLnTx/>
                <a:uFillTx/>
                <a:latin typeface="Calibri" panose="020F0502020204030204"/>
                <a:ea typeface="DejaVu Sans" panose="020B0603030804020204"/>
                <a:cs typeface="+mn-cs"/>
              </a:rPr>
              <a:t>Publicação</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67742EE-7347-8EDB-84DB-328DE125D79B}"/>
              </a:ext>
            </a:extLst>
          </p:cNvPr>
          <p:cNvPicPr>
            <a:picLocks noChangeAspect="1"/>
          </p:cNvPicPr>
          <p:nvPr/>
        </p:nvPicPr>
        <p:blipFill>
          <a:blip r:embed="rId2"/>
          <a:stretch>
            <a:fillRect/>
          </a:stretch>
        </p:blipFill>
        <p:spPr>
          <a:xfrm>
            <a:off x="53449" y="1341586"/>
            <a:ext cx="11831792" cy="4838402"/>
          </a:xfrm>
          <a:prstGeom prst="rect">
            <a:avLst/>
          </a:prstGeom>
        </p:spPr>
      </p:pic>
      <p:pic>
        <p:nvPicPr>
          <p:cNvPr id="4" name="Picture 4">
            <a:extLst>
              <a:ext uri="{FF2B5EF4-FFF2-40B4-BE49-F238E27FC236}">
                <a16:creationId xmlns:a16="http://schemas.microsoft.com/office/drawing/2014/main" id="{68678388-0BB2-A0DB-DA12-E8AA4C4170F0}"/>
              </a:ext>
            </a:extLst>
          </p:cNvPr>
          <p:cNvPicPr>
            <a:picLocks noChangeAspect="1" noChangeArrowheads="1"/>
          </p:cNvPicPr>
          <p:nvPr/>
        </p:nvPicPr>
        <p:blipFill>
          <a:blip r:embed="rId3"/>
          <a:srcRect/>
          <a:stretch>
            <a:fillRect/>
          </a:stretch>
        </p:blipFill>
        <p:spPr bwMode="auto">
          <a:xfrm>
            <a:off x="594796" y="209252"/>
            <a:ext cx="1372638" cy="93810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6" descr="Resultado de imagem para kadaster">
            <a:extLst>
              <a:ext uri="{FF2B5EF4-FFF2-40B4-BE49-F238E27FC236}">
                <a16:creationId xmlns:a16="http://schemas.microsoft.com/office/drawing/2014/main" id="{E012342A-302C-442F-EF09-5DD20954BC87}"/>
              </a:ext>
            </a:extLst>
          </p:cNvPr>
          <p:cNvPicPr>
            <a:picLocks noChangeAspect="1" noChangeArrowheads="1"/>
          </p:cNvPicPr>
          <p:nvPr/>
        </p:nvPicPr>
        <p:blipFill>
          <a:blip r:embed="rId4" cstate="print"/>
          <a:srcRect/>
          <a:stretch>
            <a:fillRect/>
          </a:stretch>
        </p:blipFill>
        <p:spPr bwMode="auto">
          <a:xfrm>
            <a:off x="8797574" y="134043"/>
            <a:ext cx="1391000" cy="104784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ítulo 1">
            <a:extLst>
              <a:ext uri="{FF2B5EF4-FFF2-40B4-BE49-F238E27FC236}">
                <a16:creationId xmlns:a16="http://schemas.microsoft.com/office/drawing/2014/main" id="{6E79FCB0-39CB-1828-4B7C-11173F0E36CB}"/>
              </a:ext>
            </a:extLst>
          </p:cNvPr>
          <p:cNvSpPr txBox="1">
            <a:spLocks/>
          </p:cNvSpPr>
          <p:nvPr/>
        </p:nvSpPr>
        <p:spPr>
          <a:xfrm>
            <a:off x="2260601" y="67115"/>
            <a:ext cx="5942013" cy="1222375"/>
          </a:xfrm>
          <a:prstGeom prst="rect">
            <a:avLst/>
          </a:prstGeom>
          <a:solidFill>
            <a:schemeClr val="bg2">
              <a:lumMod val="75000"/>
            </a:schemeClr>
          </a:solidFill>
        </p:spPr>
        <p:txBody>
          <a:bodyPr rtlCol="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pt-BR" sz="2400" b="1">
                <a:effectLst>
                  <a:outerShdw blurRad="38100" dist="38100" dir="2700000" algn="tl">
                    <a:srgbClr val="146194"/>
                  </a:outerShdw>
                </a:effectLst>
              </a:rPr>
              <a:t>PROJETO UNICAMP</a:t>
            </a:r>
            <a:br>
              <a:rPr lang="pt-BR" sz="2400" b="1">
                <a:effectLst>
                  <a:outerShdw blurRad="38100" dist="38100" dir="2700000" algn="tl">
                    <a:srgbClr val="146194"/>
                  </a:outerShdw>
                </a:effectLst>
              </a:rPr>
            </a:br>
            <a:r>
              <a:rPr lang="pt-BR" sz="2400" b="1">
                <a:effectLst>
                  <a:outerShdw blurRad="38100" dist="38100" dir="2700000" algn="tl">
                    <a:srgbClr val="146194"/>
                  </a:outerShdw>
                </a:effectLst>
                <a:latin typeface="Arial" panose="020B0604020202020204" pitchFamily="34" charset="0"/>
                <a:cs typeface="Arial" panose="020B0604020202020204" pitchFamily="34" charset="0"/>
              </a:rPr>
              <a:t>PROJETO PILOTO </a:t>
            </a:r>
            <a:r>
              <a:rPr lang="ja-JP" altLang="pt-BR" sz="2400" b="1">
                <a:effectLst>
                  <a:outerShdw blurRad="38100" dist="38100" dir="2700000" algn="tl">
                    <a:srgbClr val="146194"/>
                  </a:outerShdw>
                </a:effectLst>
                <a:latin typeface="Arial" panose="020B0604020202020204" pitchFamily="34" charset="0"/>
                <a:cs typeface="Arial" panose="020B0604020202020204" pitchFamily="34" charset="0"/>
              </a:rPr>
              <a:t>“</a:t>
            </a:r>
            <a:r>
              <a:rPr lang="pt-BR" altLang="ja-JP" sz="2400" b="1">
                <a:effectLst>
                  <a:outerShdw blurRad="38100" dist="38100" dir="2700000" algn="tl">
                    <a:srgbClr val="146194"/>
                  </a:outerShdw>
                </a:effectLst>
                <a:latin typeface="Arial" panose="020B0604020202020204" pitchFamily="34" charset="0"/>
                <a:cs typeface="Arial" panose="020B0604020202020204" pitchFamily="34" charset="0"/>
              </a:rPr>
              <a:t>FIT FOR PURPOSES</a:t>
            </a:r>
            <a:r>
              <a:rPr lang="ja-JP" altLang="pt-BR" sz="2400" b="1">
                <a:effectLst>
                  <a:outerShdw blurRad="38100" dist="38100" dir="2700000" algn="tl">
                    <a:srgbClr val="146194"/>
                  </a:outerShdw>
                </a:effectLst>
                <a:latin typeface="Arial" panose="020B0604020202020204" pitchFamily="34" charset="0"/>
                <a:cs typeface="Arial" panose="020B0604020202020204" pitchFamily="34" charset="0"/>
              </a:rPr>
              <a:t>”</a:t>
            </a:r>
            <a:br>
              <a:rPr lang="pt-BR" altLang="ja-JP" sz="2400">
                <a:latin typeface="Arial" panose="020B0604020202020204" pitchFamily="34" charset="0"/>
                <a:cs typeface="Arial" panose="020B0604020202020204" pitchFamily="34" charset="0"/>
              </a:rPr>
            </a:br>
            <a:r>
              <a:rPr lang="pt-BR" altLang="ja-JP" sz="1200"/>
              <a:t> </a:t>
            </a:r>
            <a:endParaRPr lang="pt-BR" sz="1200" dirty="0"/>
          </a:p>
        </p:txBody>
      </p:sp>
      <p:pic>
        <p:nvPicPr>
          <p:cNvPr id="7" name="Imagem 2">
            <a:extLst>
              <a:ext uri="{FF2B5EF4-FFF2-40B4-BE49-F238E27FC236}">
                <a16:creationId xmlns:a16="http://schemas.microsoft.com/office/drawing/2014/main" id="{AEB3AA9A-3A4D-599D-F405-F6F216E94B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1607" y="6232085"/>
            <a:ext cx="1890713" cy="55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AF1BD320-4671-A40C-1619-164943C7CB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4245" y="6220630"/>
            <a:ext cx="1836737" cy="5603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47AD411F-E22D-868F-F5BC-062B675EE5A3}"/>
              </a:ext>
            </a:extLst>
          </p:cNvPr>
          <p:cNvPicPr>
            <a:picLocks noChangeAspect="1" noChangeArrowheads="1"/>
          </p:cNvPicPr>
          <p:nvPr/>
        </p:nvPicPr>
        <p:blipFill>
          <a:blip r:embed="rId7"/>
          <a:srcRect/>
          <a:stretch>
            <a:fillRect/>
          </a:stretch>
        </p:blipFill>
        <p:spPr bwMode="auto">
          <a:xfrm>
            <a:off x="9282907" y="6316780"/>
            <a:ext cx="2602334" cy="389409"/>
          </a:xfrm>
          <a:prstGeom prst="rect">
            <a:avLst/>
          </a:prstGeom>
          <a:noFill/>
          <a:ln w="38100">
            <a:solidFill>
              <a:schemeClr val="bg1"/>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a:extLst>
              <a:ext uri="{FF2B5EF4-FFF2-40B4-BE49-F238E27FC236}">
                <a16:creationId xmlns:a16="http://schemas.microsoft.com/office/drawing/2014/main" id="{667E1787-9895-4D92-93BF-138ACF653B14}"/>
              </a:ext>
            </a:extLst>
          </p:cNvPr>
          <p:cNvSpPr>
            <a:spLocks noGrp="1" noChangeArrowheads="1"/>
          </p:cNvSpPr>
          <p:nvPr>
            <p:ph type="title"/>
          </p:nvPr>
        </p:nvSpPr>
        <p:spPr>
          <a:xfrm>
            <a:off x="-510893" y="162174"/>
            <a:ext cx="7659688" cy="1125538"/>
          </a:xfrm>
        </p:spPr>
        <p:txBody>
          <a:bodyPr rtlCol="0">
            <a:normAutofit fontScale="90000"/>
          </a:bodyPr>
          <a:lstStyle/>
          <a:p>
            <a:pPr algn="ctr">
              <a:defRPr/>
            </a:pPr>
            <a:r>
              <a:rPr lang="pt-BR" altLang="pt-BR" b="1" dirty="0">
                <a:latin typeface="Algerian" panose="04020705040A02060702" pitchFamily="82" charset="0"/>
              </a:rPr>
              <a:t>SÃO JOAQUIM DO BOCHE </a:t>
            </a:r>
            <a:br>
              <a:rPr lang="pt-BR" altLang="pt-BR" b="1" dirty="0">
                <a:latin typeface="Algerian" panose="04020705040A02060702" pitchFamily="82" charset="0"/>
              </a:rPr>
            </a:br>
            <a:r>
              <a:rPr lang="pt-BR" altLang="pt-BR" b="1" dirty="0">
                <a:latin typeface="Algerian" panose="04020705040A02060702" pitchFamily="82" charset="0"/>
              </a:rPr>
              <a:t>TANGARÁ DA SERRA-MT</a:t>
            </a:r>
          </a:p>
        </p:txBody>
      </p:sp>
      <p:sp>
        <p:nvSpPr>
          <p:cNvPr id="48132" name="Content Placeholder 2">
            <a:extLst>
              <a:ext uri="{FF2B5EF4-FFF2-40B4-BE49-F238E27FC236}">
                <a16:creationId xmlns:a16="http://schemas.microsoft.com/office/drawing/2014/main" id="{51B01B7D-63E4-4C17-934D-43F6F90707B6}"/>
              </a:ext>
            </a:extLst>
          </p:cNvPr>
          <p:cNvSpPr>
            <a:spLocks noGrp="1" noChangeArrowheads="1"/>
          </p:cNvSpPr>
          <p:nvPr>
            <p:ph idx="1"/>
          </p:nvPr>
        </p:nvSpPr>
        <p:spPr>
          <a:xfrm>
            <a:off x="508813" y="1743869"/>
            <a:ext cx="5833269" cy="4733925"/>
          </a:xfrm>
        </p:spPr>
        <p:txBody>
          <a:bodyPr rtlCol="0">
            <a:normAutofit/>
          </a:bodyPr>
          <a:lstStyle/>
          <a:p>
            <a:pPr>
              <a:lnSpc>
                <a:spcPct val="80000"/>
              </a:lnSpc>
              <a:buFont typeface="Wingdings 3" charset="2"/>
              <a:buChar char=""/>
              <a:defRPr/>
            </a:pPr>
            <a:r>
              <a:rPr lang="pt-BR" altLang="pt-BR" sz="1400" b="1" dirty="0">
                <a:solidFill>
                  <a:srgbClr val="FFFFFF"/>
                </a:solidFill>
                <a:latin typeface="Arial Rounded MT Bold" panose="020F0704030504030204" pitchFamily="34" charset="0"/>
              </a:rPr>
              <a:t>- </a:t>
            </a: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Áreas de posse mansa, pacífica e ininterrupta;</a:t>
            </a:r>
          </a:p>
          <a:p>
            <a:pPr>
              <a:lnSpc>
                <a:spcPct val="80000"/>
              </a:lnSpc>
              <a:buFont typeface="Wingdings 3" charset="2"/>
              <a:buChar char=""/>
              <a:defRPr/>
            </a:pP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Perímetros bem definidos;</a:t>
            </a:r>
          </a:p>
          <a:p>
            <a:pPr>
              <a:lnSpc>
                <a:spcPct val="80000"/>
              </a:lnSpc>
              <a:buFont typeface="Wingdings 3" charset="2"/>
              <a:buChar char=""/>
              <a:defRPr/>
            </a:pP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Ausência de conflito entre as partes (posseiros x proprietários x vizinhos)</a:t>
            </a:r>
          </a:p>
          <a:p>
            <a:pPr>
              <a:lnSpc>
                <a:spcPct val="80000"/>
              </a:lnSpc>
              <a:buFont typeface="Wingdings 3" charset="2"/>
              <a:buChar char=""/>
              <a:defRPr/>
            </a:pP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- 50 propriedades de até 40 ha (foco do projeto era até 4 MF);</a:t>
            </a:r>
          </a:p>
          <a:p>
            <a:pPr>
              <a:lnSpc>
                <a:spcPct val="80000"/>
              </a:lnSpc>
              <a:buFont typeface="Wingdings 3" charset="2"/>
              <a:buChar char=""/>
              <a:defRPr/>
            </a:pP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Comunidade consolidada: 30 anos de ocupação;</a:t>
            </a:r>
          </a:p>
          <a:p>
            <a:pPr>
              <a:lnSpc>
                <a:spcPct val="80000"/>
              </a:lnSpc>
              <a:buFont typeface="Wingdings 3" charset="2"/>
              <a:buChar char=""/>
              <a:defRPr/>
            </a:pP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Interesse comunitário e/ou individual na regularização:</a:t>
            </a:r>
          </a:p>
          <a:p>
            <a:pPr>
              <a:lnSpc>
                <a:spcPct val="80000"/>
              </a:lnSpc>
              <a:buFont typeface="Wingdings 3" charset="2"/>
              <a:buChar char=""/>
              <a:defRPr/>
            </a:pPr>
            <a:endPar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457200" lvl="1" indent="0" algn="just">
              <a:lnSpc>
                <a:spcPct val="80000"/>
              </a:lnSpc>
              <a:buClr>
                <a:schemeClr val="bg1"/>
              </a:buClr>
              <a:buNone/>
              <a:defRPr/>
            </a:pP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Alguns proprietários em processo de regularização fundiária (judicial: ~15 anos);</a:t>
            </a:r>
          </a:p>
          <a:p>
            <a:pPr marL="457200" lvl="1" indent="0" algn="just">
              <a:lnSpc>
                <a:spcPct val="80000"/>
              </a:lnSpc>
              <a:buClr>
                <a:schemeClr val="bg1"/>
              </a:buClr>
              <a:buNone/>
              <a:defRPr/>
            </a:pPr>
            <a:endPar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457200" lvl="1" indent="0" algn="just">
              <a:lnSpc>
                <a:spcPct val="80000"/>
              </a:lnSpc>
              <a:buClr>
                <a:schemeClr val="bg1"/>
              </a:buClr>
              <a:buNone/>
              <a:defRPr/>
            </a:pP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Alguns chegaram a pagar ~R$20.000,00 pela regularização outros orçaram e desistiram de regularizar o imóvel;</a:t>
            </a:r>
          </a:p>
          <a:p>
            <a:pPr marL="457200" lvl="1" indent="0" algn="just">
              <a:lnSpc>
                <a:spcPct val="80000"/>
              </a:lnSpc>
              <a:buClr>
                <a:schemeClr val="bg1"/>
              </a:buClr>
              <a:buNone/>
              <a:defRPr/>
            </a:pPr>
            <a:endPar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marL="457200" lvl="1" indent="0" algn="just">
              <a:lnSpc>
                <a:spcPct val="80000"/>
              </a:lnSpc>
              <a:buClr>
                <a:schemeClr val="bg1"/>
              </a:buClr>
              <a:buNone/>
              <a:defRPr/>
            </a:pPr>
            <a:r>
              <a:rPr lang="pt-BR" altLang="pt-BR"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Alguns imóveis já fizeram o georreferenciamento como uma primeira etapa (financeiramente acessível) do processo.</a:t>
            </a:r>
          </a:p>
        </p:txBody>
      </p:sp>
      <p:pic>
        <p:nvPicPr>
          <p:cNvPr id="39941" name="Imagem 3">
            <a:extLst>
              <a:ext uri="{FF2B5EF4-FFF2-40B4-BE49-F238E27FC236}">
                <a16:creationId xmlns:a16="http://schemas.microsoft.com/office/drawing/2014/main" id="{80020576-FAC7-4A86-B694-DF03A581FF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1656" y="0"/>
            <a:ext cx="5520344"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m 4">
            <a:extLst>
              <a:ext uri="{FF2B5EF4-FFF2-40B4-BE49-F238E27FC236}">
                <a16:creationId xmlns:a16="http://schemas.microsoft.com/office/drawing/2014/main" id="{89D36F29-2698-46F9-B1C8-98A74401BF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98601"/>
            <a:ext cx="9252478" cy="529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ítulo 1">
            <a:extLst>
              <a:ext uri="{FF2B5EF4-FFF2-40B4-BE49-F238E27FC236}">
                <a16:creationId xmlns:a16="http://schemas.microsoft.com/office/drawing/2014/main" id="{D3997C8F-6310-45DF-B9AA-A71C7E7C9F39}"/>
              </a:ext>
            </a:extLst>
          </p:cNvPr>
          <p:cNvSpPr>
            <a:spLocks noGrp="1"/>
          </p:cNvSpPr>
          <p:nvPr>
            <p:ph type="title"/>
          </p:nvPr>
        </p:nvSpPr>
        <p:spPr>
          <a:xfrm>
            <a:off x="93081" y="66675"/>
            <a:ext cx="9648824" cy="1352550"/>
          </a:xfr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rtlCol="0">
            <a:normAutofit/>
          </a:bodyPr>
          <a:lstStyle/>
          <a:p>
            <a:pPr algn="ctr">
              <a:defRPr/>
            </a:pPr>
            <a:r>
              <a:rPr lang="pt-BR" altLang="pt-BR" sz="2800" b="1" dirty="0">
                <a:latin typeface="Algerian" panose="04020705040A02060702" pitchFamily="82" charset="0"/>
              </a:rPr>
              <a:t>MAPA PARA ESTUDO DE OCUPAÇÃO DE SOLO – LOTE 01 – SÃO JOAQUIM DO BOCHE – TANGARÁ DA SERRA</a:t>
            </a:r>
            <a:r>
              <a:rPr lang="pt-BR" altLang="pt-BR" sz="2400" b="1" i="1" dirty="0">
                <a:latin typeface="Algerian" panose="04020705040A02060702" pitchFamily="82" charset="0"/>
              </a:rPr>
              <a:t> </a:t>
            </a:r>
            <a:endParaRPr lang="pt-BR" altLang="pt-BR" sz="2400" b="1" dirty="0">
              <a:latin typeface="Algerian" panose="04020705040A02060702" pitchFamily="8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3DF64FF8-3BEA-2F70-2190-978504194899}"/>
              </a:ext>
            </a:extLst>
          </p:cNvPr>
          <p:cNvSpPr>
            <a:spLocks noGrp="1"/>
          </p:cNvSpPr>
          <p:nvPr>
            <p:ph type="ftr" sz="quarter" idx="11"/>
          </p:nvPr>
        </p:nvSpPr>
        <p:spPr/>
        <p:txBody>
          <a:bodyPr/>
          <a:lstStyle/>
          <a:p>
            <a:pPr rtl="0"/>
            <a:r>
              <a:rPr lang="pt-BR" noProof="0"/>
              <a:t>ADICIONAR UM RODAPÉ</a:t>
            </a:r>
            <a:endParaRPr lang="pt-BR" noProof="0" dirty="0"/>
          </a:p>
        </p:txBody>
      </p:sp>
      <p:sp>
        <p:nvSpPr>
          <p:cNvPr id="5" name="Espaço Reservado para Número de Slide 4">
            <a:extLst>
              <a:ext uri="{FF2B5EF4-FFF2-40B4-BE49-F238E27FC236}">
                <a16:creationId xmlns:a16="http://schemas.microsoft.com/office/drawing/2014/main" id="{8E266B60-A5E4-FBA0-1A52-2D6434040531}"/>
              </a:ext>
            </a:extLst>
          </p:cNvPr>
          <p:cNvSpPr>
            <a:spLocks noGrp="1"/>
          </p:cNvSpPr>
          <p:nvPr>
            <p:ph type="sldNum" sz="quarter" idx="12"/>
          </p:nvPr>
        </p:nvSpPr>
        <p:spPr/>
        <p:txBody>
          <a:bodyPr/>
          <a:lstStyle/>
          <a:p>
            <a:pPr rtl="0"/>
            <a:fld id="{D495E168-DA5E-4888-8D8A-92B118324C14}" type="slidenum">
              <a:rPr lang="pt-BR" noProof="0" smtClean="0"/>
              <a:t>24</a:t>
            </a:fld>
            <a:endParaRPr lang="pt-BR" noProof="0" dirty="0"/>
          </a:p>
        </p:txBody>
      </p:sp>
      <p:pic>
        <p:nvPicPr>
          <p:cNvPr id="7" name="Imagem 6">
            <a:extLst>
              <a:ext uri="{FF2B5EF4-FFF2-40B4-BE49-F238E27FC236}">
                <a16:creationId xmlns:a16="http://schemas.microsoft.com/office/drawing/2014/main" id="{43D973A4-7927-76E2-0E43-4492A7AAA290}"/>
              </a:ext>
            </a:extLst>
          </p:cNvPr>
          <p:cNvPicPr>
            <a:picLocks noChangeAspect="1"/>
          </p:cNvPicPr>
          <p:nvPr/>
        </p:nvPicPr>
        <p:blipFill>
          <a:blip r:embed="rId2"/>
          <a:stretch>
            <a:fillRect/>
          </a:stretch>
        </p:blipFill>
        <p:spPr>
          <a:xfrm>
            <a:off x="143177" y="569167"/>
            <a:ext cx="9839023" cy="5969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566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4EA7B-1ACB-4C1B-9059-E129BC061668}"/>
              </a:ext>
            </a:extLst>
          </p:cNvPr>
          <p:cNvSpPr>
            <a:spLocks noGrp="1"/>
          </p:cNvSpPr>
          <p:nvPr>
            <p:ph type="title"/>
          </p:nvPr>
        </p:nvSpPr>
        <p:spPr>
          <a:xfrm>
            <a:off x="838200" y="365125"/>
            <a:ext cx="10515600" cy="969153"/>
          </a:xfrm>
        </p:spPr>
        <p:txBody>
          <a:bodyPr>
            <a:normAutofit fontScale="90000"/>
          </a:bodyPr>
          <a:lstStyle/>
          <a:p>
            <a:pPr algn="ctr"/>
            <a:br>
              <a:rPr lang="pt-BR" dirty="0">
                <a:solidFill>
                  <a:schemeClr val="tx1">
                    <a:lumMod val="85000"/>
                    <a:lumOff val="15000"/>
                  </a:schemeClr>
                </a:solidFill>
                <a:latin typeface="Algerian" panose="04020705040A02060702" pitchFamily="82" charset="0"/>
              </a:rPr>
            </a:br>
            <a:r>
              <a:rPr lang="pt-BR" dirty="0">
                <a:solidFill>
                  <a:schemeClr val="tx1">
                    <a:lumMod val="85000"/>
                    <a:lumOff val="15000"/>
                  </a:schemeClr>
                </a:solidFill>
                <a:latin typeface="Algerian" panose="04020705040A02060702" pitchFamily="82" charset="0"/>
              </a:rPr>
              <a:t>USUCAPIÃO EXTRAJUDICIAL </a:t>
            </a:r>
            <a:br>
              <a:rPr lang="pt-BR" sz="1600" dirty="0">
                <a:solidFill>
                  <a:schemeClr val="tx1">
                    <a:lumMod val="85000"/>
                    <a:lumOff val="15000"/>
                  </a:schemeClr>
                </a:solidFill>
                <a:latin typeface="Algerian" panose="04020705040A02060702" pitchFamily="82" charset="0"/>
              </a:rPr>
            </a:br>
            <a:br>
              <a:rPr lang="pt-BR" sz="1600" dirty="0">
                <a:solidFill>
                  <a:schemeClr val="tx1">
                    <a:lumMod val="85000"/>
                    <a:lumOff val="15000"/>
                  </a:schemeClr>
                </a:solidFill>
                <a:latin typeface="Algerian" panose="04020705040A02060702" pitchFamily="82" charset="0"/>
              </a:rPr>
            </a:br>
            <a:r>
              <a:rPr lang="pt-BR" sz="1600" dirty="0">
                <a:solidFill>
                  <a:srgbClr val="197DCE"/>
                </a:solidFill>
                <a:latin typeface="arial" panose="020B0604020202020204" pitchFamily="34" charset="0"/>
              </a:rPr>
              <a:t>PROCESSO-CGJ/MT- </a:t>
            </a:r>
            <a:r>
              <a:rPr lang="pt-BR" sz="1600" dirty="0">
                <a:solidFill>
                  <a:srgbClr val="1A0DAB"/>
                </a:solidFill>
                <a:latin typeface="arial" panose="020B0604020202020204" pitchFamily="34" charset="0"/>
                <a:hlinkClick r:id="rId2" action="ppaction://hlinksldjump"/>
              </a:rPr>
              <a:t>0048943-07-2019.8.11.0000</a:t>
            </a:r>
            <a:br>
              <a:rPr lang="pt-BR" sz="1600" dirty="0">
                <a:solidFill>
                  <a:srgbClr val="1A0DAB"/>
                </a:solidFill>
                <a:latin typeface="arial" panose="020B0604020202020204" pitchFamily="34" charset="0"/>
              </a:rPr>
            </a:br>
            <a:endParaRPr lang="pt-BR" dirty="0"/>
          </a:p>
        </p:txBody>
      </p:sp>
      <p:sp>
        <p:nvSpPr>
          <p:cNvPr id="3" name="Espaço Reservado para Conteúdo 2">
            <a:extLst>
              <a:ext uri="{FF2B5EF4-FFF2-40B4-BE49-F238E27FC236}">
                <a16:creationId xmlns:a16="http://schemas.microsoft.com/office/drawing/2014/main" id="{CAD21225-D20E-447A-9A4B-498C7D0E047E}"/>
              </a:ext>
            </a:extLst>
          </p:cNvPr>
          <p:cNvSpPr>
            <a:spLocks noGrp="1"/>
          </p:cNvSpPr>
          <p:nvPr>
            <p:ph idx="1"/>
          </p:nvPr>
        </p:nvSpPr>
        <p:spPr>
          <a:xfrm>
            <a:off x="838200" y="1660930"/>
            <a:ext cx="10515600" cy="4351338"/>
          </a:xfrm>
        </p:spPr>
        <p:txBody>
          <a:bodyPr>
            <a:normAutofit/>
          </a:bodyPr>
          <a:lstStyle/>
          <a:p>
            <a:r>
              <a:rPr lang="pt-BR" sz="2400" b="1" dirty="0">
                <a:latin typeface="Arial" panose="020B0604020202020204" pitchFamily="34" charset="0"/>
                <a:cs typeface="Arial" panose="020B0604020202020204" pitchFamily="34" charset="0"/>
              </a:rPr>
              <a:t>PROVIMENTO 65-/2017-CNJ x RESOLUÇÃO 01/2018- </a:t>
            </a:r>
            <a:r>
              <a:rPr lang="pt-BR" sz="2400" b="1" dirty="0" err="1">
                <a:latin typeface="Arial" panose="020B0604020202020204" pitchFamily="34" charset="0"/>
                <a:cs typeface="Arial" panose="020B0604020202020204" pitchFamily="34" charset="0"/>
              </a:rPr>
              <a:t>intermat</a:t>
            </a:r>
            <a:endParaRPr lang="pt-BR" sz="2400" b="1" dirty="0">
              <a:latin typeface="Arial" panose="020B0604020202020204" pitchFamily="34" charset="0"/>
              <a:cs typeface="Arial" panose="020B0604020202020204" pitchFamily="34" charset="0"/>
            </a:endParaRPr>
          </a:p>
          <a:p>
            <a:pPr marL="0" indent="0">
              <a:buNone/>
            </a:pPr>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CNGCE-CGJ/MT-Através do provimento 26/2018 dispõe sobre o reconhecimento da usucapião extrajudicial nas hipóteses em que o imóvel usucapiendo não se encontrar matriculado ou transcrito.</a:t>
            </a:r>
          </a:p>
          <a:p>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PGE- Não poderia condicionar o seu pronunciamento às apresentações de certidões para fins de usucapião, fundamentando-se na resolução 01/2018- </a:t>
            </a:r>
            <a:r>
              <a:rPr lang="pt-BR" sz="2000" dirty="0" err="1">
                <a:latin typeface="Arial" panose="020B0604020202020204" pitchFamily="34" charset="0"/>
                <a:cs typeface="Arial" panose="020B0604020202020204" pitchFamily="34" charset="0"/>
              </a:rPr>
              <a:t>Intermat</a:t>
            </a:r>
            <a:r>
              <a:rPr lang="pt-BR" sz="2000" dirty="0">
                <a:latin typeface="Arial" panose="020B0604020202020204" pitchFamily="34" charset="0"/>
                <a:cs typeface="Arial" panose="020B0604020202020204" pitchFamily="34" charset="0"/>
              </a:rPr>
              <a:t>, mas sim obedecer os ditames da CNGCE e provimento 65/2018- CNJ. </a:t>
            </a:r>
          </a:p>
        </p:txBody>
      </p:sp>
      <p:sp>
        <p:nvSpPr>
          <p:cNvPr id="5" name="Espaço Reservado para Número de Slide 4">
            <a:extLst>
              <a:ext uri="{FF2B5EF4-FFF2-40B4-BE49-F238E27FC236}">
                <a16:creationId xmlns:a16="http://schemas.microsoft.com/office/drawing/2014/main" id="{0124E36B-23B7-47F9-9EA2-E85EEBC6AB70}"/>
              </a:ext>
            </a:extLst>
          </p:cNvPr>
          <p:cNvSpPr>
            <a:spLocks noGrp="1"/>
          </p:cNvSpPr>
          <p:nvPr>
            <p:ph type="sldNum" sz="quarter" idx="12"/>
          </p:nvPr>
        </p:nvSpPr>
        <p:spPr/>
        <p:txBody>
          <a:bodyPr/>
          <a:lstStyle/>
          <a:p>
            <a:pPr rtl="0"/>
            <a:fld id="{D495E168-DA5E-4888-8D8A-92B118324C14}" type="slidenum">
              <a:rPr lang="pt-BR" noProof="0" smtClean="0"/>
              <a:t>25</a:t>
            </a:fld>
            <a:endParaRPr lang="pt-BR" noProof="0" dirty="0"/>
          </a:p>
        </p:txBody>
      </p:sp>
      <p:sp>
        <p:nvSpPr>
          <p:cNvPr id="6" name="CaixaDeTexto 5">
            <a:extLst>
              <a:ext uri="{FF2B5EF4-FFF2-40B4-BE49-F238E27FC236}">
                <a16:creationId xmlns:a16="http://schemas.microsoft.com/office/drawing/2014/main" id="{14BCF7DD-4CEB-9BFC-D719-3A8EDBC2472D}"/>
              </a:ext>
            </a:extLst>
          </p:cNvPr>
          <p:cNvSpPr txBox="1"/>
          <p:nvPr/>
        </p:nvSpPr>
        <p:spPr>
          <a:xfrm>
            <a:off x="3004459" y="6373780"/>
            <a:ext cx="8052318" cy="584775"/>
          </a:xfrm>
          <a:prstGeom prst="rect">
            <a:avLst/>
          </a:prstGeom>
          <a:noFill/>
        </p:spPr>
        <p:txBody>
          <a:bodyPr wrap="square" rtlCol="0">
            <a:spAutoFit/>
          </a:bodyPr>
          <a:lstStyle/>
          <a:p>
            <a:r>
              <a:rPr lang="pt-BR" sz="1050" b="0" i="0" u="none" strike="noStrike" dirty="0">
                <a:solidFill>
                  <a:schemeClr val="tx1"/>
                </a:solidFill>
                <a:effectLst/>
                <a:latin typeface="arial" panose="020B0604020202020204" pitchFamily="34" charset="0"/>
              </a:rPr>
              <a:t>RELATÓRIO DE INSPEÇÃO DE SERVENTIA EXTRAJUDICIAL Processo n. </a:t>
            </a:r>
            <a:r>
              <a:rPr lang="pt-BR" sz="1050" b="0" i="0" u="none" strike="noStrike" dirty="0">
                <a:solidFill>
                  <a:schemeClr val="tx1"/>
                </a:solidFill>
                <a:effectLst/>
                <a:latin typeface="arial" panose="020B0604020202020204" pitchFamily="34" charset="0"/>
                <a:hlinkClick r:id="rId2" action="ppaction://hlinksldjump"/>
              </a:rPr>
              <a:t>0048943-07.2019.8.11.0000</a:t>
            </a:r>
            <a:r>
              <a:rPr lang="pt-BR" sz="1050" b="0" i="0" u="none" strike="noStrike" dirty="0">
                <a:solidFill>
                  <a:schemeClr val="tx1"/>
                </a:solidFill>
                <a:effectLst/>
                <a:latin typeface="arial" panose="020B0604020202020204" pitchFamily="34" charset="0"/>
              </a:rPr>
              <a:t> </a:t>
            </a:r>
            <a:r>
              <a:rPr lang="pt-BR" sz="1400" b="1" i="0" u="none" strike="noStrike" dirty="0">
                <a:solidFill>
                  <a:schemeClr val="tx1"/>
                </a:solidFill>
                <a:effectLst/>
                <a:latin typeface="arial" panose="020B0604020202020204" pitchFamily="34" charset="0"/>
              </a:rPr>
              <a:t>pagina 11 </a:t>
            </a:r>
            <a:endParaRPr lang="pt-BR" b="1" noProof="0" dirty="0">
              <a:solidFill>
                <a:schemeClr val="tx1"/>
              </a:solidFill>
            </a:endParaRPr>
          </a:p>
          <a:p>
            <a:endParaRPr lang="pt-BR" dirty="0"/>
          </a:p>
        </p:txBody>
      </p:sp>
    </p:spTree>
    <p:extLst>
      <p:ext uri="{BB962C8B-B14F-4D97-AF65-F5344CB8AC3E}">
        <p14:creationId xmlns:p14="http://schemas.microsoft.com/office/powerpoint/2010/main" val="2323134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4EA7B-1ACB-4C1B-9059-E129BC061668}"/>
              </a:ext>
            </a:extLst>
          </p:cNvPr>
          <p:cNvSpPr>
            <a:spLocks noGrp="1"/>
          </p:cNvSpPr>
          <p:nvPr>
            <p:ph type="title"/>
          </p:nvPr>
        </p:nvSpPr>
        <p:spPr>
          <a:xfrm>
            <a:off x="838200" y="365126"/>
            <a:ext cx="10515600" cy="779934"/>
          </a:xfrm>
        </p:spPr>
        <p:txBody>
          <a:bodyPr>
            <a:normAutofit fontScale="90000"/>
          </a:bodyPr>
          <a:lstStyle/>
          <a:p>
            <a:pPr algn="ctr"/>
            <a:br>
              <a:rPr lang="pt-BR" dirty="0">
                <a:solidFill>
                  <a:schemeClr val="tx1">
                    <a:lumMod val="85000"/>
                    <a:lumOff val="15000"/>
                  </a:schemeClr>
                </a:solidFill>
                <a:latin typeface="Algerian" panose="04020705040A02060702" pitchFamily="82" charset="0"/>
              </a:rPr>
            </a:br>
            <a:r>
              <a:rPr lang="pt-BR" dirty="0">
                <a:solidFill>
                  <a:schemeClr val="tx1">
                    <a:lumMod val="85000"/>
                    <a:lumOff val="15000"/>
                  </a:schemeClr>
                </a:solidFill>
                <a:latin typeface="Algerian" panose="04020705040A02060702" pitchFamily="82" charset="0"/>
              </a:rPr>
              <a:t>USUCAPIÃO EXTRAJUDICIAL </a:t>
            </a:r>
            <a:br>
              <a:rPr lang="pt-BR" sz="1600" dirty="0">
                <a:solidFill>
                  <a:schemeClr val="tx1">
                    <a:lumMod val="85000"/>
                    <a:lumOff val="15000"/>
                  </a:schemeClr>
                </a:solidFill>
                <a:latin typeface="Algerian" panose="04020705040A02060702" pitchFamily="82" charset="0"/>
              </a:rPr>
            </a:br>
            <a:r>
              <a:rPr lang="pt-BR" sz="1600" dirty="0">
                <a:solidFill>
                  <a:schemeClr val="tx1">
                    <a:lumMod val="85000"/>
                    <a:lumOff val="15000"/>
                  </a:schemeClr>
                </a:solidFill>
                <a:latin typeface="Algerian" panose="04020705040A02060702" pitchFamily="82" charset="0"/>
              </a:rPr>
              <a:t>Certidão Para fins de Usucapião</a:t>
            </a:r>
            <a:br>
              <a:rPr lang="pt-BR" sz="1600" dirty="0">
                <a:solidFill>
                  <a:schemeClr val="tx1">
                    <a:lumMod val="85000"/>
                    <a:lumOff val="15000"/>
                  </a:schemeClr>
                </a:solidFill>
                <a:latin typeface="Algerian" panose="04020705040A02060702" pitchFamily="82" charset="0"/>
              </a:rPr>
            </a:br>
            <a:br>
              <a:rPr lang="pt-BR" sz="1600" dirty="0">
                <a:solidFill>
                  <a:srgbClr val="1A0DAB"/>
                </a:solidFill>
                <a:latin typeface="arial" panose="020B0604020202020204" pitchFamily="34" charset="0"/>
              </a:rPr>
            </a:br>
            <a:endParaRPr lang="pt-BR" dirty="0"/>
          </a:p>
        </p:txBody>
      </p:sp>
      <p:sp>
        <p:nvSpPr>
          <p:cNvPr id="6" name="CaixaDeTexto 5">
            <a:extLst>
              <a:ext uri="{FF2B5EF4-FFF2-40B4-BE49-F238E27FC236}">
                <a16:creationId xmlns:a16="http://schemas.microsoft.com/office/drawing/2014/main" id="{14BCF7DD-4CEB-9BFC-D719-3A8EDBC2472D}"/>
              </a:ext>
            </a:extLst>
          </p:cNvPr>
          <p:cNvSpPr txBox="1"/>
          <p:nvPr/>
        </p:nvSpPr>
        <p:spPr>
          <a:xfrm>
            <a:off x="3004459" y="6373780"/>
            <a:ext cx="80523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pt-B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Espaço Reservado para Conteúdo 11"/>
          <p:cNvSpPr>
            <a:spLocks noGrp="1"/>
          </p:cNvSpPr>
          <p:nvPr>
            <p:ph idx="1"/>
          </p:nvPr>
        </p:nvSpPr>
        <p:spPr/>
        <p:txBody>
          <a:bodyPr/>
          <a:lstStyle/>
          <a:p>
            <a:r>
              <a:rPr lang="pt-BR" dirty="0"/>
              <a:t>As Certidões Fins de Usucapião estão </a:t>
            </a:r>
            <a:r>
              <a:rPr lang="pt-BR" dirty="0" err="1"/>
              <a:t>sendoutilizadas</a:t>
            </a:r>
            <a:r>
              <a:rPr lang="pt-BR" dirty="0"/>
              <a:t> pelos próprios proprietários sobre informações da origem das áreas.</a:t>
            </a:r>
            <a:endParaRPr lang="pt-BR" sz="1400" dirty="0"/>
          </a:p>
          <a:p>
            <a:pPr>
              <a:buNone/>
            </a:pPr>
            <a:r>
              <a:rPr lang="pt-BR" sz="1400" dirty="0"/>
              <a:t>Fonte: </a:t>
            </a:r>
            <a:r>
              <a:rPr lang="pt-BR" dirty="0"/>
              <a:t> </a:t>
            </a:r>
            <a:r>
              <a:rPr lang="pt-BR" sz="1200" dirty="0">
                <a:hlinkClick r:id="rId2"/>
              </a:rPr>
              <a:t>Mapa da Usucapião em Mato Grosso de acordo Certidão Para Fins de Usucapião do INTERMAT </a:t>
            </a:r>
            <a:endParaRPr lang="pt-BR" dirty="0"/>
          </a:p>
        </p:txBody>
      </p:sp>
      <p:pic>
        <p:nvPicPr>
          <p:cNvPr id="74759" name="Picture 7"/>
          <p:cNvPicPr>
            <a:picLocks noChangeAspect="1" noChangeArrowheads="1"/>
          </p:cNvPicPr>
          <p:nvPr/>
        </p:nvPicPr>
        <p:blipFill>
          <a:blip r:embed="rId3"/>
          <a:srcRect/>
          <a:stretch>
            <a:fillRect/>
          </a:stretch>
        </p:blipFill>
        <p:spPr bwMode="auto">
          <a:xfrm>
            <a:off x="963827" y="3125963"/>
            <a:ext cx="7035114" cy="3166923"/>
          </a:xfrm>
          <a:prstGeom prst="rect">
            <a:avLst/>
          </a:prstGeom>
          <a:noFill/>
          <a:ln w="9525">
            <a:noFill/>
            <a:miter lim="800000"/>
            <a:headEnd/>
            <a:tailEnd/>
          </a:ln>
          <a:effectLst/>
        </p:spPr>
      </p:pic>
      <p:sp>
        <p:nvSpPr>
          <p:cNvPr id="4" name="Seta: para a Esquerda e para Cima 3">
            <a:extLst>
              <a:ext uri="{FF2B5EF4-FFF2-40B4-BE49-F238E27FC236}">
                <a16:creationId xmlns:a16="http://schemas.microsoft.com/office/drawing/2014/main" id="{A1A4ABB2-B1C5-B3AE-68AD-DAB413A470BD}"/>
              </a:ext>
            </a:extLst>
          </p:cNvPr>
          <p:cNvSpPr/>
          <p:nvPr/>
        </p:nvSpPr>
        <p:spPr>
          <a:xfrm>
            <a:off x="7904369" y="4246037"/>
            <a:ext cx="1371600" cy="597538"/>
          </a:xfrm>
          <a:prstGeom prst="leftUpArrow">
            <a:avLst>
              <a:gd name="adj1" fmla="val 28107"/>
              <a:gd name="adj2" fmla="val 35931"/>
              <a:gd name="adj3" fmla="val 2813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ipse 6"/>
          <p:cNvSpPr/>
          <p:nvPr/>
        </p:nvSpPr>
        <p:spPr>
          <a:xfrm>
            <a:off x="8247419" y="2641866"/>
            <a:ext cx="2347784" cy="190294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a:ea typeface="+mn-ea"/>
                <a:cs typeface="+mn-cs"/>
              </a:rPr>
              <a:t>BAIXA EFETIVIDADE</a:t>
            </a:r>
          </a:p>
        </p:txBody>
      </p:sp>
      <p:sp>
        <p:nvSpPr>
          <p:cNvPr id="5" name="Texto Explicativo: Seta para a Esquerda 4">
            <a:extLst>
              <a:ext uri="{FF2B5EF4-FFF2-40B4-BE49-F238E27FC236}">
                <a16:creationId xmlns:a16="http://schemas.microsoft.com/office/drawing/2014/main" id="{7FF3E4B9-BFC3-8198-9104-0185F9E454C8}"/>
              </a:ext>
            </a:extLst>
          </p:cNvPr>
          <p:cNvSpPr/>
          <p:nvPr/>
        </p:nvSpPr>
        <p:spPr>
          <a:xfrm>
            <a:off x="7904368" y="5225371"/>
            <a:ext cx="2555247" cy="775447"/>
          </a:xfrm>
          <a:prstGeom prst="leftArrowCallout">
            <a:avLst>
              <a:gd name="adj1" fmla="val 25000"/>
              <a:gd name="adj2" fmla="val 31016"/>
              <a:gd name="adj3" fmla="val 43049"/>
              <a:gd name="adj4" fmla="val 66567"/>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EXCEÇÃO</a:t>
            </a:r>
            <a:r>
              <a:rPr kumimoji="0" lang="pt-BR" sz="24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10235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629" y="2328792"/>
            <a:ext cx="6116597" cy="2376933"/>
          </a:xfrm>
          <a:prstGeom prst="rect">
            <a:avLst/>
          </a:prstGeom>
        </p:spPr>
        <p:txBody>
          <a:bodyPr vert="horz" wrap="square" lIns="0" tIns="12065" rIns="0" bIns="0" rtlCol="0" anchor="ctr">
            <a:spAutoFit/>
          </a:bodyPr>
          <a:lstStyle/>
          <a:p>
            <a:pPr marL="12700" marR="5080" algn="ctr">
              <a:lnSpc>
                <a:spcPct val="100000"/>
              </a:lnSpc>
              <a:spcBef>
                <a:spcPts val="95"/>
              </a:spcBef>
              <a:tabLst>
                <a:tab pos="1304925" algn="l"/>
              </a:tabLst>
            </a:pPr>
            <a:r>
              <a:rPr lang="pt-BR" spc="-10" dirty="0">
                <a:latin typeface="Algerian" panose="04020705040A02060702" pitchFamily="82" charset="0"/>
              </a:rPr>
              <a:t>Vara </a:t>
            </a:r>
            <a:r>
              <a:rPr lang="pt-BR" sz="2800" spc="-10" dirty="0">
                <a:latin typeface="Algerian" panose="04020705040A02060702" pitchFamily="82" charset="0"/>
              </a:rPr>
              <a:t>Especializada em Direito Agrário - </a:t>
            </a:r>
            <a:r>
              <a:rPr lang="pt-BR" sz="2800" spc="-10" dirty="0" err="1">
                <a:latin typeface="Algerian" panose="04020705040A02060702" pitchFamily="82" charset="0"/>
              </a:rPr>
              <a:t>tjmt</a:t>
            </a:r>
            <a:r>
              <a:rPr lang="pt-BR" sz="2800" spc="-10" dirty="0">
                <a:latin typeface="Algerian" panose="04020705040A02060702" pitchFamily="82" charset="0"/>
              </a:rPr>
              <a:t>: </a:t>
            </a:r>
            <a:br>
              <a:rPr lang="pt-BR" sz="2800" spc="-10" dirty="0">
                <a:latin typeface="Algerian" panose="04020705040A02060702" pitchFamily="82" charset="0"/>
              </a:rPr>
            </a:br>
            <a:r>
              <a:rPr lang="pt-BR" sz="2800" spc="-10" dirty="0">
                <a:latin typeface="Algerian" panose="04020705040A02060702" pitchFamily="82" charset="0"/>
              </a:rPr>
              <a:t>CONQUISTAS E DESAFIOS
EM CONFLITOS COLETIVOS DE TERRA</a:t>
            </a:r>
            <a:r>
              <a:rPr lang="pt-BR" spc="-10" dirty="0"/>
              <a:t>
</a:t>
            </a:r>
            <a:endParaRPr spc="-10" dirty="0"/>
          </a:p>
        </p:txBody>
      </p:sp>
      <p:pic>
        <p:nvPicPr>
          <p:cNvPr id="6" name="Imagem 5">
            <a:extLst>
              <a:ext uri="{FF2B5EF4-FFF2-40B4-BE49-F238E27FC236}">
                <a16:creationId xmlns:a16="http://schemas.microsoft.com/office/drawing/2014/main" id="{7F22286A-3C43-67CD-67D7-33035798AD11}"/>
              </a:ext>
            </a:extLst>
          </p:cNvPr>
          <p:cNvPicPr>
            <a:picLocks noChangeAspect="1"/>
          </p:cNvPicPr>
          <p:nvPr/>
        </p:nvPicPr>
        <p:blipFill>
          <a:blip r:embed="rId2"/>
          <a:stretch>
            <a:fillRect/>
          </a:stretch>
        </p:blipFill>
        <p:spPr>
          <a:xfrm>
            <a:off x="169386" y="199649"/>
            <a:ext cx="7941212" cy="1369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m 7">
            <a:extLst>
              <a:ext uri="{FF2B5EF4-FFF2-40B4-BE49-F238E27FC236}">
                <a16:creationId xmlns:a16="http://schemas.microsoft.com/office/drawing/2014/main" id="{4F1B8F39-B42E-4B4F-3B20-7CA074D47871}"/>
              </a:ext>
            </a:extLst>
          </p:cNvPr>
          <p:cNvPicPr>
            <a:picLocks noChangeAspect="1"/>
          </p:cNvPicPr>
          <p:nvPr/>
        </p:nvPicPr>
        <p:blipFill>
          <a:blip r:embed="rId3"/>
          <a:stretch>
            <a:fillRect/>
          </a:stretch>
        </p:blipFill>
        <p:spPr>
          <a:xfrm>
            <a:off x="8006526" y="-355937"/>
            <a:ext cx="4016088" cy="35588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1038" y="307199"/>
            <a:ext cx="9417685" cy="1379865"/>
          </a:xfrm>
          <a:prstGeom prst="rect">
            <a:avLst/>
          </a:prstGeom>
        </p:spPr>
        <p:txBody>
          <a:bodyPr vert="horz" wrap="square" lIns="0" tIns="12700" rIns="0" bIns="0" rtlCol="0" anchor="ctr">
            <a:spAutoFit/>
          </a:bodyPr>
          <a:lstStyle/>
          <a:p>
            <a:pPr marL="3275329" marR="5080" indent="-3263265">
              <a:lnSpc>
                <a:spcPct val="100000"/>
              </a:lnSpc>
              <a:spcBef>
                <a:spcPts val="100"/>
              </a:spcBef>
              <a:tabLst>
                <a:tab pos="6729730" algn="l"/>
              </a:tabLst>
            </a:pPr>
            <a:r>
              <a:rPr lang="pt-BR" sz="3200" dirty="0">
                <a:latin typeface="Algerian" panose="04020705040A02060702" pitchFamily="82" charset="0"/>
              </a:rPr>
              <a:t>Ações do Poder Judiciário do Estado de Mato Grosso  </a:t>
            </a:r>
            <a:r>
              <a:rPr lang="pt-BR" sz="2400" dirty="0"/>
              <a:t>
</a:t>
            </a:r>
            <a:endParaRPr sz="2400" dirty="0"/>
          </a:p>
        </p:txBody>
      </p:sp>
      <p:graphicFrame>
        <p:nvGraphicFramePr>
          <p:cNvPr id="4" name="Diagrama 3">
            <a:extLst>
              <a:ext uri="{FF2B5EF4-FFF2-40B4-BE49-F238E27FC236}">
                <a16:creationId xmlns:a16="http://schemas.microsoft.com/office/drawing/2014/main" id="{C1260C20-E94C-4BD3-8C8B-123DDA076E17}"/>
              </a:ext>
            </a:extLst>
          </p:cNvPr>
          <p:cNvGraphicFramePr/>
          <p:nvPr>
            <p:extLst>
              <p:ext uri="{D42A27DB-BD31-4B8C-83A1-F6EECF244321}">
                <p14:modId xmlns:p14="http://schemas.microsoft.com/office/powerpoint/2010/main" val="4269019426"/>
              </p:ext>
            </p:extLst>
          </p:nvPr>
        </p:nvGraphicFramePr>
        <p:xfrm>
          <a:off x="0" y="1895680"/>
          <a:ext cx="8379460" cy="4655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Espaço Reservado para Conteúdo 5">
            <a:extLst>
              <a:ext uri="{FF2B5EF4-FFF2-40B4-BE49-F238E27FC236}">
                <a16:creationId xmlns:a16="http://schemas.microsoft.com/office/drawing/2014/main" id="{2F10034F-B912-C616-0FCD-026EC9807804}"/>
              </a:ext>
            </a:extLst>
          </p:cNvPr>
          <p:cNvGraphicFramePr>
            <a:graphicFrameLocks noGrp="1"/>
          </p:cNvGraphicFramePr>
          <p:nvPr>
            <p:ph idx="1"/>
            <p:extLst>
              <p:ext uri="{D42A27DB-BD31-4B8C-83A1-F6EECF244321}">
                <p14:modId xmlns:p14="http://schemas.microsoft.com/office/powerpoint/2010/main" val="13045068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0249" y="103756"/>
            <a:ext cx="9050518" cy="1318951"/>
          </a:xfrm>
          <a:prstGeom prst="rect">
            <a:avLst/>
          </a:prstGeom>
        </p:spPr>
        <p:txBody>
          <a:bodyPr vert="horz" wrap="square" lIns="0" tIns="13335" rIns="0" bIns="0" rtlCol="0" anchor="ctr">
            <a:spAutoFit/>
          </a:bodyPr>
          <a:lstStyle/>
          <a:p>
            <a:pPr marL="12700">
              <a:lnSpc>
                <a:spcPct val="100000"/>
              </a:lnSpc>
              <a:spcBef>
                <a:spcPts val="105"/>
              </a:spcBef>
            </a:pPr>
            <a:r>
              <a:rPr lang="pt-BR" sz="3200" spc="-15" dirty="0">
                <a:latin typeface="Algerian" panose="04020705040A02060702" pitchFamily="82" charset="0"/>
              </a:rPr>
              <a:t>Comissão Estadual para Assuntos Fundiários e Comissões Municipais</a:t>
            </a:r>
            <a:r>
              <a:rPr lang="pt-BR" sz="2000" spc="-15" dirty="0"/>
              <a:t>
</a:t>
            </a:r>
            <a:endParaRPr sz="2000" dirty="0"/>
          </a:p>
        </p:txBody>
      </p:sp>
      <p:graphicFrame>
        <p:nvGraphicFramePr>
          <p:cNvPr id="5" name="Espaço Reservado para Conteúdo 4">
            <a:extLst>
              <a:ext uri="{FF2B5EF4-FFF2-40B4-BE49-F238E27FC236}">
                <a16:creationId xmlns:a16="http://schemas.microsoft.com/office/drawing/2014/main" id="{9C11CC63-B260-4C33-B5AB-2DA26CCB5051}"/>
              </a:ext>
            </a:extLst>
          </p:cNvPr>
          <p:cNvGraphicFramePr>
            <a:graphicFrameLocks noGrp="1"/>
          </p:cNvGraphicFramePr>
          <p:nvPr>
            <p:ph sz="half" idx="4294967295"/>
            <p:extLst>
              <p:ext uri="{D42A27DB-BD31-4B8C-83A1-F6EECF244321}">
                <p14:modId xmlns:p14="http://schemas.microsoft.com/office/powerpoint/2010/main" val="1598025722"/>
              </p:ext>
            </p:extLst>
          </p:nvPr>
        </p:nvGraphicFramePr>
        <p:xfrm>
          <a:off x="401217" y="1730374"/>
          <a:ext cx="3830638" cy="4257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a:extLst>
              <a:ext uri="{FF2B5EF4-FFF2-40B4-BE49-F238E27FC236}">
                <a16:creationId xmlns:a16="http://schemas.microsoft.com/office/drawing/2014/main" id="{E48C7315-D63F-4BCC-B892-263B4E0DE159}"/>
              </a:ext>
            </a:extLst>
          </p:cNvPr>
          <p:cNvGraphicFramePr/>
          <p:nvPr>
            <p:extLst>
              <p:ext uri="{D42A27DB-BD31-4B8C-83A1-F6EECF244321}">
                <p14:modId xmlns:p14="http://schemas.microsoft.com/office/powerpoint/2010/main" val="3794043413"/>
              </p:ext>
            </p:extLst>
          </p:nvPr>
        </p:nvGraphicFramePr>
        <p:xfrm>
          <a:off x="5597788" y="1730374"/>
          <a:ext cx="3874770" cy="47564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inal de Multiplicação 2">
            <a:extLst>
              <a:ext uri="{FF2B5EF4-FFF2-40B4-BE49-F238E27FC236}">
                <a16:creationId xmlns:a16="http://schemas.microsoft.com/office/drawing/2014/main" id="{073B8631-4364-2B6A-C235-AF46EBC52FC1}"/>
              </a:ext>
            </a:extLst>
          </p:cNvPr>
          <p:cNvSpPr/>
          <p:nvPr/>
        </p:nvSpPr>
        <p:spPr>
          <a:xfrm>
            <a:off x="4572000" y="3259015"/>
            <a:ext cx="867508" cy="832339"/>
          </a:xfrm>
          <a:prstGeom prst="mathMultiply">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pt-BR">
              <a:ln w="0">
                <a:solidFill>
                  <a:schemeClr val="tx1"/>
                </a:solidFill>
              </a:ln>
              <a:solidFill>
                <a:schemeClr val="accent1">
                  <a:lumMod val="20000"/>
                  <a:lumOff val="80000"/>
                </a:schemeClr>
              </a:solidFill>
              <a:effectLst>
                <a:outerShdw blurRad="38100" dist="25400" dir="5400000" algn="ctr" rotWithShape="0">
                  <a:srgbClr val="6E747A">
                    <a:alpha val="43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02809EAF-5CC0-44BB-A1A0-A1ABEC174ABC}"/>
              </a:ext>
            </a:extLst>
          </p:cNvPr>
          <p:cNvSpPr>
            <a:spLocks noGrp="1"/>
          </p:cNvSpPr>
          <p:nvPr>
            <p:ph type="sldNum" sz="quarter" idx="12"/>
          </p:nvPr>
        </p:nvSpPr>
        <p:spPr/>
        <p:txBody>
          <a:bodyPr/>
          <a:lstStyle/>
          <a:p>
            <a:pPr rtl="0"/>
            <a:fld id="{D495E168-DA5E-4888-8D8A-92B118324C14}" type="slidenum">
              <a:rPr lang="pt-BR" noProof="0" smtClean="0"/>
              <a:pPr rtl="0"/>
              <a:t>3</a:t>
            </a:fld>
            <a:endParaRPr lang="pt-BR" noProof="0" dirty="0"/>
          </a:p>
        </p:txBody>
      </p:sp>
      <p:sp>
        <p:nvSpPr>
          <p:cNvPr id="4" name="Título 3">
            <a:extLst>
              <a:ext uri="{FF2B5EF4-FFF2-40B4-BE49-F238E27FC236}">
                <a16:creationId xmlns:a16="http://schemas.microsoft.com/office/drawing/2014/main" id="{4A384C94-DBA3-4887-8C3B-7ECCB9ADDD1C}"/>
              </a:ext>
            </a:extLst>
          </p:cNvPr>
          <p:cNvSpPr>
            <a:spLocks noGrp="1"/>
          </p:cNvSpPr>
          <p:nvPr>
            <p:ph type="title" idx="4294967295"/>
          </p:nvPr>
        </p:nvSpPr>
        <p:spPr>
          <a:xfrm>
            <a:off x="0" y="136525"/>
            <a:ext cx="9451975" cy="1443038"/>
          </a:xfrm>
        </p:spPr>
        <p:txBody>
          <a:bodyPr>
            <a:noAutofit/>
          </a:bodyPr>
          <a:lstStyle/>
          <a:p>
            <a:pPr algn="ctr"/>
            <a:br>
              <a:rPr lang="pt-BR" sz="4500" dirty="0">
                <a:solidFill>
                  <a:schemeClr val="tx1"/>
                </a:solidFill>
              </a:rPr>
            </a:br>
            <a:br>
              <a:rPr lang="pt-BR" sz="4500" dirty="0">
                <a:solidFill>
                  <a:schemeClr val="tx1"/>
                </a:solidFill>
              </a:rPr>
            </a:br>
            <a:r>
              <a:rPr lang="pt-BR" sz="4500" dirty="0">
                <a:solidFill>
                  <a:schemeClr val="tx1"/>
                </a:solidFill>
                <a:latin typeface="Algerian" panose="04020705040A02060702" pitchFamily="82" charset="0"/>
              </a:rPr>
              <a:t>SAUDAÇÃO/AGRADECIMENTOS</a:t>
            </a:r>
            <a:br>
              <a:rPr lang="pt-BR" sz="4500" dirty="0">
                <a:solidFill>
                  <a:schemeClr val="tx1"/>
                </a:solidFill>
              </a:rPr>
            </a:br>
            <a:endParaRPr lang="pt-BR" sz="4500" dirty="0">
              <a:solidFill>
                <a:schemeClr val="tx1"/>
              </a:solidFill>
            </a:endParaRPr>
          </a:p>
        </p:txBody>
      </p:sp>
      <p:pic>
        <p:nvPicPr>
          <p:cNvPr id="5" name="Vídeo 2">
            <a:hlinkClick r:id="" action="ppaction://media"/>
            <a:extLst>
              <a:ext uri="{FF2B5EF4-FFF2-40B4-BE49-F238E27FC236}">
                <a16:creationId xmlns:a16="http://schemas.microsoft.com/office/drawing/2014/main" id="{1A001DA3-921B-5138-847F-35922B6EEC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392" y="1572727"/>
            <a:ext cx="9153330" cy="5148748"/>
          </a:xfrm>
          <a:prstGeom prst="rect">
            <a:avLst/>
          </a:prstGeom>
        </p:spPr>
      </p:pic>
    </p:spTree>
    <p:extLst>
      <p:ext uri="{BB962C8B-B14F-4D97-AF65-F5344CB8AC3E}">
        <p14:creationId xmlns:p14="http://schemas.microsoft.com/office/powerpoint/2010/main" val="3227560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47561">
                <p:cTn id="7" repeatCount="indefinite"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2433" y="-1041925"/>
            <a:ext cx="9265297" cy="3041217"/>
          </a:xfrm>
          <a:prstGeom prst="rect">
            <a:avLst/>
          </a:prstGeom>
        </p:spPr>
        <p:txBody>
          <a:bodyPr vert="horz" wrap="square" lIns="0" tIns="12065" rIns="0" bIns="0" rtlCol="0" anchor="ctr">
            <a:spAutoFit/>
          </a:bodyPr>
          <a:lstStyle/>
          <a:p>
            <a:pPr marL="12700">
              <a:lnSpc>
                <a:spcPct val="100000"/>
              </a:lnSpc>
              <a:spcBef>
                <a:spcPts val="95"/>
              </a:spcBef>
            </a:pPr>
            <a:br>
              <a:rPr lang="pt-BR" sz="3600" spc="-5" dirty="0">
                <a:latin typeface="Algerian" panose="04020705040A02060702" pitchFamily="82" charset="0"/>
              </a:rPr>
            </a:br>
            <a:br>
              <a:rPr lang="pt-BR" sz="3600" spc="-5" dirty="0">
                <a:latin typeface="Algerian" panose="04020705040A02060702" pitchFamily="82" charset="0"/>
              </a:rPr>
            </a:br>
            <a:r>
              <a:rPr lang="pt-BR" sz="3600" spc="-5" dirty="0">
                <a:latin typeface="Algerian" panose="04020705040A02060702" pitchFamily="82" charset="0"/>
              </a:rPr>
              <a:t>Como funciona a vara especializada em direito agrário?</a:t>
            </a:r>
            <a:r>
              <a:rPr lang="pt-BR" spc="-5" dirty="0"/>
              <a:t>
</a:t>
            </a:r>
            <a:endParaRPr spc="-10" dirty="0"/>
          </a:p>
        </p:txBody>
      </p:sp>
      <p:sp>
        <p:nvSpPr>
          <p:cNvPr id="3" name="object 3"/>
          <p:cNvSpPr txBox="1"/>
          <p:nvPr/>
        </p:nvSpPr>
        <p:spPr>
          <a:xfrm>
            <a:off x="696595" y="2021789"/>
            <a:ext cx="10627360" cy="4106251"/>
          </a:xfrm>
          <a:prstGeom prst="rect">
            <a:avLst/>
          </a:prstGeom>
        </p:spPr>
        <p:txBody>
          <a:bodyPr vert="horz" wrap="square" lIns="0" tIns="104139" rIns="0" bIns="0" rtlCol="0">
            <a:spAutoFit/>
          </a:bodyPr>
          <a:lstStyle/>
          <a:p>
            <a:pPr marL="469900" marR="5080" indent="-457200">
              <a:lnSpc>
                <a:spcPct val="80000"/>
              </a:lnSpc>
              <a:spcBef>
                <a:spcPts val="819"/>
              </a:spcBef>
              <a:buFont typeface="Arial" panose="020B0604020202020204" pitchFamily="34" charset="0"/>
              <a:buChar char="•"/>
            </a:pPr>
            <a:r>
              <a:rPr lang="pt-BR" sz="3000" spc="-5" dirty="0">
                <a:cs typeface="Calibri"/>
              </a:rPr>
              <a:t>A vara agrária é especializada em disputas coletivas de posse de terras rurais em todo o estado de Mato Grosso, uma vez presente os seguintes requisitos:</a:t>
            </a:r>
          </a:p>
          <a:p>
            <a:pPr marL="12700" marR="5080">
              <a:lnSpc>
                <a:spcPct val="80000"/>
              </a:lnSpc>
              <a:spcBef>
                <a:spcPts val="819"/>
              </a:spcBef>
            </a:pPr>
            <a:r>
              <a:rPr lang="pt-BR" sz="3000" spc="-5" dirty="0">
                <a:cs typeface="Calibri"/>
              </a:rPr>
              <a:t>-Disputa de posse envolvendo movimentos ou grupos sociais; --Ocupação para fins de distribuição de terras, de forma pacífica ou violenta;</a:t>
            </a:r>
          </a:p>
          <a:p>
            <a:pPr marL="12700" marR="5080">
              <a:lnSpc>
                <a:spcPct val="80000"/>
              </a:lnSpc>
              <a:spcBef>
                <a:spcPts val="819"/>
              </a:spcBef>
            </a:pPr>
            <a:r>
              <a:rPr lang="pt-BR" sz="3000" spc="-5" dirty="0">
                <a:cs typeface="Calibri"/>
              </a:rPr>
              <a:t>-Interesse social ou tensão social para merecer tratamento judicial especializado;</a:t>
            </a:r>
          </a:p>
          <a:p>
            <a:pPr marL="12700" marR="5080">
              <a:lnSpc>
                <a:spcPct val="80000"/>
              </a:lnSpc>
              <a:spcBef>
                <a:spcPts val="819"/>
              </a:spcBef>
            </a:pPr>
            <a:r>
              <a:rPr lang="pt-BR" sz="3000" spc="-5" dirty="0">
                <a:cs typeface="Calibri"/>
              </a:rPr>
              <a:t>- Para garantia dos direitos humanos da população rural e de suas famílias;</a:t>
            </a:r>
            <a:endParaRPr sz="3000" dirty="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ítulo 1">
            <a:extLst>
              <a:ext uri="{FF2B5EF4-FFF2-40B4-BE49-F238E27FC236}">
                <a16:creationId xmlns:a16="http://schemas.microsoft.com/office/drawing/2014/main" id="{CAF99732-3CDB-4714-95B8-9AB85AFABC6D}"/>
              </a:ext>
            </a:extLst>
          </p:cNvPr>
          <p:cNvSpPr>
            <a:spLocks noGrp="1"/>
          </p:cNvSpPr>
          <p:nvPr>
            <p:ph type="title"/>
          </p:nvPr>
        </p:nvSpPr>
        <p:spPr>
          <a:xfrm>
            <a:off x="1340644" y="315913"/>
            <a:ext cx="7772400" cy="874712"/>
          </a:xfrm>
          <a:ln w="38100">
            <a:solidFill>
              <a:srgbClr val="000066"/>
            </a:solidFill>
          </a:ln>
        </p:spPr>
        <p:txBody>
          <a:bodyPr/>
          <a:lstStyle/>
          <a:p>
            <a:pPr algn="ctr">
              <a:defRPr/>
            </a:pPr>
            <a:r>
              <a:rPr lang="pt-BR" dirty="0">
                <a:solidFill>
                  <a:srgbClr val="000066"/>
                </a:solidFill>
                <a:latin typeface="Algerian" panose="04020705040A02060702" pitchFamily="82" charset="0"/>
              </a:rPr>
              <a:t>RESULTADOS ALCANÇADOS</a:t>
            </a:r>
          </a:p>
        </p:txBody>
      </p:sp>
      <p:sp>
        <p:nvSpPr>
          <p:cNvPr id="3" name="Espaço Reservado para Conteúdo 2">
            <a:extLst>
              <a:ext uri="{FF2B5EF4-FFF2-40B4-BE49-F238E27FC236}">
                <a16:creationId xmlns:a16="http://schemas.microsoft.com/office/drawing/2014/main" id="{0223262C-95ED-4EE0-B37E-46401BB109C8}"/>
              </a:ext>
            </a:extLst>
          </p:cNvPr>
          <p:cNvSpPr>
            <a:spLocks noGrp="1"/>
          </p:cNvSpPr>
          <p:nvPr>
            <p:ph idx="1"/>
          </p:nvPr>
        </p:nvSpPr>
        <p:spPr>
          <a:xfrm>
            <a:off x="200025" y="2065337"/>
            <a:ext cx="11191875" cy="4895850"/>
          </a:xfrm>
        </p:spPr>
        <p:txBody>
          <a:bodyPr>
            <a:normAutofit/>
          </a:bodyPr>
          <a:lstStyle/>
          <a:p>
            <a:pPr marL="0" indent="0" algn="just">
              <a:buNone/>
              <a:defRPr/>
            </a:pPr>
            <a:r>
              <a:rPr lang="pt-BR" dirty="0">
                <a:solidFill>
                  <a:srgbClr val="0C0727"/>
                </a:solidFill>
              </a:rPr>
              <a:t>Através de exposições e debates a CAF tem elaborado esboços de  provimentos que em sua maioria são acolhidos pela CGJ que os edita;</a:t>
            </a:r>
          </a:p>
          <a:p>
            <a:pPr marL="0" indent="0" algn="just">
              <a:buNone/>
              <a:defRPr/>
            </a:pPr>
            <a:r>
              <a:rPr lang="pt-BR" dirty="0">
                <a:solidFill>
                  <a:srgbClr val="0C0727"/>
                </a:solidFill>
              </a:rPr>
              <a:t>Ao reverso do que ocorria no passado, praticamente inexiste judicialização sobre eles pois deles participaram todos os atores interessados na Regularização fundiária; </a:t>
            </a:r>
          </a:p>
          <a:p>
            <a:pPr marL="0" indent="0" algn="just">
              <a:buNone/>
              <a:defRPr/>
            </a:pPr>
            <a:r>
              <a:rPr lang="pt-BR" dirty="0">
                <a:solidFill>
                  <a:srgbClr val="0C0727"/>
                </a:solidFill>
              </a:rPr>
              <a:t>No Aspecto urbanístico, também definido como medidas previstas no art. 46, da Lei 11.977/11, conforme se viu por ocasião de apresentações do Fórum Mato-Grossense de Assuntos fundiários, a todos foram apresentados as controvertidas questões envolvendo a instituição de condomínios edilícios, notadamente as casas geminadas construídas em especial nas regiões do agronegócio de MT.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093E6666-CD79-403B-9490-11AC2956AB90}"/>
              </a:ext>
            </a:extLst>
          </p:cNvPr>
          <p:cNvSpPr txBox="1"/>
          <p:nvPr/>
        </p:nvSpPr>
        <p:spPr>
          <a:xfrm>
            <a:off x="209550" y="209550"/>
            <a:ext cx="11982450" cy="461665"/>
          </a:xfrm>
          <a:prstGeom prst="rect">
            <a:avLst/>
          </a:prstGeom>
          <a:noFill/>
        </p:spPr>
        <p:txBody>
          <a:bodyPr wrap="square" rtlCol="0">
            <a:spAutoFit/>
          </a:bodyPr>
          <a:lstStyle/>
          <a:p>
            <a:r>
              <a:rPr lang="pt-BR" sz="2400" spc="-15" dirty="0">
                <a:latin typeface="Algerian" panose="04020705040A02060702" pitchFamily="82" charset="0"/>
              </a:rPr>
              <a:t>Qual o perfil dos conflitos coletivos de terra no Estado de Mato Grosso?</a:t>
            </a:r>
            <a:endParaRPr lang="pt-BR" sz="2400" dirty="0">
              <a:latin typeface="Algerian" panose="04020705040A02060702" pitchFamily="82" charset="0"/>
            </a:endParaRPr>
          </a:p>
        </p:txBody>
      </p:sp>
      <p:sp>
        <p:nvSpPr>
          <p:cNvPr id="5" name="CaixaDeTexto 4">
            <a:extLst>
              <a:ext uri="{FF2B5EF4-FFF2-40B4-BE49-F238E27FC236}">
                <a16:creationId xmlns:a16="http://schemas.microsoft.com/office/drawing/2014/main" id="{670CEF2B-3BE9-4551-9FFC-A7F01B7CE6B7}"/>
              </a:ext>
            </a:extLst>
          </p:cNvPr>
          <p:cNvSpPr txBox="1"/>
          <p:nvPr/>
        </p:nvSpPr>
        <p:spPr>
          <a:xfrm>
            <a:off x="1988861" y="868193"/>
            <a:ext cx="9191625" cy="677108"/>
          </a:xfrm>
          <a:prstGeom prst="rect">
            <a:avLst/>
          </a:prstGeom>
          <a:noFill/>
        </p:spPr>
        <p:txBody>
          <a:bodyPr wrap="square" rtlCol="0">
            <a:spAutoFit/>
          </a:bodyPr>
          <a:lstStyle/>
          <a:p>
            <a:pPr marL="342900" indent="-342900" algn="ctr">
              <a:buFont typeface="Arial" panose="020B0604020202020204" pitchFamily="34" charset="0"/>
              <a:buChar char="•"/>
            </a:pPr>
            <a:r>
              <a:rPr lang="pt-BR" sz="2000" b="1" spc="-15" dirty="0">
                <a:cs typeface="Calibri"/>
              </a:rPr>
              <a:t> </a:t>
            </a:r>
            <a:r>
              <a:rPr lang="pt-BR" sz="2000" b="1" spc="-15" dirty="0">
                <a:latin typeface="Tahoma" panose="020B0604030504040204" pitchFamily="34" charset="0"/>
                <a:ea typeface="Tahoma" panose="020B0604030504040204" pitchFamily="34" charset="0"/>
                <a:cs typeface="Tahoma" panose="020B0604030504040204" pitchFamily="34" charset="0"/>
              </a:rPr>
              <a:t> Tamanho das áreas ocupadas</a:t>
            </a:r>
            <a:endParaRPr lang="pt-BR" b="1" spc="-15" dirty="0">
              <a:cs typeface="Calibri"/>
            </a:endParaRPr>
          </a:p>
          <a:p>
            <a:pPr algn="ctr"/>
            <a:r>
              <a:rPr lang="pt-BR" b="1" spc="-15" dirty="0">
                <a:cs typeface="Calibri"/>
              </a:rPr>
              <a:t>Fonte: </a:t>
            </a:r>
            <a:r>
              <a:rPr lang="pt-BR" sz="1800" b="1" spc="-15" dirty="0">
                <a:cs typeface="Calibri"/>
              </a:rPr>
              <a:t>Ações judiciais coletivas por conflitos fundiários rurais do estado de Mato Grosso (2017)</a:t>
            </a:r>
            <a:endParaRPr lang="pt-BR" dirty="0"/>
          </a:p>
        </p:txBody>
      </p:sp>
      <p:grpSp>
        <p:nvGrpSpPr>
          <p:cNvPr id="7" name="Agrupar 6">
            <a:extLst>
              <a:ext uri="{FF2B5EF4-FFF2-40B4-BE49-F238E27FC236}">
                <a16:creationId xmlns:a16="http://schemas.microsoft.com/office/drawing/2014/main" id="{181EE6B8-5D64-11D4-9F8E-50F7650172BE}"/>
              </a:ext>
            </a:extLst>
          </p:cNvPr>
          <p:cNvGrpSpPr/>
          <p:nvPr/>
        </p:nvGrpSpPr>
        <p:grpSpPr>
          <a:xfrm>
            <a:off x="12359" y="1399803"/>
            <a:ext cx="3595117" cy="3593591"/>
            <a:chOff x="3547350" y="3193893"/>
            <a:chExt cx="3595117" cy="3593591"/>
          </a:xfrm>
        </p:grpSpPr>
        <p:grpSp>
          <p:nvGrpSpPr>
            <p:cNvPr id="24" name="object 3">
              <a:extLst>
                <a:ext uri="{FF2B5EF4-FFF2-40B4-BE49-F238E27FC236}">
                  <a16:creationId xmlns:a16="http://schemas.microsoft.com/office/drawing/2014/main" id="{E52122D0-D7F2-4C03-85FA-48D03E0F09E6}"/>
                </a:ext>
              </a:extLst>
            </p:cNvPr>
            <p:cNvGrpSpPr/>
            <p:nvPr/>
          </p:nvGrpSpPr>
          <p:grpSpPr>
            <a:xfrm>
              <a:off x="3547350" y="3193893"/>
              <a:ext cx="3595117" cy="3593591"/>
              <a:chOff x="1519427" y="2877311"/>
              <a:chExt cx="3595117" cy="3593591"/>
            </a:xfrm>
          </p:grpSpPr>
          <p:pic>
            <p:nvPicPr>
              <p:cNvPr id="25" name="object 4">
                <a:extLst>
                  <a:ext uri="{FF2B5EF4-FFF2-40B4-BE49-F238E27FC236}">
                    <a16:creationId xmlns:a16="http://schemas.microsoft.com/office/drawing/2014/main" id="{B63FA4E0-193A-4045-9BD8-A337122782B4}"/>
                  </a:ext>
                </a:extLst>
              </p:cNvPr>
              <p:cNvPicPr/>
              <p:nvPr/>
            </p:nvPicPr>
            <p:blipFill>
              <a:blip r:embed="rId2" cstate="print"/>
              <a:stretch>
                <a:fillRect/>
              </a:stretch>
            </p:blipFill>
            <p:spPr>
              <a:xfrm>
                <a:off x="3285701" y="2886410"/>
                <a:ext cx="955675" cy="1810647"/>
              </a:xfrm>
              <a:prstGeom prst="rect">
                <a:avLst/>
              </a:prstGeom>
            </p:spPr>
          </p:pic>
          <p:pic>
            <p:nvPicPr>
              <p:cNvPr id="26" name="object 5">
                <a:extLst>
                  <a:ext uri="{FF2B5EF4-FFF2-40B4-BE49-F238E27FC236}">
                    <a16:creationId xmlns:a16="http://schemas.microsoft.com/office/drawing/2014/main" id="{FE86583A-EB62-40B9-A473-978D3AED941D}"/>
                  </a:ext>
                </a:extLst>
              </p:cNvPr>
              <p:cNvPicPr/>
              <p:nvPr/>
            </p:nvPicPr>
            <p:blipFill>
              <a:blip r:embed="rId3" cstate="print"/>
              <a:stretch>
                <a:fillRect/>
              </a:stretch>
            </p:blipFill>
            <p:spPr>
              <a:xfrm>
                <a:off x="3276600" y="3127247"/>
                <a:ext cx="1778507" cy="1588008"/>
              </a:xfrm>
              <a:prstGeom prst="rect">
                <a:avLst/>
              </a:prstGeom>
            </p:spPr>
          </p:pic>
          <p:pic>
            <p:nvPicPr>
              <p:cNvPr id="27" name="object 6">
                <a:extLst>
                  <a:ext uri="{FF2B5EF4-FFF2-40B4-BE49-F238E27FC236}">
                    <a16:creationId xmlns:a16="http://schemas.microsoft.com/office/drawing/2014/main" id="{D144E4A2-7D7D-41B6-8DCB-CD5ECF9D2EE1}"/>
                  </a:ext>
                </a:extLst>
              </p:cNvPr>
              <p:cNvPicPr/>
              <p:nvPr/>
            </p:nvPicPr>
            <p:blipFill>
              <a:blip r:embed="rId4" cstate="print"/>
              <a:stretch>
                <a:fillRect/>
              </a:stretch>
            </p:blipFill>
            <p:spPr>
              <a:xfrm>
                <a:off x="3276600" y="4181868"/>
                <a:ext cx="1837944" cy="2249424"/>
              </a:xfrm>
              <a:prstGeom prst="rect">
                <a:avLst/>
              </a:prstGeom>
            </p:spPr>
          </p:pic>
          <p:pic>
            <p:nvPicPr>
              <p:cNvPr id="28" name="object 7">
                <a:extLst>
                  <a:ext uri="{FF2B5EF4-FFF2-40B4-BE49-F238E27FC236}">
                    <a16:creationId xmlns:a16="http://schemas.microsoft.com/office/drawing/2014/main" id="{34FF9B15-6801-4A20-87A4-DDE6237E69E0}"/>
                  </a:ext>
                </a:extLst>
              </p:cNvPr>
              <p:cNvPicPr/>
              <p:nvPr/>
            </p:nvPicPr>
            <p:blipFill>
              <a:blip r:embed="rId5" cstate="print"/>
              <a:stretch>
                <a:fillRect/>
              </a:stretch>
            </p:blipFill>
            <p:spPr>
              <a:xfrm>
                <a:off x="1519427" y="2877311"/>
                <a:ext cx="2208276" cy="3593591"/>
              </a:xfrm>
              <a:prstGeom prst="rect">
                <a:avLst/>
              </a:prstGeom>
            </p:spPr>
          </p:pic>
          <p:pic>
            <p:nvPicPr>
              <p:cNvPr id="29" name="object 8">
                <a:extLst>
                  <a:ext uri="{FF2B5EF4-FFF2-40B4-BE49-F238E27FC236}">
                    <a16:creationId xmlns:a16="http://schemas.microsoft.com/office/drawing/2014/main" id="{C0211B63-863F-4ACE-B7D4-891184450B3A}"/>
                  </a:ext>
                </a:extLst>
              </p:cNvPr>
              <p:cNvPicPr/>
              <p:nvPr/>
            </p:nvPicPr>
            <p:blipFill>
              <a:blip r:embed="rId6" cstate="print"/>
              <a:stretch>
                <a:fillRect/>
              </a:stretch>
            </p:blipFill>
            <p:spPr>
              <a:xfrm>
                <a:off x="3316223" y="2892551"/>
                <a:ext cx="907554" cy="1762506"/>
              </a:xfrm>
              <a:prstGeom prst="rect">
                <a:avLst/>
              </a:prstGeom>
            </p:spPr>
          </p:pic>
          <p:pic>
            <p:nvPicPr>
              <p:cNvPr id="30" name="object 9">
                <a:extLst>
                  <a:ext uri="{FF2B5EF4-FFF2-40B4-BE49-F238E27FC236}">
                    <a16:creationId xmlns:a16="http://schemas.microsoft.com/office/drawing/2014/main" id="{B73E2666-6AF6-4C99-B5F6-7117DC2DE1E7}"/>
                  </a:ext>
                </a:extLst>
              </p:cNvPr>
              <p:cNvPicPr/>
              <p:nvPr/>
            </p:nvPicPr>
            <p:blipFill>
              <a:blip r:embed="rId7" cstate="print"/>
              <a:stretch>
                <a:fillRect/>
              </a:stretch>
            </p:blipFill>
            <p:spPr>
              <a:xfrm>
                <a:off x="3316223" y="3142487"/>
                <a:ext cx="1701546" cy="1512570"/>
              </a:xfrm>
              <a:prstGeom prst="rect">
                <a:avLst/>
              </a:prstGeom>
            </p:spPr>
          </p:pic>
          <p:pic>
            <p:nvPicPr>
              <p:cNvPr id="31" name="object 10">
                <a:extLst>
                  <a:ext uri="{FF2B5EF4-FFF2-40B4-BE49-F238E27FC236}">
                    <a16:creationId xmlns:a16="http://schemas.microsoft.com/office/drawing/2014/main" id="{2B0420C2-09F0-4130-A62D-6AAD75A6B32A}"/>
                  </a:ext>
                </a:extLst>
              </p:cNvPr>
              <p:cNvPicPr/>
              <p:nvPr/>
            </p:nvPicPr>
            <p:blipFill>
              <a:blip r:embed="rId8" cstate="print"/>
              <a:stretch>
                <a:fillRect/>
              </a:stretch>
            </p:blipFill>
            <p:spPr>
              <a:xfrm>
                <a:off x="3316223" y="4197095"/>
                <a:ext cx="1760981" cy="2175510"/>
              </a:xfrm>
              <a:prstGeom prst="rect">
                <a:avLst/>
              </a:prstGeom>
            </p:spPr>
          </p:pic>
          <p:pic>
            <p:nvPicPr>
              <p:cNvPr id="32" name="object 11">
                <a:extLst>
                  <a:ext uri="{FF2B5EF4-FFF2-40B4-BE49-F238E27FC236}">
                    <a16:creationId xmlns:a16="http://schemas.microsoft.com/office/drawing/2014/main" id="{AEED4ECA-0342-4589-8C16-EB60FF826E4A}"/>
                  </a:ext>
                </a:extLst>
              </p:cNvPr>
              <p:cNvPicPr/>
              <p:nvPr/>
            </p:nvPicPr>
            <p:blipFill>
              <a:blip r:embed="rId9" cstate="print"/>
              <a:stretch>
                <a:fillRect/>
              </a:stretch>
            </p:blipFill>
            <p:spPr>
              <a:xfrm>
                <a:off x="1559051" y="2892551"/>
                <a:ext cx="2131314" cy="3519678"/>
              </a:xfrm>
              <a:prstGeom prst="rect">
                <a:avLst/>
              </a:prstGeom>
            </p:spPr>
          </p:pic>
        </p:grpSp>
        <p:sp>
          <p:nvSpPr>
            <p:cNvPr id="34" name="CaixaDeTexto 33">
              <a:extLst>
                <a:ext uri="{FF2B5EF4-FFF2-40B4-BE49-F238E27FC236}">
                  <a16:creationId xmlns:a16="http://schemas.microsoft.com/office/drawing/2014/main" id="{BC4EAA56-8869-485D-9815-C305A5DC31EC}"/>
                </a:ext>
              </a:extLst>
            </p:cNvPr>
            <p:cNvSpPr txBox="1"/>
            <p:nvPr/>
          </p:nvSpPr>
          <p:spPr>
            <a:xfrm>
              <a:off x="4090415" y="4765050"/>
              <a:ext cx="1009650" cy="523220"/>
            </a:xfrm>
            <a:prstGeom prst="rect">
              <a:avLst/>
            </a:prstGeom>
            <a:noFill/>
          </p:spPr>
          <p:txBody>
            <a:bodyPr wrap="square" rtlCol="0">
              <a:spAutoFit/>
            </a:bodyPr>
            <a:lstStyle/>
            <a:p>
              <a:r>
                <a:rPr lang="pt-BR" sz="2800" b="1" dirty="0">
                  <a:solidFill>
                    <a:schemeClr val="bg1"/>
                  </a:solidFill>
                </a:rPr>
                <a:t>53%</a:t>
              </a:r>
            </a:p>
          </p:txBody>
        </p:sp>
        <p:sp>
          <p:nvSpPr>
            <p:cNvPr id="35" name="CaixaDeTexto 34">
              <a:extLst>
                <a:ext uri="{FF2B5EF4-FFF2-40B4-BE49-F238E27FC236}">
                  <a16:creationId xmlns:a16="http://schemas.microsoft.com/office/drawing/2014/main" id="{9ADAB69E-F862-47C3-A91C-B2A1729C473E}"/>
                </a:ext>
              </a:extLst>
            </p:cNvPr>
            <p:cNvSpPr txBox="1"/>
            <p:nvPr/>
          </p:nvSpPr>
          <p:spPr>
            <a:xfrm>
              <a:off x="5405251" y="3690610"/>
              <a:ext cx="838321" cy="400110"/>
            </a:xfrm>
            <a:prstGeom prst="rect">
              <a:avLst/>
            </a:prstGeom>
            <a:noFill/>
          </p:spPr>
          <p:txBody>
            <a:bodyPr wrap="square" rtlCol="0">
              <a:spAutoFit/>
            </a:bodyPr>
            <a:lstStyle/>
            <a:p>
              <a:r>
                <a:rPr lang="pt-BR" sz="2000" b="1" dirty="0">
                  <a:solidFill>
                    <a:schemeClr val="bg1"/>
                  </a:solidFill>
                </a:rPr>
                <a:t>9%</a:t>
              </a:r>
            </a:p>
          </p:txBody>
        </p:sp>
        <p:sp>
          <p:nvSpPr>
            <p:cNvPr id="36" name="CaixaDeTexto 35">
              <a:extLst>
                <a:ext uri="{FF2B5EF4-FFF2-40B4-BE49-F238E27FC236}">
                  <a16:creationId xmlns:a16="http://schemas.microsoft.com/office/drawing/2014/main" id="{BB18E7AF-0551-4C77-9B46-A7DC54939369}"/>
                </a:ext>
              </a:extLst>
            </p:cNvPr>
            <p:cNvSpPr txBox="1"/>
            <p:nvPr/>
          </p:nvSpPr>
          <p:spPr>
            <a:xfrm>
              <a:off x="5979044" y="4207241"/>
              <a:ext cx="721614" cy="369332"/>
            </a:xfrm>
            <a:prstGeom prst="rect">
              <a:avLst/>
            </a:prstGeom>
            <a:noFill/>
          </p:spPr>
          <p:txBody>
            <a:bodyPr wrap="square" rtlCol="0">
              <a:spAutoFit/>
            </a:bodyPr>
            <a:lstStyle/>
            <a:p>
              <a:r>
                <a:rPr lang="pt-BR" b="1" dirty="0">
                  <a:solidFill>
                    <a:schemeClr val="bg1"/>
                  </a:solidFill>
                </a:rPr>
                <a:t>12%</a:t>
              </a:r>
            </a:p>
          </p:txBody>
        </p:sp>
        <p:sp>
          <p:nvSpPr>
            <p:cNvPr id="37" name="CaixaDeTexto 36">
              <a:extLst>
                <a:ext uri="{FF2B5EF4-FFF2-40B4-BE49-F238E27FC236}">
                  <a16:creationId xmlns:a16="http://schemas.microsoft.com/office/drawing/2014/main" id="{A10CDB84-CDEB-4C8C-AC0B-56A3FF88D490}"/>
                </a:ext>
              </a:extLst>
            </p:cNvPr>
            <p:cNvSpPr txBox="1"/>
            <p:nvPr/>
          </p:nvSpPr>
          <p:spPr>
            <a:xfrm>
              <a:off x="5643033" y="5245180"/>
              <a:ext cx="976842" cy="461665"/>
            </a:xfrm>
            <a:prstGeom prst="rect">
              <a:avLst/>
            </a:prstGeom>
            <a:noFill/>
          </p:spPr>
          <p:txBody>
            <a:bodyPr wrap="square" rtlCol="0">
              <a:spAutoFit/>
            </a:bodyPr>
            <a:lstStyle/>
            <a:p>
              <a:r>
                <a:rPr lang="pt-BR" sz="2400" b="1" dirty="0">
                  <a:solidFill>
                    <a:schemeClr val="bg1"/>
                  </a:solidFill>
                </a:rPr>
                <a:t>26%</a:t>
              </a:r>
            </a:p>
          </p:txBody>
        </p:sp>
      </p:grpSp>
      <p:pic>
        <p:nvPicPr>
          <p:cNvPr id="40" name="object 22">
            <a:extLst>
              <a:ext uri="{FF2B5EF4-FFF2-40B4-BE49-F238E27FC236}">
                <a16:creationId xmlns:a16="http://schemas.microsoft.com/office/drawing/2014/main" id="{29F73F07-D898-480A-8E17-9CA0821CADA4}"/>
              </a:ext>
            </a:extLst>
          </p:cNvPr>
          <p:cNvPicPr/>
          <p:nvPr/>
        </p:nvPicPr>
        <p:blipFill>
          <a:blip r:embed="rId10" cstate="print"/>
          <a:stretch>
            <a:fillRect/>
          </a:stretch>
        </p:blipFill>
        <p:spPr>
          <a:xfrm flipV="1">
            <a:off x="4222079" y="2661301"/>
            <a:ext cx="179458" cy="169907"/>
          </a:xfrm>
          <a:prstGeom prst="rect">
            <a:avLst/>
          </a:prstGeom>
        </p:spPr>
      </p:pic>
      <p:pic>
        <p:nvPicPr>
          <p:cNvPr id="42" name="object 26">
            <a:extLst>
              <a:ext uri="{FF2B5EF4-FFF2-40B4-BE49-F238E27FC236}">
                <a16:creationId xmlns:a16="http://schemas.microsoft.com/office/drawing/2014/main" id="{48B7765A-F602-4E6C-BEA8-D468238E2447}"/>
              </a:ext>
            </a:extLst>
          </p:cNvPr>
          <p:cNvPicPr/>
          <p:nvPr/>
        </p:nvPicPr>
        <p:blipFill>
          <a:blip r:embed="rId11" cstate="print"/>
          <a:stretch>
            <a:fillRect/>
          </a:stretch>
        </p:blipFill>
        <p:spPr>
          <a:xfrm>
            <a:off x="4262161" y="3808328"/>
            <a:ext cx="167238" cy="174321"/>
          </a:xfrm>
          <a:prstGeom prst="rect">
            <a:avLst/>
          </a:prstGeom>
        </p:spPr>
      </p:pic>
      <p:grpSp>
        <p:nvGrpSpPr>
          <p:cNvPr id="9" name="Agrupar 8">
            <a:extLst>
              <a:ext uri="{FF2B5EF4-FFF2-40B4-BE49-F238E27FC236}">
                <a16:creationId xmlns:a16="http://schemas.microsoft.com/office/drawing/2014/main" id="{715C2E36-1F5E-96DF-D87C-57B51D37D487}"/>
              </a:ext>
            </a:extLst>
          </p:cNvPr>
          <p:cNvGrpSpPr/>
          <p:nvPr/>
        </p:nvGrpSpPr>
        <p:grpSpPr>
          <a:xfrm>
            <a:off x="2183297" y="2058830"/>
            <a:ext cx="9773274" cy="2022589"/>
            <a:chOff x="5709665" y="3626505"/>
            <a:chExt cx="9773274" cy="2022589"/>
          </a:xfrm>
        </p:grpSpPr>
        <p:pic>
          <p:nvPicPr>
            <p:cNvPr id="39" name="object 20">
              <a:extLst>
                <a:ext uri="{FF2B5EF4-FFF2-40B4-BE49-F238E27FC236}">
                  <a16:creationId xmlns:a16="http://schemas.microsoft.com/office/drawing/2014/main" id="{3EE2C91E-CD03-4DE3-BE6C-EB0AF4C5A980}"/>
                </a:ext>
              </a:extLst>
            </p:cNvPr>
            <p:cNvPicPr/>
            <p:nvPr/>
          </p:nvPicPr>
          <p:blipFill>
            <a:blip r:embed="rId12" cstate="print"/>
            <a:stretch>
              <a:fillRect/>
            </a:stretch>
          </p:blipFill>
          <p:spPr>
            <a:xfrm>
              <a:off x="7744628" y="3720760"/>
              <a:ext cx="169905" cy="169905"/>
            </a:xfrm>
            <a:prstGeom prst="rect">
              <a:avLst/>
            </a:prstGeom>
          </p:spPr>
        </p:pic>
        <p:pic>
          <p:nvPicPr>
            <p:cNvPr id="41" name="object 24">
              <a:extLst>
                <a:ext uri="{FF2B5EF4-FFF2-40B4-BE49-F238E27FC236}">
                  <a16:creationId xmlns:a16="http://schemas.microsoft.com/office/drawing/2014/main" id="{338EE338-EDF4-44B3-8F17-5BA960D79A5D}"/>
                </a:ext>
              </a:extLst>
            </p:cNvPr>
            <p:cNvPicPr/>
            <p:nvPr/>
          </p:nvPicPr>
          <p:blipFill>
            <a:blip r:embed="rId13" cstate="print"/>
            <a:stretch>
              <a:fillRect/>
            </a:stretch>
          </p:blipFill>
          <p:spPr>
            <a:xfrm>
              <a:off x="7754181" y="4765050"/>
              <a:ext cx="169905" cy="169905"/>
            </a:xfrm>
            <a:prstGeom prst="rect">
              <a:avLst/>
            </a:prstGeom>
          </p:spPr>
        </p:pic>
        <p:sp>
          <p:nvSpPr>
            <p:cNvPr id="44" name="CaixaDeTexto 43">
              <a:extLst>
                <a:ext uri="{FF2B5EF4-FFF2-40B4-BE49-F238E27FC236}">
                  <a16:creationId xmlns:a16="http://schemas.microsoft.com/office/drawing/2014/main" id="{759B7A5A-447C-44A0-A0E5-F724A917A27C}"/>
                </a:ext>
              </a:extLst>
            </p:cNvPr>
            <p:cNvSpPr txBox="1"/>
            <p:nvPr/>
          </p:nvSpPr>
          <p:spPr>
            <a:xfrm>
              <a:off x="5709665" y="5279762"/>
              <a:ext cx="6096000" cy="369332"/>
            </a:xfrm>
            <a:prstGeom prst="rect">
              <a:avLst/>
            </a:prstGeom>
            <a:noFill/>
          </p:spPr>
          <p:txBody>
            <a:bodyPr wrap="square">
              <a:spAutoFit/>
            </a:bodyPr>
            <a:lstStyle/>
            <a:p>
              <a:pPr marL="2287905">
                <a:spcBef>
                  <a:spcPts val="70"/>
                </a:spcBef>
              </a:pPr>
              <a:r>
                <a:rPr lang="pt-BR" sz="1800" b="1" spc="-5" dirty="0">
                  <a:latin typeface="Calibri"/>
                  <a:cs typeface="Calibri"/>
                </a:rPr>
                <a:t>&gt;1.500ha</a:t>
              </a:r>
              <a:endParaRPr lang="pt-BR" sz="1800" dirty="0">
                <a:latin typeface="Calibri"/>
                <a:cs typeface="Calibri"/>
              </a:endParaRPr>
            </a:p>
          </p:txBody>
        </p:sp>
        <p:sp>
          <p:nvSpPr>
            <p:cNvPr id="46" name="CaixaDeTexto 45">
              <a:extLst>
                <a:ext uri="{FF2B5EF4-FFF2-40B4-BE49-F238E27FC236}">
                  <a16:creationId xmlns:a16="http://schemas.microsoft.com/office/drawing/2014/main" id="{DB83A3F3-6EF6-4A57-B157-5283F444DCA0}"/>
                </a:ext>
              </a:extLst>
            </p:cNvPr>
            <p:cNvSpPr txBox="1"/>
            <p:nvPr/>
          </p:nvSpPr>
          <p:spPr>
            <a:xfrm>
              <a:off x="7914532" y="4651168"/>
              <a:ext cx="6096000" cy="369332"/>
            </a:xfrm>
            <a:prstGeom prst="rect">
              <a:avLst/>
            </a:prstGeom>
            <a:noFill/>
          </p:spPr>
          <p:txBody>
            <a:bodyPr wrap="square">
              <a:spAutoFit/>
            </a:bodyPr>
            <a:lstStyle/>
            <a:p>
              <a:pPr marL="12700">
                <a:spcBef>
                  <a:spcPts val="100"/>
                </a:spcBef>
              </a:pPr>
              <a:r>
                <a:rPr lang="pt-BR" sz="1800" b="1" spc="-5" dirty="0">
                  <a:latin typeface="Calibri"/>
                  <a:cs typeface="Calibri"/>
                </a:rPr>
                <a:t>&gt;400</a:t>
              </a:r>
              <a:r>
                <a:rPr lang="pt-BR" sz="1800" b="1" spc="-75" dirty="0">
                  <a:latin typeface="Calibri"/>
                  <a:cs typeface="Calibri"/>
                </a:rPr>
                <a:t> </a:t>
              </a:r>
              <a:r>
                <a:rPr lang="pt-BR" sz="1800" b="1" spc="-5" dirty="0">
                  <a:latin typeface="Calibri"/>
                  <a:cs typeface="Calibri"/>
                </a:rPr>
                <a:t>≤1.500ha</a:t>
              </a:r>
              <a:endParaRPr lang="pt-BR" sz="1800" dirty="0">
                <a:latin typeface="Calibri"/>
                <a:cs typeface="Calibri"/>
              </a:endParaRPr>
            </a:p>
          </p:txBody>
        </p:sp>
        <p:sp>
          <p:nvSpPr>
            <p:cNvPr id="48" name="CaixaDeTexto 47">
              <a:extLst>
                <a:ext uri="{FF2B5EF4-FFF2-40B4-BE49-F238E27FC236}">
                  <a16:creationId xmlns:a16="http://schemas.microsoft.com/office/drawing/2014/main" id="{FE407E46-9F86-4059-B207-DF1699D6EE37}"/>
                </a:ext>
              </a:extLst>
            </p:cNvPr>
            <p:cNvSpPr txBox="1"/>
            <p:nvPr/>
          </p:nvSpPr>
          <p:spPr>
            <a:xfrm>
              <a:off x="7924086" y="4152037"/>
              <a:ext cx="7005636" cy="369332"/>
            </a:xfrm>
            <a:prstGeom prst="rect">
              <a:avLst/>
            </a:prstGeom>
            <a:noFill/>
          </p:spPr>
          <p:txBody>
            <a:bodyPr wrap="square">
              <a:spAutoFit/>
            </a:bodyPr>
            <a:lstStyle/>
            <a:p>
              <a:pPr marL="12700">
                <a:spcBef>
                  <a:spcPts val="100"/>
                </a:spcBef>
                <a:tabLst>
                  <a:tab pos="765175" algn="l"/>
                </a:tabLst>
              </a:pPr>
              <a:r>
                <a:rPr lang="pt-BR" sz="1800" b="1" spc="-5" dirty="0">
                  <a:latin typeface="Calibri"/>
                  <a:cs typeface="Calibri"/>
                </a:rPr>
                <a:t>≥10</a:t>
              </a:r>
              <a:r>
                <a:rPr lang="pt-BR" sz="1800" b="1" dirty="0">
                  <a:latin typeface="Calibri"/>
                  <a:cs typeface="Calibri"/>
                </a:rPr>
                <a:t>0	</a:t>
              </a:r>
              <a:r>
                <a:rPr lang="pt-BR" sz="1800" b="1" spc="-5" dirty="0">
                  <a:latin typeface="Calibri"/>
                  <a:cs typeface="Calibri"/>
                </a:rPr>
                <a:t>≤40</a:t>
              </a:r>
              <a:r>
                <a:rPr lang="pt-BR" sz="1800" b="1" spc="-15" dirty="0">
                  <a:latin typeface="Calibri"/>
                  <a:cs typeface="Calibri"/>
                </a:rPr>
                <a:t>0</a:t>
              </a:r>
              <a:r>
                <a:rPr lang="pt-BR" sz="1800" b="1" dirty="0">
                  <a:latin typeface="Calibri"/>
                  <a:cs typeface="Calibri"/>
                </a:rPr>
                <a:t>ha</a:t>
              </a:r>
              <a:endParaRPr lang="pt-BR" sz="1800" dirty="0">
                <a:latin typeface="Calibri"/>
                <a:cs typeface="Calibri"/>
              </a:endParaRPr>
            </a:p>
          </p:txBody>
        </p:sp>
        <p:sp>
          <p:nvSpPr>
            <p:cNvPr id="50" name="CaixaDeTexto 49">
              <a:extLst>
                <a:ext uri="{FF2B5EF4-FFF2-40B4-BE49-F238E27FC236}">
                  <a16:creationId xmlns:a16="http://schemas.microsoft.com/office/drawing/2014/main" id="{FB8CC166-1F62-4382-83C3-6659F7C16A66}"/>
                </a:ext>
              </a:extLst>
            </p:cNvPr>
            <p:cNvSpPr txBox="1"/>
            <p:nvPr/>
          </p:nvSpPr>
          <p:spPr>
            <a:xfrm>
              <a:off x="8020103" y="3626505"/>
              <a:ext cx="7462836" cy="369332"/>
            </a:xfrm>
            <a:prstGeom prst="rect">
              <a:avLst/>
            </a:prstGeom>
            <a:noFill/>
          </p:spPr>
          <p:txBody>
            <a:bodyPr wrap="square">
              <a:spAutoFit/>
            </a:bodyPr>
            <a:lstStyle/>
            <a:p>
              <a:pPr marL="12700">
                <a:spcBef>
                  <a:spcPts val="100"/>
                </a:spcBef>
              </a:pPr>
              <a:r>
                <a:rPr lang="pt-BR" sz="1800" b="1" dirty="0">
                  <a:latin typeface="Calibri"/>
                  <a:cs typeface="Calibri"/>
                </a:rPr>
                <a:t>&lt;</a:t>
              </a:r>
              <a:r>
                <a:rPr lang="pt-BR" sz="1800" b="1" spc="-90" dirty="0">
                  <a:latin typeface="Calibri"/>
                  <a:cs typeface="Calibri"/>
                </a:rPr>
                <a:t> </a:t>
              </a:r>
              <a:r>
                <a:rPr lang="pt-BR" sz="1800" b="1" dirty="0">
                  <a:latin typeface="Calibri"/>
                  <a:cs typeface="Calibri"/>
                </a:rPr>
                <a:t>100ha</a:t>
              </a:r>
              <a:endParaRPr lang="pt-BR" sz="1800" dirty="0">
                <a:latin typeface="Calibri"/>
                <a:cs typeface="Calibri"/>
              </a:endParaRPr>
            </a:p>
          </p:txBody>
        </p:sp>
      </p:grpSp>
      <p:grpSp>
        <p:nvGrpSpPr>
          <p:cNvPr id="2" name="Agrupar 1">
            <a:extLst>
              <a:ext uri="{FF2B5EF4-FFF2-40B4-BE49-F238E27FC236}">
                <a16:creationId xmlns:a16="http://schemas.microsoft.com/office/drawing/2014/main" id="{65ABDAFE-BF9C-AA20-C42B-C2C57D0EF2CC}"/>
              </a:ext>
            </a:extLst>
          </p:cNvPr>
          <p:cNvGrpSpPr/>
          <p:nvPr/>
        </p:nvGrpSpPr>
        <p:grpSpPr>
          <a:xfrm>
            <a:off x="-892195" y="4149679"/>
            <a:ext cx="13084195" cy="2422441"/>
            <a:chOff x="-154151" y="4091441"/>
            <a:chExt cx="13084195" cy="2422441"/>
          </a:xfrm>
        </p:grpSpPr>
        <p:sp>
          <p:nvSpPr>
            <p:cNvPr id="22" name="CaixaDeTexto 21">
              <a:extLst>
                <a:ext uri="{FF2B5EF4-FFF2-40B4-BE49-F238E27FC236}">
                  <a16:creationId xmlns:a16="http://schemas.microsoft.com/office/drawing/2014/main" id="{7530CE51-16C3-41B0-B04D-61380FEFDD11}"/>
                </a:ext>
              </a:extLst>
            </p:cNvPr>
            <p:cNvSpPr txBox="1"/>
            <p:nvPr/>
          </p:nvSpPr>
          <p:spPr>
            <a:xfrm>
              <a:off x="6014894" y="4977519"/>
              <a:ext cx="6915150" cy="646331"/>
            </a:xfrm>
            <a:prstGeom prst="rect">
              <a:avLst/>
            </a:prstGeom>
            <a:noFill/>
          </p:spPr>
          <p:txBody>
            <a:bodyPr wrap="square" rtlCol="0">
              <a:spAutoFit/>
            </a:bodyPr>
            <a:lstStyle/>
            <a:p>
              <a:pPr marL="285750" indent="-285750">
                <a:buFont typeface="Wingdings" panose="05000000000000000000" pitchFamily="2" charset="2"/>
                <a:buChar char="Ø"/>
              </a:pPr>
              <a:r>
                <a:rPr lang="pt-BR" b="1" spc="-15" dirty="0">
                  <a:latin typeface="Tahoma" panose="020B0604030504040204" pitchFamily="34" charset="0"/>
                  <a:ea typeface="Tahoma" panose="020B0604030504040204" pitchFamily="34" charset="0"/>
                  <a:cs typeface="Tahoma" panose="020B0604030504040204" pitchFamily="34" charset="0"/>
                </a:rPr>
                <a:t>Áreas públicas ou privadas: </a:t>
              </a:r>
              <a:r>
                <a:rPr lang="pt-BR" sz="1800" b="1" spc="-15" dirty="0">
                  <a:latin typeface="Tahoma" panose="020B0604030504040204" pitchFamily="34" charset="0"/>
                  <a:ea typeface="Tahoma" panose="020B0604030504040204" pitchFamily="34" charset="0"/>
                  <a:cs typeface="Tahoma" panose="020B0604030504040204" pitchFamily="34" charset="0"/>
                </a:rPr>
                <a:t>80% das ações coletivas rurais envolveram terras privadas</a:t>
              </a:r>
              <a:endParaRPr lang="pt-BR" dirty="0">
                <a:latin typeface="Tahoma" panose="020B0604030504040204" pitchFamily="34" charset="0"/>
                <a:ea typeface="Tahoma" panose="020B0604030504040204" pitchFamily="34" charset="0"/>
                <a:cs typeface="Tahoma" panose="020B0604030504040204" pitchFamily="34" charset="0"/>
              </a:endParaRPr>
            </a:p>
          </p:txBody>
        </p:sp>
        <p:grpSp>
          <p:nvGrpSpPr>
            <p:cNvPr id="3" name="Agrupar 2">
              <a:extLst>
                <a:ext uri="{FF2B5EF4-FFF2-40B4-BE49-F238E27FC236}">
                  <a16:creationId xmlns:a16="http://schemas.microsoft.com/office/drawing/2014/main" id="{622B5C61-935D-2F49-2C51-61F738CB6380}"/>
                </a:ext>
              </a:extLst>
            </p:cNvPr>
            <p:cNvGrpSpPr/>
            <p:nvPr/>
          </p:nvGrpSpPr>
          <p:grpSpPr>
            <a:xfrm>
              <a:off x="-154151" y="4091441"/>
              <a:ext cx="7272979" cy="2422441"/>
              <a:chOff x="-3729544" y="1732360"/>
              <a:chExt cx="7742320" cy="2445497"/>
            </a:xfrm>
          </p:grpSpPr>
          <p:grpSp>
            <p:nvGrpSpPr>
              <p:cNvPr id="6" name="object 4">
                <a:extLst>
                  <a:ext uri="{FF2B5EF4-FFF2-40B4-BE49-F238E27FC236}">
                    <a16:creationId xmlns:a16="http://schemas.microsoft.com/office/drawing/2014/main" id="{B83184CA-41C3-4BC1-B7AB-676EF962AAD7}"/>
                  </a:ext>
                </a:extLst>
              </p:cNvPr>
              <p:cNvGrpSpPr/>
              <p:nvPr/>
            </p:nvGrpSpPr>
            <p:grpSpPr>
              <a:xfrm>
                <a:off x="305828" y="1732360"/>
                <a:ext cx="2340102" cy="2445497"/>
                <a:chOff x="-1343998" y="2722691"/>
                <a:chExt cx="2340102" cy="2445497"/>
              </a:xfrm>
            </p:grpSpPr>
            <p:pic>
              <p:nvPicPr>
                <p:cNvPr id="10" name="object 8">
                  <a:extLst>
                    <a:ext uri="{FF2B5EF4-FFF2-40B4-BE49-F238E27FC236}">
                      <a16:creationId xmlns:a16="http://schemas.microsoft.com/office/drawing/2014/main" id="{63095EDF-D196-4288-AE89-5FF263E3502F}"/>
                    </a:ext>
                  </a:extLst>
                </p:cNvPr>
                <p:cNvPicPr/>
                <p:nvPr/>
              </p:nvPicPr>
              <p:blipFill>
                <a:blip r:embed="rId14" cstate="print"/>
                <a:stretch>
                  <a:fillRect/>
                </a:stretch>
              </p:blipFill>
              <p:spPr>
                <a:xfrm>
                  <a:off x="-118702" y="2722691"/>
                  <a:ext cx="1114806" cy="1172730"/>
                </a:xfrm>
                <a:prstGeom prst="rect">
                  <a:avLst/>
                </a:prstGeom>
              </p:spPr>
            </p:pic>
            <p:pic>
              <p:nvPicPr>
                <p:cNvPr id="11" name="object 9">
                  <a:extLst>
                    <a:ext uri="{FF2B5EF4-FFF2-40B4-BE49-F238E27FC236}">
                      <a16:creationId xmlns:a16="http://schemas.microsoft.com/office/drawing/2014/main" id="{11DDEFF5-5CF1-4280-B2A1-3DFDBE1F51D5}"/>
                    </a:ext>
                  </a:extLst>
                </p:cNvPr>
                <p:cNvPicPr/>
                <p:nvPr/>
              </p:nvPicPr>
              <p:blipFill>
                <a:blip r:embed="rId15" cstate="print"/>
                <a:stretch>
                  <a:fillRect/>
                </a:stretch>
              </p:blipFill>
              <p:spPr>
                <a:xfrm>
                  <a:off x="-1343998" y="2828086"/>
                  <a:ext cx="2340102" cy="2340102"/>
                </a:xfrm>
                <a:prstGeom prst="rect">
                  <a:avLst/>
                </a:prstGeom>
              </p:spPr>
            </p:pic>
          </p:grpSp>
          <p:sp>
            <p:nvSpPr>
              <p:cNvPr id="20" name="CaixaDeTexto 19">
                <a:extLst>
                  <a:ext uri="{FF2B5EF4-FFF2-40B4-BE49-F238E27FC236}">
                    <a16:creationId xmlns:a16="http://schemas.microsoft.com/office/drawing/2014/main" id="{9EF4AAEA-C374-48A8-94A4-5A933F9E8737}"/>
                  </a:ext>
                </a:extLst>
              </p:cNvPr>
              <p:cNvSpPr txBox="1"/>
              <p:nvPr/>
            </p:nvSpPr>
            <p:spPr>
              <a:xfrm>
                <a:off x="1524000" y="2190750"/>
                <a:ext cx="676275" cy="369332"/>
              </a:xfrm>
              <a:prstGeom prst="rect">
                <a:avLst/>
              </a:prstGeom>
              <a:noFill/>
            </p:spPr>
            <p:txBody>
              <a:bodyPr wrap="square" rtlCol="0">
                <a:spAutoFit/>
              </a:bodyPr>
              <a:lstStyle/>
              <a:p>
                <a:r>
                  <a:rPr lang="pt-BR" b="1" dirty="0">
                    <a:solidFill>
                      <a:schemeClr val="bg1"/>
                    </a:solidFill>
                  </a:rPr>
                  <a:t>20 %</a:t>
                </a:r>
              </a:p>
            </p:txBody>
          </p:sp>
          <p:sp>
            <p:nvSpPr>
              <p:cNvPr id="21" name="CaixaDeTexto 20">
                <a:extLst>
                  <a:ext uri="{FF2B5EF4-FFF2-40B4-BE49-F238E27FC236}">
                    <a16:creationId xmlns:a16="http://schemas.microsoft.com/office/drawing/2014/main" id="{D64F959F-42BD-4788-B0DD-2D1BBBD286D9}"/>
                  </a:ext>
                </a:extLst>
              </p:cNvPr>
              <p:cNvSpPr txBox="1"/>
              <p:nvPr/>
            </p:nvSpPr>
            <p:spPr>
              <a:xfrm>
                <a:off x="824389" y="3167390"/>
                <a:ext cx="1220913" cy="523220"/>
              </a:xfrm>
              <a:prstGeom prst="rect">
                <a:avLst/>
              </a:prstGeom>
              <a:noFill/>
            </p:spPr>
            <p:txBody>
              <a:bodyPr wrap="square" rtlCol="0">
                <a:spAutoFit/>
              </a:bodyPr>
              <a:lstStyle/>
              <a:p>
                <a:r>
                  <a:rPr lang="pt-BR" sz="2800" b="1" dirty="0">
                    <a:solidFill>
                      <a:schemeClr val="bg1"/>
                    </a:solidFill>
                  </a:rPr>
                  <a:t>80 %</a:t>
                </a:r>
              </a:p>
            </p:txBody>
          </p:sp>
          <p:graphicFrame>
            <p:nvGraphicFramePr>
              <p:cNvPr id="8" name="Diagrama 7">
                <a:extLst>
                  <a:ext uri="{FF2B5EF4-FFF2-40B4-BE49-F238E27FC236}">
                    <a16:creationId xmlns:a16="http://schemas.microsoft.com/office/drawing/2014/main" id="{6D61065D-1703-4385-5D26-CC34A152A388}"/>
                  </a:ext>
                </a:extLst>
              </p:cNvPr>
              <p:cNvGraphicFramePr/>
              <p:nvPr>
                <p:extLst>
                  <p:ext uri="{D42A27DB-BD31-4B8C-83A1-F6EECF244321}">
                    <p14:modId xmlns:p14="http://schemas.microsoft.com/office/powerpoint/2010/main" val="3138690152"/>
                  </p:ext>
                </p:extLst>
              </p:nvPr>
            </p:nvGraphicFramePr>
            <p:xfrm>
              <a:off x="-3729544" y="3608324"/>
              <a:ext cx="7742320" cy="49425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grpSp>
    </p:spTree>
    <p:extLst>
      <p:ext uri="{BB962C8B-B14F-4D97-AF65-F5344CB8AC3E}">
        <p14:creationId xmlns:p14="http://schemas.microsoft.com/office/powerpoint/2010/main" val="171390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2986" y="214901"/>
            <a:ext cx="10907014" cy="826508"/>
          </a:xfrm>
          <a:prstGeom prst="rect">
            <a:avLst/>
          </a:prstGeom>
        </p:spPr>
        <p:txBody>
          <a:bodyPr vert="horz" wrap="square" lIns="0" tIns="13335" rIns="0" bIns="0" rtlCol="0">
            <a:spAutoFit/>
          </a:bodyPr>
          <a:lstStyle/>
          <a:p>
            <a:pPr marL="12700" algn="ctr">
              <a:spcBef>
                <a:spcPts val="105"/>
              </a:spcBef>
            </a:pPr>
            <a:r>
              <a:rPr lang="pt-BR" sz="3200" b="1" dirty="0">
                <a:latin typeface="Algerian" panose="04020705040A02060702" pitchFamily="82" charset="0"/>
                <a:cs typeface="Calibri"/>
              </a:rPr>
              <a:t>Como a vara agrária lida com esses conflitos?</a:t>
            </a:r>
            <a:r>
              <a:rPr lang="pt-BR" sz="2000" b="1" dirty="0">
                <a:cs typeface="Calibri"/>
              </a:rPr>
              <a:t>
</a:t>
            </a:r>
            <a:endParaRPr sz="2000" dirty="0">
              <a:latin typeface="Calibri"/>
              <a:cs typeface="Calibri"/>
            </a:endParaRPr>
          </a:p>
        </p:txBody>
      </p:sp>
      <p:sp>
        <p:nvSpPr>
          <p:cNvPr id="3" name="object 3"/>
          <p:cNvSpPr txBox="1">
            <a:spLocks noGrp="1"/>
          </p:cNvSpPr>
          <p:nvPr>
            <p:ph type="title"/>
          </p:nvPr>
        </p:nvSpPr>
        <p:spPr>
          <a:xfrm>
            <a:off x="522986" y="1684774"/>
            <a:ext cx="9065260" cy="1611339"/>
          </a:xfrm>
          <a:prstGeom prst="rect">
            <a:avLst/>
          </a:prstGeom>
        </p:spPr>
        <p:txBody>
          <a:bodyPr vert="horz" wrap="square" lIns="0" tIns="59055" rIns="0" bIns="0" rtlCol="0" anchor="ctr">
            <a:spAutoFit/>
          </a:bodyPr>
          <a:lstStyle/>
          <a:p>
            <a:pPr marL="12700" marR="5080">
              <a:lnSpc>
                <a:spcPts val="2920"/>
              </a:lnSpc>
              <a:spcBef>
                <a:spcPts val="465"/>
              </a:spcBef>
            </a:pPr>
            <a:r>
              <a:rPr lang="pt-BR" sz="2800" dirty="0">
                <a:latin typeface="+mn-lt"/>
              </a:rPr>
              <a:t>Na vara especializada, a juíza ou o juiz terá que analisar uma situação complexa envolvendo, dentre outros, direitos relativos a:</a:t>
            </a:r>
            <a:r>
              <a:rPr lang="pt-BR" sz="2700" dirty="0"/>
              <a:t>
</a:t>
            </a:r>
            <a:endParaRPr sz="2700" dirty="0"/>
          </a:p>
        </p:txBody>
      </p:sp>
      <p:graphicFrame>
        <p:nvGraphicFramePr>
          <p:cNvPr id="5" name="Diagrama 4">
            <a:extLst>
              <a:ext uri="{FF2B5EF4-FFF2-40B4-BE49-F238E27FC236}">
                <a16:creationId xmlns:a16="http://schemas.microsoft.com/office/drawing/2014/main" id="{8FF94281-AB0A-4228-BDC2-5EE8988974C1}"/>
              </a:ext>
            </a:extLst>
          </p:cNvPr>
          <p:cNvGraphicFramePr/>
          <p:nvPr>
            <p:extLst>
              <p:ext uri="{D42A27DB-BD31-4B8C-83A1-F6EECF244321}">
                <p14:modId xmlns:p14="http://schemas.microsoft.com/office/powerpoint/2010/main" val="4255563031"/>
              </p:ext>
            </p:extLst>
          </p:nvPr>
        </p:nvGraphicFramePr>
        <p:xfrm>
          <a:off x="136829" y="2852319"/>
          <a:ext cx="10513059" cy="3790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8800" y="33118"/>
            <a:ext cx="8782049" cy="1502976"/>
          </a:xfrm>
          <a:prstGeom prst="rect">
            <a:avLst/>
          </a:prstGeom>
        </p:spPr>
        <p:txBody>
          <a:bodyPr vert="horz" wrap="square" lIns="0" tIns="12700" rIns="0" bIns="0" rtlCol="0" anchor="ctr">
            <a:spAutoFit/>
          </a:bodyPr>
          <a:lstStyle/>
          <a:p>
            <a:pPr marL="12700">
              <a:lnSpc>
                <a:spcPct val="100000"/>
              </a:lnSpc>
              <a:spcBef>
                <a:spcPts val="100"/>
              </a:spcBef>
            </a:pPr>
            <a:r>
              <a:rPr lang="pt-BR" sz="3600" spc="-5" dirty="0">
                <a:latin typeface="Algerian" panose="04020705040A02060702" pitchFamily="82" charset="0"/>
              </a:rPr>
              <a:t>INSPEÇÃO JUDICIAL </a:t>
            </a:r>
            <a:br>
              <a:rPr lang="pt-BR" sz="3600" spc="-5" dirty="0">
                <a:latin typeface="Algerian" panose="04020705040A02060702" pitchFamily="82" charset="0"/>
              </a:rPr>
            </a:br>
            <a:r>
              <a:rPr lang="pt-BR" sz="3600" spc="-5" dirty="0">
                <a:latin typeface="Algerian" panose="04020705040A02060702" pitchFamily="82" charset="0"/>
              </a:rPr>
              <a:t>No local do conflito</a:t>
            </a:r>
            <a:r>
              <a:rPr lang="pt-BR" sz="2400" spc="-5" dirty="0"/>
              <a:t>
</a:t>
            </a:r>
            <a:endParaRPr sz="2400" dirty="0"/>
          </a:p>
        </p:txBody>
      </p:sp>
      <p:sp>
        <p:nvSpPr>
          <p:cNvPr id="3" name="object 3"/>
          <p:cNvSpPr txBox="1"/>
          <p:nvPr/>
        </p:nvSpPr>
        <p:spPr>
          <a:xfrm>
            <a:off x="1184477" y="1772697"/>
            <a:ext cx="9740697" cy="4995535"/>
          </a:xfrm>
          <a:prstGeom prst="rect">
            <a:avLst/>
          </a:prstGeom>
        </p:spPr>
        <p:txBody>
          <a:bodyPr vert="horz" wrap="square" lIns="0" tIns="83820" rIns="0" bIns="0" rtlCol="0">
            <a:spAutoFit/>
          </a:bodyPr>
          <a:lstStyle/>
          <a:p>
            <a:pPr marL="12700" marR="682625" algn="just">
              <a:lnSpc>
                <a:spcPts val="2300"/>
              </a:lnSpc>
              <a:spcBef>
                <a:spcPts val="660"/>
              </a:spcBef>
            </a:pPr>
            <a:r>
              <a:rPr lang="pt-BR" spc="-5" dirty="0">
                <a:cs typeface="Calibri"/>
              </a:rPr>
              <a:t>Uma das ações que mais impacta positivamente no conflito fundiário é a visita do juiz ou da juíza ao local do conflito, o que é uma atividade muito valorizada na Vara Agrária.
OS RESULTADOS DEMONSTRAM QUE:
- É uma prática muito inclusiva – os ocupantes da terra e as comunidades sentem-se valorizados com a presença do juiz;
- Proporciona ao juiz um conhecimento mais profundo do conflito;
- dá às agências governamentais de terras a oportunidade de esclarecer diretamente
com os ocupantes sobre a situação do terreno, desfazendo informações falsas;
- permite ao juiz verificar se existe maior tensão social;</a:t>
            </a:r>
          </a:p>
          <a:p>
            <a:pPr marL="12700" marR="682625" algn="just">
              <a:lnSpc>
                <a:spcPts val="2300"/>
              </a:lnSpc>
              <a:spcBef>
                <a:spcPts val="660"/>
              </a:spcBef>
            </a:pPr>
            <a:r>
              <a:rPr lang="pt-BR" spc="-5" dirty="0">
                <a:cs typeface="Calibri"/>
              </a:rPr>
              <a:t>- Se  está a ocorrer algum dano ambiental. O juiz aconselha sobre a eliminação de resíduos domésticos; áreas de preservação, uma vez que a ocupação coletiva sempre tem um forte impacto ambiental;
- Ajuda a acalmar as pessoas e auxilia o juiz na busca de uma solução pacífica</a:t>
            </a:r>
            <a:r>
              <a:rPr lang="pt-BR" sz="1400" spc="-5" dirty="0">
                <a:cs typeface="Calibri"/>
              </a:rPr>
              <a:t>
</a:t>
            </a:r>
            <a:endParaRPr sz="1400" dirty="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p:cNvSpPr>
          <p:nvPr>
            <p:ph type="title"/>
          </p:nvPr>
        </p:nvSpPr>
        <p:spPr>
          <a:xfrm>
            <a:off x="2279650" y="404813"/>
            <a:ext cx="7772400" cy="919162"/>
          </a:xfrm>
        </p:spPr>
        <p:txBody>
          <a:bodyPr/>
          <a:lstStyle/>
          <a:p>
            <a:pPr algn="ctr"/>
            <a:r>
              <a:rPr lang="pt-BR" sz="4000" dirty="0">
                <a:latin typeface="Algerian" panose="04020705040A02060702" pitchFamily="82" charset="0"/>
              </a:rPr>
              <a:t>PROPOSIÇÕES E CRÍTICAS</a:t>
            </a:r>
          </a:p>
        </p:txBody>
      </p:sp>
      <p:sp>
        <p:nvSpPr>
          <p:cNvPr id="35843" name="Espaço Reservado para Conteúdo 2"/>
          <p:cNvSpPr>
            <a:spLocks noGrp="1"/>
          </p:cNvSpPr>
          <p:nvPr>
            <p:ph idx="1"/>
          </p:nvPr>
        </p:nvSpPr>
        <p:spPr>
          <a:xfrm>
            <a:off x="201561" y="1956480"/>
            <a:ext cx="11179277" cy="4997450"/>
          </a:xfrm>
        </p:spPr>
        <p:txBody>
          <a:bodyPr>
            <a:normAutofit fontScale="92500" lnSpcReduction="20000"/>
          </a:bodyPr>
          <a:lstStyle/>
          <a:p>
            <a:pPr algn="just">
              <a:lnSpc>
                <a:spcPct val="160000"/>
              </a:lnSpc>
              <a:buFont typeface="Wingdings" panose="05000000000000000000" pitchFamily="2" charset="2"/>
              <a:buChar char="Ø"/>
            </a:pPr>
            <a:r>
              <a:rPr lang="es-ES" altLang="pt-PT" sz="2400" dirty="0"/>
              <a:t> </a:t>
            </a:r>
            <a:r>
              <a:rPr lang="es-ES" altLang="pt-PT" sz="2400" dirty="0">
                <a:latin typeface="Times New Roman" panose="02020603050405020304" pitchFamily="18" charset="0"/>
                <a:cs typeface="Times New Roman" panose="02020603050405020304" pitchFamily="18" charset="0"/>
              </a:rPr>
              <a:t>Fomentar propostas a </a:t>
            </a:r>
            <a:r>
              <a:rPr lang="es-ES" altLang="pt-PT" sz="2400" dirty="0" err="1">
                <a:latin typeface="Times New Roman" panose="02020603050405020304" pitchFamily="18" charset="0"/>
                <a:cs typeface="Times New Roman" panose="02020603050405020304" pitchFamily="18" charset="0"/>
              </a:rPr>
              <a:t>serem</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adotadas</a:t>
            </a:r>
            <a:r>
              <a:rPr lang="es-ES" altLang="pt-PT" sz="2400" dirty="0">
                <a:latin typeface="Times New Roman" panose="02020603050405020304" pitchFamily="18" charset="0"/>
                <a:cs typeface="Times New Roman" panose="02020603050405020304" pitchFamily="18" charset="0"/>
              </a:rPr>
              <a:t> pelo </a:t>
            </a:r>
            <a:r>
              <a:rPr lang="es-ES" altLang="pt-PT" sz="2400" dirty="0" err="1">
                <a:latin typeface="Times New Roman" panose="02020603050405020304" pitchFamily="18" charset="0"/>
                <a:cs typeface="Times New Roman" panose="02020603050405020304" pitchFamily="18" charset="0"/>
              </a:rPr>
              <a:t>Governo</a:t>
            </a:r>
            <a:r>
              <a:rPr lang="es-ES" altLang="pt-PT" sz="2400" dirty="0">
                <a:latin typeface="Times New Roman" panose="02020603050405020304" pitchFamily="18" charset="0"/>
                <a:cs typeface="Times New Roman" panose="02020603050405020304" pitchFamily="18" charset="0"/>
              </a:rPr>
              <a:t> brasileiro, destinadas a </a:t>
            </a:r>
            <a:r>
              <a:rPr lang="es-ES" altLang="pt-PT" sz="2400" dirty="0" err="1">
                <a:latin typeface="Times New Roman" panose="02020603050405020304" pitchFamily="18" charset="0"/>
                <a:cs typeface="Times New Roman" panose="02020603050405020304" pitchFamily="18" charset="0"/>
              </a:rPr>
              <a:t>aprimorar</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ações</a:t>
            </a:r>
            <a:r>
              <a:rPr lang="es-ES" altLang="pt-PT" sz="2400" dirty="0">
                <a:latin typeface="Times New Roman" panose="02020603050405020304" pitchFamily="18" charset="0"/>
                <a:cs typeface="Times New Roman" panose="02020603050405020304" pitchFamily="18" charset="0"/>
              </a:rPr>
              <a:t> políticas e estratégicas sobre a </a:t>
            </a:r>
            <a:r>
              <a:rPr lang="es-ES" altLang="pt-PT" sz="2400" dirty="0" err="1">
                <a:latin typeface="Times New Roman" panose="02020603050405020304" pitchFamily="18" charset="0"/>
                <a:cs typeface="Times New Roman" panose="02020603050405020304" pitchFamily="18" charset="0"/>
              </a:rPr>
              <a:t>governança</a:t>
            </a:r>
            <a:r>
              <a:rPr lang="es-ES" altLang="pt-PT" sz="2400" dirty="0">
                <a:latin typeface="Times New Roman" panose="02020603050405020304" pitchFamily="18" charset="0"/>
                <a:cs typeface="Times New Roman" panose="02020603050405020304" pitchFamily="18" charset="0"/>
              </a:rPr>
              <a:t> de </a:t>
            </a:r>
            <a:r>
              <a:rPr lang="es-ES" altLang="pt-PT" sz="2400" dirty="0" err="1">
                <a:latin typeface="Times New Roman" panose="02020603050405020304" pitchFamily="18" charset="0"/>
                <a:cs typeface="Times New Roman" panose="02020603050405020304" pitchFamily="18" charset="0"/>
              </a:rPr>
              <a:t>terras</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rurais</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sua</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regularização</a:t>
            </a:r>
            <a:r>
              <a:rPr lang="es-ES" altLang="pt-PT" sz="2400" dirty="0">
                <a:latin typeface="Times New Roman" panose="02020603050405020304" pitchFamily="18" charset="0"/>
                <a:cs typeface="Times New Roman" panose="02020603050405020304" pitchFamily="18" charset="0"/>
              </a:rPr>
              <a:t>, indicando alternativas uniformes, fundamentadas no </a:t>
            </a:r>
            <a:r>
              <a:rPr lang="es-ES" altLang="pt-PT" sz="2400" dirty="0" err="1">
                <a:latin typeface="Times New Roman" panose="02020603050405020304" pitchFamily="18" charset="0"/>
                <a:cs typeface="Times New Roman" panose="02020603050405020304" pitchFamily="18" charset="0"/>
              </a:rPr>
              <a:t>Direito</a:t>
            </a:r>
            <a:r>
              <a:rPr lang="es-ES" altLang="pt-PT" sz="2400" dirty="0">
                <a:latin typeface="Times New Roman" panose="02020603050405020304" pitchFamily="18" charset="0"/>
                <a:cs typeface="Times New Roman" panose="02020603050405020304" pitchFamily="18" charset="0"/>
              </a:rPr>
              <a:t> Comparado.</a:t>
            </a:r>
          </a:p>
          <a:p>
            <a:pPr algn="just">
              <a:lnSpc>
                <a:spcPct val="160000"/>
              </a:lnSpc>
              <a:buFont typeface="Wingdings" panose="05000000000000000000" pitchFamily="2" charset="2"/>
              <a:buChar char="Ø"/>
            </a:pPr>
            <a:r>
              <a:rPr lang="es-ES" altLang="pt-PT" sz="2400" dirty="0">
                <a:latin typeface="Times New Roman" panose="02020603050405020304" pitchFamily="18" charset="0"/>
                <a:cs typeface="Times New Roman" panose="02020603050405020304" pitchFamily="18" charset="0"/>
              </a:rPr>
              <a:t> Elaborar </a:t>
            </a:r>
            <a:r>
              <a:rPr lang="es-ES" altLang="pt-PT" sz="2400" dirty="0" err="1">
                <a:latin typeface="Times New Roman" panose="02020603050405020304" pitchFamily="18" charset="0"/>
                <a:cs typeface="Times New Roman" panose="02020603050405020304" pitchFamily="18" charset="0"/>
              </a:rPr>
              <a:t>esboço</a:t>
            </a:r>
            <a:r>
              <a:rPr lang="es-ES" altLang="pt-PT" sz="2400" dirty="0">
                <a:latin typeface="Times New Roman" panose="02020603050405020304" pitchFamily="18" charset="0"/>
                <a:cs typeface="Times New Roman" panose="02020603050405020304" pitchFamily="18" charset="0"/>
              </a:rPr>
              <a:t> de </a:t>
            </a:r>
            <a:r>
              <a:rPr lang="es-ES" altLang="pt-PT" sz="2400" dirty="0" err="1">
                <a:latin typeface="Times New Roman" panose="02020603050405020304" pitchFamily="18" charset="0"/>
                <a:cs typeface="Times New Roman" panose="02020603050405020304" pitchFamily="18" charset="0"/>
              </a:rPr>
              <a:t>projetos</a:t>
            </a:r>
            <a:r>
              <a:rPr lang="es-ES" altLang="pt-PT" sz="2400" dirty="0">
                <a:latin typeface="Times New Roman" panose="02020603050405020304" pitchFamily="18" charset="0"/>
                <a:cs typeface="Times New Roman" panose="02020603050405020304" pitchFamily="18" charset="0"/>
              </a:rPr>
              <a:t> de </a:t>
            </a:r>
            <a:r>
              <a:rPr lang="es-ES" altLang="pt-PT" sz="2400" dirty="0" err="1">
                <a:latin typeface="Times New Roman" panose="02020603050405020304" pitchFamily="18" charset="0"/>
                <a:cs typeface="Times New Roman" panose="02020603050405020304" pitchFamily="18" charset="0"/>
              </a:rPr>
              <a:t>Leis</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oferecendo</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assim</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aos</a:t>
            </a:r>
            <a:r>
              <a:rPr lang="es-ES" altLang="pt-PT" sz="2400" dirty="0">
                <a:latin typeface="Times New Roman" panose="02020603050405020304" pitchFamily="18" charset="0"/>
                <a:cs typeface="Times New Roman" panose="02020603050405020304" pitchFamily="18" charset="0"/>
              </a:rPr>
              <a:t> Poderes Executivo e Legislativo </a:t>
            </a:r>
            <a:r>
              <a:rPr lang="es-ES" altLang="pt-PT" sz="2400" dirty="0" err="1">
                <a:latin typeface="Times New Roman" panose="02020603050405020304" pitchFamily="18" charset="0"/>
                <a:cs typeface="Times New Roman" panose="02020603050405020304" pitchFamily="18" charset="0"/>
              </a:rPr>
              <a:t>oportunidade</a:t>
            </a:r>
            <a:r>
              <a:rPr lang="es-ES" altLang="pt-PT" sz="2400" dirty="0">
                <a:latin typeface="Times New Roman" panose="02020603050405020304" pitchFamily="18" charset="0"/>
                <a:cs typeface="Times New Roman" panose="02020603050405020304" pitchFamily="18" charset="0"/>
              </a:rPr>
              <a:t> de </a:t>
            </a:r>
            <a:r>
              <a:rPr lang="es-ES" altLang="pt-PT" sz="2400" dirty="0" err="1">
                <a:latin typeface="Times New Roman" panose="02020603050405020304" pitchFamily="18" charset="0"/>
                <a:cs typeface="Times New Roman" panose="02020603050405020304" pitchFamily="18" charset="0"/>
              </a:rPr>
              <a:t>aproveitar</a:t>
            </a:r>
            <a:r>
              <a:rPr lang="es-ES" altLang="pt-PT" sz="2400" dirty="0">
                <a:latin typeface="Times New Roman" panose="02020603050405020304" pitchFamily="18" charset="0"/>
                <a:cs typeface="Times New Roman" panose="02020603050405020304" pitchFamily="18" charset="0"/>
              </a:rPr>
              <a:t> os </a:t>
            </a:r>
            <a:r>
              <a:rPr lang="es-ES" altLang="pt-PT" sz="2400" dirty="0" err="1">
                <a:latin typeface="Times New Roman" panose="02020603050405020304" pitchFamily="18" charset="0"/>
                <a:cs typeface="Times New Roman" panose="02020603050405020304" pitchFamily="18" charset="0"/>
              </a:rPr>
              <a:t>estudos</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desenvolvidos</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na</a:t>
            </a:r>
            <a:r>
              <a:rPr lang="es-ES" altLang="pt-PT" sz="2400" dirty="0">
                <a:latin typeface="Times New Roman" panose="02020603050405020304" pitchFamily="18" charset="0"/>
                <a:cs typeface="Times New Roman" panose="02020603050405020304" pitchFamily="18" charset="0"/>
              </a:rPr>
              <a:t> </a:t>
            </a:r>
            <a:r>
              <a:rPr lang="es-ES" altLang="pt-PT" sz="2400" dirty="0" err="1">
                <a:latin typeface="Times New Roman" panose="02020603050405020304" pitchFamily="18" charset="0"/>
                <a:cs typeface="Times New Roman" panose="02020603050405020304" pitchFamily="18" charset="0"/>
              </a:rPr>
              <a:t>elaboração</a:t>
            </a:r>
            <a:r>
              <a:rPr lang="es-ES" altLang="pt-PT" sz="2400" dirty="0">
                <a:latin typeface="Times New Roman" panose="02020603050405020304" pitchFamily="18" charset="0"/>
                <a:cs typeface="Times New Roman" panose="02020603050405020304" pitchFamily="18" charset="0"/>
              </a:rPr>
              <a:t> dos mesmos para a </a:t>
            </a:r>
            <a:r>
              <a:rPr lang="es-ES" altLang="pt-PT" sz="2400" dirty="0" err="1">
                <a:latin typeface="Times New Roman" panose="02020603050405020304" pitchFamily="18" charset="0"/>
                <a:cs typeface="Times New Roman" panose="02020603050405020304" pitchFamily="18" charset="0"/>
              </a:rPr>
              <a:t>solução</a:t>
            </a:r>
            <a:r>
              <a:rPr lang="es-ES" altLang="pt-PT" sz="2400" dirty="0">
                <a:latin typeface="Times New Roman" panose="02020603050405020304" pitchFamily="18" charset="0"/>
                <a:cs typeface="Times New Roman" panose="02020603050405020304" pitchFamily="18" charset="0"/>
              </a:rPr>
              <a:t> de casos concretos , oriundos de </a:t>
            </a:r>
            <a:r>
              <a:rPr lang="es-ES" altLang="pt-PT" sz="2400" dirty="0" err="1">
                <a:latin typeface="Times New Roman" panose="02020603050405020304" pitchFamily="18" charset="0"/>
                <a:cs typeface="Times New Roman" panose="02020603050405020304" pitchFamily="18" charset="0"/>
              </a:rPr>
              <a:t>situações</a:t>
            </a:r>
            <a:r>
              <a:rPr lang="es-ES" altLang="pt-PT" sz="2400" dirty="0">
                <a:latin typeface="Times New Roman" panose="02020603050405020304" pitchFamily="18" charset="0"/>
                <a:cs typeface="Times New Roman" panose="02020603050405020304" pitchFamily="18" charset="0"/>
              </a:rPr>
              <a:t> irregulares a partir do </a:t>
            </a:r>
            <a:r>
              <a:rPr lang="es-ES" altLang="pt-PT" sz="2400" dirty="0" err="1">
                <a:latin typeface="Times New Roman" panose="02020603050405020304" pitchFamily="18" charset="0"/>
                <a:cs typeface="Times New Roman" panose="02020603050405020304" pitchFamily="18" charset="0"/>
              </a:rPr>
              <a:t>município</a:t>
            </a:r>
            <a:r>
              <a:rPr lang="es-ES" altLang="pt-PT" sz="2400" dirty="0">
                <a:latin typeface="Times New Roman" panose="02020603050405020304" pitchFamily="18" charset="0"/>
                <a:cs typeface="Times New Roman" panose="02020603050405020304" pitchFamily="18" charset="0"/>
              </a:rPr>
              <a:t> </a:t>
            </a:r>
          </a:p>
          <a:p>
            <a:pPr algn="just">
              <a:lnSpc>
                <a:spcPct val="160000"/>
              </a:lnSpc>
              <a:buFont typeface="Wingdings" panose="05000000000000000000" pitchFamily="2" charset="2"/>
              <a:buChar char="Ø"/>
            </a:pPr>
            <a:r>
              <a:rPr lang="pt-BR" sz="2400" dirty="0">
                <a:latin typeface="Times New Roman" panose="02020603050405020304" pitchFamily="18" charset="0"/>
                <a:cs typeface="Times New Roman" panose="02020603050405020304" pitchFamily="18" charset="0"/>
              </a:rPr>
              <a:t> Fortalecer os municípios, dotando-os de </a:t>
            </a:r>
            <a:r>
              <a:rPr lang="pt-BR" sz="2400" dirty="0" err="1">
                <a:latin typeface="Times New Roman" panose="02020603050405020304" pitchFamily="18" charset="0"/>
                <a:cs typeface="Times New Roman" panose="02020603050405020304" pitchFamily="18" charset="0"/>
              </a:rPr>
              <a:t>infra-estrutura</a:t>
            </a:r>
            <a:r>
              <a:rPr lang="pt-BR" sz="2400" dirty="0">
                <a:latin typeface="Times New Roman" panose="02020603050405020304" pitchFamily="18" charset="0"/>
                <a:cs typeface="Times New Roman" panose="02020603050405020304" pitchFamily="18" charset="0"/>
              </a:rPr>
              <a:t> para gerir não só o perímetro urbano, mas também o rural que lhe pertence.</a:t>
            </a:r>
          </a:p>
          <a:p>
            <a:pPr algn="just"/>
            <a:endParaRPr lang="es-ES" altLang="pt-PT" sz="2400" dirty="0"/>
          </a:p>
          <a:p>
            <a:pPr algn="just" eaLnBrk="1" hangingPunct="1">
              <a:buFont typeface="Wingdings" panose="05000000000000000000" pitchFamily="2" charset="2"/>
              <a:buNone/>
            </a:pPr>
            <a:r>
              <a:rPr lang="es-ES" altLang="pt-PT" sz="2400" dirty="0"/>
              <a:t>	</a:t>
            </a:r>
          </a:p>
          <a:p>
            <a:pPr algn="just"/>
            <a:endParaRPr lang="es-ES" altLang="pt-PT" sz="2400" dirty="0"/>
          </a:p>
          <a:p>
            <a:pPr algn="just"/>
            <a:endParaRPr lang="es-ES" altLang="pt-PT" sz="2400" dirty="0"/>
          </a:p>
          <a:p>
            <a:pPr algn="just"/>
            <a:endParaRPr lang="es-ES" altLang="pt-PT" sz="2400" dirty="0"/>
          </a:p>
        </p:txBody>
      </p:sp>
    </p:spTree>
    <p:extLst>
      <p:ext uri="{BB962C8B-B14F-4D97-AF65-F5344CB8AC3E}">
        <p14:creationId xmlns:p14="http://schemas.microsoft.com/office/powerpoint/2010/main" val="3338489130"/>
      </p:ext>
    </p:extLst>
  </p:cSld>
  <p:clrMapOvr>
    <a:masterClrMapping/>
  </p:clrMapOvr>
  <mc:AlternateContent xmlns:mc="http://schemas.openxmlformats.org/markup-compatibility/2006" xmlns:p14="http://schemas.microsoft.com/office/powerpoint/2010/main">
    <mc:Choice Requires="p14">
      <p:transition spd="slow" p14:dur="2000" advClick="0" advTm="3035"/>
    </mc:Choice>
    <mc:Fallback xmlns="">
      <p:transition spd="slow" advClick="0" advTm="303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D6A8C2B4-121E-6607-8967-65B70433C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pt-B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m 4">
            <a:hlinkClick r:id="rId2"/>
            <a:extLst>
              <a:ext uri="{FF2B5EF4-FFF2-40B4-BE49-F238E27FC236}">
                <a16:creationId xmlns:a16="http://schemas.microsoft.com/office/drawing/2014/main" id="{B71777A6-9B5A-1813-2887-8F6261CA44AF}"/>
              </a:ext>
            </a:extLst>
          </p:cNvPr>
          <p:cNvPicPr>
            <a:picLocks noChangeAspect="1"/>
          </p:cNvPicPr>
          <p:nvPr/>
        </p:nvPicPr>
        <p:blipFill>
          <a:blip r:embed="rId3"/>
          <a:stretch>
            <a:fillRect/>
          </a:stretch>
        </p:blipFill>
        <p:spPr>
          <a:xfrm>
            <a:off x="148812" y="597320"/>
            <a:ext cx="8461787" cy="2537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m 5">
            <a:hlinkClick r:id="rId4"/>
            <a:extLst>
              <a:ext uri="{FF2B5EF4-FFF2-40B4-BE49-F238E27FC236}">
                <a16:creationId xmlns:a16="http://schemas.microsoft.com/office/drawing/2014/main" id="{8FF5F135-C792-1783-EFCC-78443268E854}"/>
              </a:ext>
            </a:extLst>
          </p:cNvPr>
          <p:cNvPicPr>
            <a:picLocks noChangeAspect="1"/>
          </p:cNvPicPr>
          <p:nvPr/>
        </p:nvPicPr>
        <p:blipFill>
          <a:blip r:embed="rId5"/>
          <a:stretch>
            <a:fillRect/>
          </a:stretch>
        </p:blipFill>
        <p:spPr>
          <a:xfrm>
            <a:off x="148812" y="3429000"/>
            <a:ext cx="9577365" cy="3329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417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4">
            <a:extLst>
              <a:ext uri="{FF2B5EF4-FFF2-40B4-BE49-F238E27FC236}">
                <a16:creationId xmlns:a16="http://schemas.microsoft.com/office/drawing/2014/main" id="{F71D8A39-782D-37DC-560F-DF6875544182}"/>
              </a:ext>
            </a:extLst>
          </p:cNvPr>
          <p:cNvSpPr>
            <a:spLocks noGrp="1"/>
          </p:cNvSpPr>
          <p:nvPr>
            <p:ph type="sldNum" sz="quarter" idx="12"/>
          </p:nvPr>
        </p:nvSpPr>
        <p:spPr/>
        <p:txBody>
          <a:bodyPr/>
          <a:lstStyle/>
          <a:p>
            <a:pPr rtl="0"/>
            <a:fld id="{D495E168-DA5E-4888-8D8A-92B118324C14}" type="slidenum">
              <a:rPr lang="pt-BR" noProof="0" smtClean="0"/>
              <a:t>37</a:t>
            </a:fld>
            <a:endParaRPr lang="pt-BR" noProof="0" dirty="0"/>
          </a:p>
        </p:txBody>
      </p:sp>
      <p:pic>
        <p:nvPicPr>
          <p:cNvPr id="3" name="Imagem 2">
            <a:hlinkClick r:id="rId2"/>
            <a:extLst>
              <a:ext uri="{FF2B5EF4-FFF2-40B4-BE49-F238E27FC236}">
                <a16:creationId xmlns:a16="http://schemas.microsoft.com/office/drawing/2014/main" id="{B412194B-A2C6-827D-AEA7-CEA24851762A}"/>
              </a:ext>
            </a:extLst>
          </p:cNvPr>
          <p:cNvPicPr>
            <a:picLocks noChangeAspect="1"/>
          </p:cNvPicPr>
          <p:nvPr/>
        </p:nvPicPr>
        <p:blipFill>
          <a:blip r:embed="rId3"/>
          <a:stretch>
            <a:fillRect/>
          </a:stretch>
        </p:blipFill>
        <p:spPr>
          <a:xfrm>
            <a:off x="295553" y="1373264"/>
            <a:ext cx="9845267" cy="2945510"/>
          </a:xfrm>
          <a:prstGeom prst="rect">
            <a:avLst/>
          </a:prstGeom>
        </p:spPr>
      </p:pic>
      <p:pic>
        <p:nvPicPr>
          <p:cNvPr id="9" name="Imagem 8">
            <a:hlinkClick r:id="rId4" action="ppaction://hlinksldjump"/>
            <a:extLst>
              <a:ext uri="{FF2B5EF4-FFF2-40B4-BE49-F238E27FC236}">
                <a16:creationId xmlns:a16="http://schemas.microsoft.com/office/drawing/2014/main" id="{7C4E8B04-98B1-6716-4E83-EBF908539FAA}"/>
              </a:ext>
            </a:extLst>
          </p:cNvPr>
          <p:cNvPicPr>
            <a:picLocks noChangeAspect="1"/>
          </p:cNvPicPr>
          <p:nvPr/>
        </p:nvPicPr>
        <p:blipFill>
          <a:blip r:embed="rId5"/>
          <a:stretch>
            <a:fillRect/>
          </a:stretch>
        </p:blipFill>
        <p:spPr>
          <a:xfrm>
            <a:off x="295553" y="4331635"/>
            <a:ext cx="6073666" cy="670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9597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F5DB82-E8FB-4E0B-887B-A927FE5D5428}"/>
              </a:ext>
            </a:extLst>
          </p:cNvPr>
          <p:cNvSpPr>
            <a:spLocks noGrp="1"/>
          </p:cNvSpPr>
          <p:nvPr>
            <p:ph type="ctrTitle" idx="4294967295"/>
          </p:nvPr>
        </p:nvSpPr>
        <p:spPr>
          <a:xfrm>
            <a:off x="1323975" y="227013"/>
            <a:ext cx="9144000" cy="808037"/>
          </a:xfrm>
          <a:ln>
            <a:solidFill>
              <a:schemeClr val="tx1">
                <a:lumMod val="65000"/>
              </a:schemeClr>
            </a:solidFill>
          </a:ln>
        </p:spPr>
        <p:txBody>
          <a:bodyPr/>
          <a:lstStyle/>
          <a:p>
            <a:pPr algn="ctr">
              <a:defRPr/>
            </a:pPr>
            <a:r>
              <a:rPr lang="pt-BR" sz="3400" dirty="0">
                <a:latin typeface="Algerian" panose="04020705040A02060702" pitchFamily="82" charset="0"/>
              </a:rPr>
              <a:t>REFERÊNCIAS BIBLIOGRÁFICAS</a:t>
            </a:r>
          </a:p>
        </p:txBody>
      </p:sp>
      <p:sp>
        <p:nvSpPr>
          <p:cNvPr id="48131" name="Espaço Reservado para Conteúdo 2">
            <a:extLst>
              <a:ext uri="{FF2B5EF4-FFF2-40B4-BE49-F238E27FC236}">
                <a16:creationId xmlns:a16="http://schemas.microsoft.com/office/drawing/2014/main" id="{72B30768-0D9A-4931-92EE-FE6606A917AC}"/>
              </a:ext>
            </a:extLst>
          </p:cNvPr>
          <p:cNvSpPr>
            <a:spLocks noGrp="1" noChangeArrowheads="1"/>
          </p:cNvSpPr>
          <p:nvPr>
            <p:ph type="subTitle" idx="4294967295"/>
          </p:nvPr>
        </p:nvSpPr>
        <p:spPr>
          <a:xfrm>
            <a:off x="1096963" y="1573213"/>
            <a:ext cx="9304337" cy="4930775"/>
          </a:xfrm>
        </p:spPr>
        <p:txBody>
          <a:bodyPr>
            <a:normAutofit fontScale="85000" lnSpcReduction="20000"/>
          </a:bodyPr>
          <a:lstStyle/>
          <a:p>
            <a:pPr>
              <a:buFont typeface="Wingdings" panose="05000000000000000000" pitchFamily="2" charset="2"/>
              <a:buChar char="Ø"/>
            </a:pPr>
            <a:r>
              <a:rPr lang="pt-BR" sz="1800" b="0" i="0" dirty="0">
                <a:effectLst/>
                <a:latin typeface="+mj-lt"/>
              </a:rPr>
              <a:t>E</a:t>
            </a:r>
            <a:r>
              <a:rPr lang="pt-BR" sz="1800" dirty="0">
                <a:latin typeface="+mj-lt"/>
              </a:rPr>
              <a:t>DUARDO LECCA. Prática de </a:t>
            </a:r>
            <a:r>
              <a:rPr lang="pt-BR" sz="1800" dirty="0" err="1">
                <a:latin typeface="+mj-lt"/>
              </a:rPr>
              <a:t>la</a:t>
            </a:r>
            <a:r>
              <a:rPr lang="pt-BR" sz="1800" dirty="0">
                <a:latin typeface="+mj-lt"/>
              </a:rPr>
              <a:t> </a:t>
            </a:r>
            <a:r>
              <a:rPr lang="pt-BR" sz="1800" dirty="0" err="1">
                <a:latin typeface="+mj-lt"/>
              </a:rPr>
              <a:t>Usucapión</a:t>
            </a:r>
            <a:r>
              <a:rPr lang="pt-BR" sz="1800" dirty="0">
                <a:latin typeface="+mj-lt"/>
              </a:rPr>
              <a:t>, </a:t>
            </a:r>
            <a:r>
              <a:rPr lang="pt-BR" sz="1800" dirty="0" err="1">
                <a:latin typeface="+mj-lt"/>
              </a:rPr>
              <a:t>Ediciones</a:t>
            </a:r>
            <a:r>
              <a:rPr lang="pt-BR" sz="1800" dirty="0">
                <a:latin typeface="+mj-lt"/>
              </a:rPr>
              <a:t> </a:t>
            </a:r>
            <a:r>
              <a:rPr lang="pt-BR" sz="1800" dirty="0" err="1">
                <a:latin typeface="+mj-lt"/>
              </a:rPr>
              <a:t>Juridicas</a:t>
            </a:r>
            <a:r>
              <a:rPr lang="pt-BR" sz="1800" dirty="0">
                <a:latin typeface="+mj-lt"/>
              </a:rPr>
              <a:t>, Paraná 123, piso, Buenos Aires – Argentina, ISBN: 978-950-758-105-2;</a:t>
            </a:r>
          </a:p>
          <a:p>
            <a:pPr>
              <a:buFont typeface="Wingdings" panose="05000000000000000000" pitchFamily="2" charset="2"/>
              <a:buChar char="Ø"/>
            </a:pPr>
            <a:r>
              <a:rPr lang="pt-BR" sz="1800" dirty="0">
                <a:latin typeface="+mj-lt"/>
              </a:rPr>
              <a:t>BARBOSA, José de </a:t>
            </a:r>
            <a:r>
              <a:rPr lang="pt-BR" sz="1800" dirty="0" err="1">
                <a:latin typeface="+mj-lt"/>
              </a:rPr>
              <a:t>Arimatéia</a:t>
            </a:r>
            <a:r>
              <a:rPr lang="pt-BR" sz="1800" dirty="0">
                <a:latin typeface="+mj-lt"/>
              </a:rPr>
              <a:t>. Aquisição da Propriedade Rural sobre Terras Devolutas. Atena Editora. 3ª. Ed. 2022. ISBN 978-65- 258-0094-3;</a:t>
            </a:r>
          </a:p>
          <a:p>
            <a:pPr>
              <a:buFont typeface="Wingdings" panose="05000000000000000000" pitchFamily="2" charset="2"/>
              <a:buChar char="Ø"/>
            </a:pPr>
            <a:r>
              <a:rPr lang="pt-BR" altLang="es-AR" sz="1800" dirty="0">
                <a:latin typeface="+mj-lt"/>
                <a:cs typeface="Mongolian Baiti" panose="03000500000000000000" pitchFamily="66" charset="0"/>
              </a:rPr>
              <a:t>GRANDE JUNIOR, Usucapião sobre Terras Públicas e Devolutas. Rio de Janeiro: </a:t>
            </a:r>
            <a:r>
              <a:rPr lang="pt-BR" altLang="es-AR" sz="1800" dirty="0" err="1">
                <a:latin typeface="+mj-lt"/>
                <a:cs typeface="Mongolian Baiti" panose="03000500000000000000" pitchFamily="66" charset="0"/>
              </a:rPr>
              <a:t>Lumen</a:t>
            </a:r>
            <a:r>
              <a:rPr lang="pt-BR" altLang="es-AR" sz="1800" dirty="0">
                <a:latin typeface="+mj-lt"/>
                <a:cs typeface="Mongolian Baiti" panose="03000500000000000000" pitchFamily="66" charset="0"/>
              </a:rPr>
              <a:t> Juris, 2016, 456p.;(Coleção Direito Agrário PPGDA-UFG), ISBN: 978-85-8440-856-6;</a:t>
            </a:r>
          </a:p>
          <a:p>
            <a:pPr>
              <a:buFont typeface="Wingdings" panose="05000000000000000000" pitchFamily="2" charset="2"/>
              <a:buChar char="Ø"/>
            </a:pPr>
            <a:r>
              <a:rPr lang="pt-BR" altLang="es-AR" sz="1800" dirty="0">
                <a:latin typeface="+mj-lt"/>
                <a:cs typeface="Mongolian Baiti" panose="03000500000000000000" pitchFamily="66" charset="0"/>
              </a:rPr>
              <a:t>MELLO, Henrique Ferraz. Usucapião Extrajudicial, 1º edição, São Paulo: YK Editora, 2016, ISBN: 978-85-68215-08-1;</a:t>
            </a:r>
          </a:p>
          <a:p>
            <a:pPr>
              <a:buFont typeface="Wingdings" panose="05000000000000000000" pitchFamily="2" charset="2"/>
              <a:buChar char="Ø"/>
            </a:pPr>
            <a:r>
              <a:rPr lang="pt-BR" altLang="es-AR" sz="1800" dirty="0">
                <a:latin typeface="+mj-lt"/>
                <a:cs typeface="Mongolian Baiti" panose="03000500000000000000" pitchFamily="66" charset="0"/>
              </a:rPr>
              <a:t>MARCIAL PONS. LA USUCAPIÓN. </a:t>
            </a:r>
            <a:r>
              <a:rPr lang="pt-BR" altLang="es-AR" sz="1800" dirty="0" err="1">
                <a:latin typeface="+mj-lt"/>
                <a:cs typeface="Mongolian Baiti" panose="03000500000000000000" pitchFamily="66" charset="0"/>
              </a:rPr>
              <a:t>ediciones</a:t>
            </a:r>
            <a:r>
              <a:rPr lang="pt-BR" altLang="es-AR" sz="1800" dirty="0">
                <a:latin typeface="+mj-lt"/>
                <a:cs typeface="Mongolian Baiti" panose="03000500000000000000" pitchFamily="66" charset="0"/>
              </a:rPr>
              <a:t> jurídicas y  </a:t>
            </a:r>
            <a:r>
              <a:rPr lang="pt-BR" altLang="es-AR" sz="1800" dirty="0" err="1">
                <a:latin typeface="+mj-lt"/>
                <a:cs typeface="Mongolian Baiti" panose="03000500000000000000" pitchFamily="66" charset="0"/>
              </a:rPr>
              <a:t>soociales</a:t>
            </a:r>
            <a:r>
              <a:rPr lang="pt-BR" altLang="es-AR" sz="1800" dirty="0">
                <a:latin typeface="+mj-lt"/>
                <a:cs typeface="Mongolian Baiti" panose="03000500000000000000" pitchFamily="66" charset="0"/>
              </a:rPr>
              <a:t>, San Sotero, 6 – 28037 Madrid, ISBN: 978-84-9768-740-9, Madrid, 2012</a:t>
            </a:r>
          </a:p>
          <a:p>
            <a:pPr>
              <a:buFont typeface="Wingdings" panose="05000000000000000000" pitchFamily="2" charset="2"/>
              <a:buChar char="Ø"/>
            </a:pPr>
            <a:r>
              <a:rPr lang="pt-BR" altLang="es-AR" sz="1800" dirty="0">
                <a:latin typeface="+mj-lt"/>
                <a:cs typeface="Mongolian Baiti" panose="03000500000000000000" pitchFamily="66" charset="0"/>
              </a:rPr>
              <a:t>NOBRE, Francisco José Barbosa. Manual da usucapião extrajudicial. Led. Ananindeua-2018. ISBN. 978-85-9535-053-3</a:t>
            </a:r>
          </a:p>
          <a:p>
            <a:pPr>
              <a:buFont typeface="Wingdings" panose="05000000000000000000" pitchFamily="2" charset="2"/>
              <a:buChar char="Ø"/>
            </a:pPr>
            <a:r>
              <a:rPr lang="pt-BR" altLang="es-AR" sz="1800" dirty="0">
                <a:latin typeface="+mj-lt"/>
                <a:cs typeface="Mongolian Baiti" panose="03000500000000000000" pitchFamily="66" charset="0"/>
              </a:rPr>
              <a:t>PRATES, Clyde Werneck. Usucapião no Direito Brasileiro, Curitiba: J.M. Livraria Jurídica, 2010, 224p, ISBN: 978-85-86267-93-2;</a:t>
            </a:r>
          </a:p>
          <a:p>
            <a:pPr>
              <a:buFont typeface="Wingdings" panose="05000000000000000000" pitchFamily="2" charset="2"/>
              <a:buChar char="Ø"/>
            </a:pPr>
            <a:r>
              <a:rPr lang="pt-BR" altLang="es-AR" sz="1800" dirty="0">
                <a:latin typeface="+mj-lt"/>
                <a:cs typeface="Mongolian Baiti" panose="03000500000000000000" pitchFamily="66" charset="0"/>
              </a:rPr>
              <a:t>LYDIA ESTHER, </a:t>
            </a:r>
            <a:r>
              <a:rPr lang="pt-BR" altLang="es-AR" sz="1800" dirty="0" err="1">
                <a:latin typeface="+mj-lt"/>
                <a:cs typeface="Mongolian Baiti" panose="03000500000000000000" pitchFamily="66" charset="0"/>
              </a:rPr>
              <a:t>Usucapión</a:t>
            </a:r>
            <a:r>
              <a:rPr lang="pt-BR" altLang="es-AR" sz="1800" dirty="0">
                <a:latin typeface="+mj-lt"/>
                <a:cs typeface="Mongolian Baiti" panose="03000500000000000000" pitchFamily="66" charset="0"/>
              </a:rPr>
              <a:t> – 2 ed. 1 </a:t>
            </a:r>
            <a:r>
              <a:rPr lang="pt-BR" altLang="es-AR" sz="1800" dirty="0" err="1">
                <a:latin typeface="+mj-lt"/>
                <a:cs typeface="Mongolian Baiti" panose="03000500000000000000" pitchFamily="66" charset="0"/>
              </a:rPr>
              <a:t>Reimp</a:t>
            </a:r>
            <a:r>
              <a:rPr lang="pt-BR" altLang="es-AR" sz="1800" dirty="0">
                <a:latin typeface="+mj-lt"/>
                <a:cs typeface="Mongolian Baiti" panose="03000500000000000000" pitchFamily="66" charset="0"/>
              </a:rPr>
              <a:t> – Santa Fé: Rubin-zal-</a:t>
            </a:r>
            <a:r>
              <a:rPr lang="pt-BR" altLang="es-AR" sz="1800" dirty="0" err="1">
                <a:latin typeface="+mj-lt"/>
                <a:cs typeface="Mongolian Baiti" panose="03000500000000000000" pitchFamily="66" charset="0"/>
              </a:rPr>
              <a:t>Culzoni</a:t>
            </a:r>
            <a:r>
              <a:rPr lang="pt-BR" altLang="es-AR" sz="1800" dirty="0">
                <a:latin typeface="+mj-lt"/>
                <a:cs typeface="Mongolian Baiti" panose="03000500000000000000" pitchFamily="66" charset="0"/>
              </a:rPr>
              <a:t>, 2010, ISBN 978-950-727-7;</a:t>
            </a:r>
          </a:p>
          <a:p>
            <a:pPr>
              <a:buFont typeface="Wingdings" panose="05000000000000000000" pitchFamily="2" charset="2"/>
              <a:buChar char="Ø"/>
            </a:pPr>
            <a:r>
              <a:rPr lang="pt-BR" altLang="es-AR" sz="1800" dirty="0">
                <a:latin typeface="+mj-lt"/>
                <a:cs typeface="Mongolian Baiti" panose="03000500000000000000" pitchFamily="66" charset="0"/>
              </a:rPr>
              <a:t>Decreto nº 8.764/16- que instituiu o </a:t>
            </a:r>
            <a:r>
              <a:rPr lang="pt-BR" altLang="es-AR" sz="1800" dirty="0" err="1">
                <a:latin typeface="+mj-lt"/>
                <a:cs typeface="Mongolian Baiti" panose="03000500000000000000" pitchFamily="66" charset="0"/>
              </a:rPr>
              <a:t>Sinter</a:t>
            </a:r>
            <a:r>
              <a:rPr lang="pt-BR" altLang="es-AR" sz="1800" dirty="0">
                <a:latin typeface="+mj-lt"/>
                <a:cs typeface="Mongolian Baiti" panose="03000500000000000000" pitchFamily="66" charset="0"/>
              </a:rPr>
              <a:t> - Sistema Nacional de Gestão de Informações Territoriais, alterado pelo Decreto 11.210/22 que criou o CIB</a:t>
            </a:r>
          </a:p>
          <a:p>
            <a:pPr>
              <a:buFont typeface="Wingdings" panose="05000000000000000000" pitchFamily="2" charset="2"/>
              <a:buChar char="Ø"/>
            </a:pPr>
            <a:r>
              <a:rPr lang="pt-BR" altLang="es-AR" sz="1800" dirty="0">
                <a:latin typeface="+mj-lt"/>
                <a:cs typeface="Mongolian Baiti" panose="03000500000000000000" pitchFamily="66" charset="0"/>
              </a:rPr>
              <a:t>Lei nº 11.977/09 criadora do registro eletrônico no País e  MP 759/16, convertida na  Lei 13.465/17, que  implantou Operador Nacional do Sistema de Registro eletrônico- ORN. Regulamentada pela Lei 14.382/22 e provimento CNJ- nº 143/23</a:t>
            </a:r>
          </a:p>
          <a:p>
            <a:pPr>
              <a:buFont typeface="Wingdings" panose="05000000000000000000" pitchFamily="2" charset="2"/>
              <a:buChar char="Ø"/>
            </a:pPr>
            <a:r>
              <a:rPr lang="pt-BR" sz="1800" dirty="0">
                <a:latin typeface="+mj-lt"/>
                <a:cs typeface="Mongolian Baiti" panose="03000500000000000000" pitchFamily="66" charset="0"/>
              </a:rPr>
              <a:t>Regularização fundiária : experiências regionais / Paulo Sérgio Sampaio Figueira, Rogério Reis </a:t>
            </a:r>
            <a:r>
              <a:rPr lang="pt-BR" sz="1800" dirty="0" err="1">
                <a:latin typeface="+mj-lt"/>
                <a:cs typeface="Mongolian Baiti" panose="03000500000000000000" pitchFamily="66" charset="0"/>
              </a:rPr>
              <a:t>Devisate</a:t>
            </a:r>
            <a:r>
              <a:rPr lang="pt-BR" sz="1800" dirty="0">
                <a:latin typeface="+mj-lt"/>
                <a:cs typeface="Mongolian Baiti" panose="03000500000000000000" pitchFamily="66" charset="0"/>
              </a:rPr>
              <a:t>, Paulo Roberto Kohl (coordenadores). — Brasília : Senado Federal, Conselho editorial, 2022. ISBN: 978-65-5676-290-6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0FEE5-D1B5-4A1D-9397-3EE88F1D27C7}"/>
              </a:ext>
            </a:extLst>
          </p:cNvPr>
          <p:cNvSpPr>
            <a:spLocks noGrp="1"/>
          </p:cNvSpPr>
          <p:nvPr>
            <p:ph type="title"/>
          </p:nvPr>
        </p:nvSpPr>
        <p:spPr>
          <a:xfrm>
            <a:off x="3019425" y="260350"/>
            <a:ext cx="6610350" cy="1143000"/>
          </a:xfrm>
          <a:ln>
            <a:solidFill>
              <a:schemeClr val="tx1">
                <a:lumMod val="65000"/>
              </a:schemeClr>
            </a:solidFill>
          </a:ln>
        </p:spPr>
        <p:txBody>
          <a:bodyPr/>
          <a:lstStyle/>
          <a:p>
            <a:pPr algn="ctr">
              <a:defRPr/>
            </a:pPr>
            <a:r>
              <a:rPr lang="pt-BR" sz="3400" dirty="0">
                <a:latin typeface="Algerian" panose="04020705040A02060702" pitchFamily="82" charset="0"/>
              </a:rPr>
              <a:t>Webs </a:t>
            </a:r>
            <a:br>
              <a:rPr lang="pt-BR" sz="3400" dirty="0">
                <a:latin typeface="Algerian" panose="04020705040A02060702" pitchFamily="82" charset="0"/>
              </a:rPr>
            </a:br>
            <a:r>
              <a:rPr lang="pt-BR" sz="3400" dirty="0">
                <a:latin typeface="Algerian" panose="04020705040A02060702" pitchFamily="82" charset="0"/>
              </a:rPr>
              <a:t>Recomendados</a:t>
            </a:r>
          </a:p>
        </p:txBody>
      </p:sp>
      <p:sp>
        <p:nvSpPr>
          <p:cNvPr id="4" name="Espaço Reservado para Conteúdo 3">
            <a:extLst>
              <a:ext uri="{FF2B5EF4-FFF2-40B4-BE49-F238E27FC236}">
                <a16:creationId xmlns:a16="http://schemas.microsoft.com/office/drawing/2014/main" id="{982851E1-EF7A-4D0A-9A17-0770D83F2E02}"/>
              </a:ext>
            </a:extLst>
          </p:cNvPr>
          <p:cNvSpPr>
            <a:spLocks noGrp="1"/>
          </p:cNvSpPr>
          <p:nvPr>
            <p:ph idx="1"/>
          </p:nvPr>
        </p:nvSpPr>
        <p:spPr/>
        <p:txBody>
          <a:bodyPr>
            <a:normAutofit fontScale="85000" lnSpcReduction="20000"/>
          </a:bodyPr>
          <a:lstStyle/>
          <a:p>
            <a:pPr>
              <a:lnSpc>
                <a:spcPct val="150000"/>
              </a:lnSpc>
              <a:buFont typeface="Wingdings" panose="05000000000000000000" pitchFamily="2" charset="2"/>
              <a:buChar char="q"/>
            </a:pPr>
            <a:r>
              <a:rPr lang="pt-BR" altLang="pt-BR" sz="2000" dirty="0">
                <a:solidFill>
                  <a:srgbClr val="0563C1"/>
                </a:solidFill>
                <a:hlinkClick r:id="rId3">
                  <a:extLst>
                    <a:ext uri="{A12FA001-AC4F-418D-AE19-62706E023703}">
                      <ahyp:hlinkClr xmlns:ahyp="http://schemas.microsoft.com/office/drawing/2018/hyperlinkcolor" val="tx"/>
                    </a:ext>
                  </a:extLst>
                </a:hlinkClick>
              </a:rPr>
              <a:t>http://www.cartorioruibarbosa.com.br/portal/</a:t>
            </a:r>
          </a:p>
          <a:p>
            <a:pPr>
              <a:lnSpc>
                <a:spcPct val="150000"/>
              </a:lnSpc>
              <a:buFont typeface="Wingdings" panose="05000000000000000000" pitchFamily="2" charset="2"/>
              <a:buChar char="q"/>
            </a:pPr>
            <a:endParaRPr lang="pt-BR" altLang="pt-BR" sz="2000" dirty="0">
              <a:solidFill>
                <a:srgbClr val="0563C1"/>
              </a:solidFill>
              <a:hlinkClick r:id="rId3">
                <a:extLst>
                  <a:ext uri="{A12FA001-AC4F-418D-AE19-62706E023703}">
                    <ahyp:hlinkClr xmlns:ahyp="http://schemas.microsoft.com/office/drawing/2018/hyperlinkcolor" val="tx"/>
                  </a:ext>
                </a:extLst>
              </a:hlinkClick>
            </a:endParaRPr>
          </a:p>
          <a:p>
            <a:pPr>
              <a:lnSpc>
                <a:spcPct val="150000"/>
              </a:lnSpc>
              <a:buFont typeface="Wingdings" panose="05000000000000000000" pitchFamily="2" charset="2"/>
              <a:buChar char="q"/>
            </a:pPr>
            <a:r>
              <a:rPr lang="pt-BR" altLang="pt-BR" sz="2000" dirty="0">
                <a:solidFill>
                  <a:schemeClr val="accent1"/>
                </a:solidFill>
                <a:hlinkClick r:id="rId3">
                  <a:extLst>
                    <a:ext uri="{A12FA001-AC4F-418D-AE19-62706E023703}">
                      <ahyp:hlinkClr xmlns:ahyp="http://schemas.microsoft.com/office/drawing/2018/hyperlinkcolor" val="tx"/>
                    </a:ext>
                  </a:extLst>
                </a:hlinkClick>
              </a:rPr>
              <a:t>http://www.anoregmt.org.br/portal/</a:t>
            </a:r>
            <a:endParaRPr lang="pt-BR" altLang="pt-BR" sz="2000" dirty="0">
              <a:solidFill>
                <a:schemeClr val="accent1"/>
              </a:solidFill>
            </a:endParaRPr>
          </a:p>
          <a:p>
            <a:pPr>
              <a:lnSpc>
                <a:spcPct val="150000"/>
              </a:lnSpc>
              <a:buFont typeface="Wingdings" panose="05000000000000000000" pitchFamily="2" charset="2"/>
              <a:buChar char="q"/>
            </a:pPr>
            <a:endParaRPr lang="pt-BR" altLang="pt-BR" sz="2000" dirty="0">
              <a:solidFill>
                <a:schemeClr val="accent1"/>
              </a:solidFill>
            </a:endParaRPr>
          </a:p>
          <a:p>
            <a:pPr>
              <a:lnSpc>
                <a:spcPct val="150000"/>
              </a:lnSpc>
              <a:buFont typeface="Wingdings" panose="05000000000000000000" pitchFamily="2" charset="2"/>
              <a:buChar char="q"/>
            </a:pPr>
            <a:r>
              <a:rPr lang="pt-BR" altLang="pt-BR" sz="2000" dirty="0">
                <a:solidFill>
                  <a:schemeClr val="accent1"/>
                </a:solidFill>
                <a:hlinkClick r:id="rId4">
                  <a:extLst>
                    <a:ext uri="{A12FA001-AC4F-418D-AE19-62706E023703}">
                      <ahyp:hlinkClr xmlns:ahyp="http://schemas.microsoft.com/office/drawing/2018/hyperlinkcolor" val="tx"/>
                    </a:ext>
                  </a:extLst>
                </a:hlinkClick>
              </a:rPr>
              <a:t>http://www.irib.org.br/</a:t>
            </a:r>
            <a:endParaRPr lang="pt-BR" altLang="pt-BR" sz="2000" dirty="0">
              <a:solidFill>
                <a:schemeClr val="accent1"/>
              </a:solidFill>
            </a:endParaRPr>
          </a:p>
          <a:p>
            <a:pPr>
              <a:lnSpc>
                <a:spcPct val="150000"/>
              </a:lnSpc>
              <a:buFont typeface="Wingdings" panose="05000000000000000000" pitchFamily="2" charset="2"/>
              <a:buChar char="q"/>
            </a:pPr>
            <a:endParaRPr lang="pt-BR" altLang="pt-BR" sz="2000" dirty="0">
              <a:solidFill>
                <a:schemeClr val="accent1"/>
              </a:solidFill>
            </a:endParaRPr>
          </a:p>
          <a:p>
            <a:pPr>
              <a:lnSpc>
                <a:spcPct val="150000"/>
              </a:lnSpc>
              <a:buFont typeface="Wingdings" panose="05000000000000000000" pitchFamily="2" charset="2"/>
              <a:buChar char="q"/>
            </a:pPr>
            <a:r>
              <a:rPr lang="pt-BR" altLang="pt-BR" sz="2000" dirty="0">
                <a:solidFill>
                  <a:schemeClr val="accent1"/>
                </a:solidFill>
              </a:rPr>
              <a:t>http://www.registrodeimoveisdobrasil.org.br</a:t>
            </a:r>
          </a:p>
          <a:p>
            <a:pPr>
              <a:lnSpc>
                <a:spcPct val="150000"/>
              </a:lnSpc>
              <a:buFont typeface="Wingdings" panose="05000000000000000000" pitchFamily="2" charset="2"/>
              <a:buChar char="q"/>
            </a:pPr>
            <a:endParaRPr lang="pt-BR" altLang="pt-BR" sz="2000" dirty="0">
              <a:solidFill>
                <a:schemeClr val="accent1"/>
              </a:solidFill>
            </a:endParaRPr>
          </a:p>
          <a:p>
            <a:pPr>
              <a:lnSpc>
                <a:spcPct val="150000"/>
              </a:lnSpc>
              <a:buFont typeface="Wingdings" panose="05000000000000000000" pitchFamily="2" charset="2"/>
              <a:buChar char="q"/>
            </a:pPr>
            <a:r>
              <a:rPr lang="pt-BR" altLang="pt-BR" sz="2000" dirty="0">
                <a:solidFill>
                  <a:schemeClr val="accent1"/>
                </a:solidFill>
                <a:hlinkClick r:id="rId5">
                  <a:extLst>
                    <a:ext uri="{A12FA001-AC4F-418D-AE19-62706E023703}">
                      <ahyp:hlinkClr xmlns:ahyp="http://schemas.microsoft.com/office/drawing/2018/hyperlinkcolor" val="tx"/>
                    </a:ext>
                  </a:extLst>
                </a:hlinkClick>
              </a:rPr>
              <a:t>http://www.tjmt.jus.br/corregedoria/</a:t>
            </a:r>
            <a:endParaRPr lang="pt-BR" altLang="pt-BR" sz="2000" dirty="0">
              <a:solidFill>
                <a:schemeClr val="accent1"/>
              </a:solidFill>
            </a:endParaRPr>
          </a:p>
          <a:p>
            <a:pPr>
              <a:lnSpc>
                <a:spcPct val="150000"/>
              </a:lnSpc>
              <a:buFont typeface="Wingdings" panose="05000000000000000000" pitchFamily="2" charset="2"/>
              <a:buChar char="q"/>
            </a:pPr>
            <a:endParaRPr lang="pt-BR" altLang="pt-BR" sz="2000" dirty="0">
              <a:solidFill>
                <a:schemeClr val="accent1"/>
              </a:solidFill>
            </a:endParaRPr>
          </a:p>
          <a:p>
            <a:endParaRPr lang="pt-BR" dirty="0"/>
          </a:p>
        </p:txBody>
      </p:sp>
      <p:graphicFrame>
        <p:nvGraphicFramePr>
          <p:cNvPr id="8" name="Objeto 7">
            <a:extLst>
              <a:ext uri="{FF2B5EF4-FFF2-40B4-BE49-F238E27FC236}">
                <a16:creationId xmlns:a16="http://schemas.microsoft.com/office/drawing/2014/main" id="{8B4D3846-31F5-0AAB-DDD9-A65DBDCEB745}"/>
              </a:ext>
            </a:extLst>
          </p:cNvPr>
          <p:cNvGraphicFramePr>
            <a:graphicFrameLocks noChangeAspect="1"/>
          </p:cNvGraphicFramePr>
          <p:nvPr>
            <p:extLst>
              <p:ext uri="{D42A27DB-BD31-4B8C-83A1-F6EECF244321}">
                <p14:modId xmlns:p14="http://schemas.microsoft.com/office/powerpoint/2010/main" val="2806658475"/>
              </p:ext>
            </p:extLst>
          </p:nvPr>
        </p:nvGraphicFramePr>
        <p:xfrm>
          <a:off x="3199169" y="6176963"/>
          <a:ext cx="2470150" cy="438150"/>
        </p:xfrm>
        <a:graphic>
          <a:graphicData uri="http://schemas.openxmlformats.org/presentationml/2006/ole">
            <mc:AlternateContent xmlns:mc="http://schemas.openxmlformats.org/markup-compatibility/2006">
              <mc:Choice xmlns:v="urn:schemas-microsoft-com:vml" Requires="v">
                <p:oleObj spid="_x0000_s1026" name="Objeto de Shell de Gerenciador" showAsIcon="1" r:id="rId6" imgW="2470320" imgH="437400" progId="Package">
                  <p:embed/>
                </p:oleObj>
              </mc:Choice>
              <mc:Fallback>
                <p:oleObj name="Objeto de Shell de Gerenciador" showAsIcon="1" r:id="rId6" imgW="2470320" imgH="437400" progId="Package">
                  <p:embed/>
                  <p:pic>
                    <p:nvPicPr>
                      <p:cNvPr id="0" name=""/>
                      <p:cNvPicPr/>
                      <p:nvPr/>
                    </p:nvPicPr>
                    <p:blipFill>
                      <a:blip r:embed="rId7"/>
                      <a:stretch>
                        <a:fillRect/>
                      </a:stretch>
                    </p:blipFill>
                    <p:spPr>
                      <a:xfrm>
                        <a:off x="3199169" y="6176963"/>
                        <a:ext cx="2470150" cy="438150"/>
                      </a:xfrm>
                      <a:prstGeom prst="rect">
                        <a:avLst/>
                      </a:prstGeom>
                    </p:spPr>
                  </p:pic>
                </p:oleObj>
              </mc:Fallback>
            </mc:AlternateContent>
          </a:graphicData>
        </a:graphic>
      </p:graphicFrame>
      <p:graphicFrame>
        <p:nvGraphicFramePr>
          <p:cNvPr id="10" name="Objeto 9">
            <a:extLst>
              <a:ext uri="{FF2B5EF4-FFF2-40B4-BE49-F238E27FC236}">
                <a16:creationId xmlns:a16="http://schemas.microsoft.com/office/drawing/2014/main" id="{55F902DC-C9DC-8776-D380-A3D3750C2499}"/>
              </a:ext>
            </a:extLst>
          </p:cNvPr>
          <p:cNvGraphicFramePr>
            <a:graphicFrameLocks noChangeAspect="1"/>
          </p:cNvGraphicFramePr>
          <p:nvPr>
            <p:extLst>
              <p:ext uri="{D42A27DB-BD31-4B8C-83A1-F6EECF244321}">
                <p14:modId xmlns:p14="http://schemas.microsoft.com/office/powerpoint/2010/main" val="87274777"/>
              </p:ext>
            </p:extLst>
          </p:nvPr>
        </p:nvGraphicFramePr>
        <p:xfrm>
          <a:off x="82744" y="6176963"/>
          <a:ext cx="3295650" cy="438150"/>
        </p:xfrm>
        <a:graphic>
          <a:graphicData uri="http://schemas.openxmlformats.org/presentationml/2006/ole">
            <mc:AlternateContent xmlns:mc="http://schemas.openxmlformats.org/markup-compatibility/2006">
              <mc:Choice xmlns:v="urn:schemas-microsoft-com:vml" Requires="v">
                <p:oleObj spid="_x0000_s1027" name="Objeto de Shell de Gerenciador" showAsIcon="1" r:id="rId8" imgW="3295800" imgH="437400" progId="Package">
                  <p:embed/>
                </p:oleObj>
              </mc:Choice>
              <mc:Fallback>
                <p:oleObj name="Objeto de Shell de Gerenciador" showAsIcon="1" r:id="rId8" imgW="3295800" imgH="437400" progId="Package">
                  <p:embed/>
                  <p:pic>
                    <p:nvPicPr>
                      <p:cNvPr id="0" name=""/>
                      <p:cNvPicPr/>
                      <p:nvPr/>
                    </p:nvPicPr>
                    <p:blipFill>
                      <a:blip r:embed="rId9"/>
                      <a:stretch>
                        <a:fillRect/>
                      </a:stretch>
                    </p:blipFill>
                    <p:spPr>
                      <a:xfrm>
                        <a:off x="82744" y="6176963"/>
                        <a:ext cx="3295650" cy="438150"/>
                      </a:xfrm>
                      <a:prstGeom prst="rect">
                        <a:avLst/>
                      </a:prstGeom>
                    </p:spPr>
                  </p:pic>
                </p:oleObj>
              </mc:Fallback>
            </mc:AlternateContent>
          </a:graphicData>
        </a:graphic>
      </p:graphicFrame>
      <p:graphicFrame>
        <p:nvGraphicFramePr>
          <p:cNvPr id="3" name="Objeto 2">
            <a:extLst>
              <a:ext uri="{FF2B5EF4-FFF2-40B4-BE49-F238E27FC236}">
                <a16:creationId xmlns:a16="http://schemas.microsoft.com/office/drawing/2014/main" id="{61C3D00A-41A2-7DCD-0D06-48891CDC2222}"/>
              </a:ext>
            </a:extLst>
          </p:cNvPr>
          <p:cNvGraphicFramePr>
            <a:graphicFrameLocks noChangeAspect="1"/>
          </p:cNvGraphicFramePr>
          <p:nvPr>
            <p:extLst>
              <p:ext uri="{D42A27DB-BD31-4B8C-83A1-F6EECF244321}">
                <p14:modId xmlns:p14="http://schemas.microsoft.com/office/powerpoint/2010/main" val="2493704865"/>
              </p:ext>
            </p:extLst>
          </p:nvPr>
        </p:nvGraphicFramePr>
        <p:xfrm>
          <a:off x="6096000" y="6159500"/>
          <a:ext cx="1103313" cy="438150"/>
        </p:xfrm>
        <a:graphic>
          <a:graphicData uri="http://schemas.openxmlformats.org/presentationml/2006/ole">
            <mc:AlternateContent xmlns:mc="http://schemas.openxmlformats.org/markup-compatibility/2006">
              <mc:Choice xmlns:v="urn:schemas-microsoft-com:vml" Requires="v">
                <p:oleObj spid="_x0000_s1028" name="Objeto de Shell de Gerenciador" showAsIcon="1" r:id="rId10" imgW="1103040" imgH="437400" progId="Package">
                  <p:embed/>
                </p:oleObj>
              </mc:Choice>
              <mc:Fallback>
                <p:oleObj name="Objeto de Shell de Gerenciador" showAsIcon="1" r:id="rId10" imgW="1103040" imgH="437400" progId="Package">
                  <p:embed/>
                  <p:pic>
                    <p:nvPicPr>
                      <p:cNvPr id="0" name=""/>
                      <p:cNvPicPr/>
                      <p:nvPr/>
                    </p:nvPicPr>
                    <p:blipFill>
                      <a:blip r:embed="rId11"/>
                      <a:stretch>
                        <a:fillRect/>
                      </a:stretch>
                    </p:blipFill>
                    <p:spPr>
                      <a:xfrm>
                        <a:off x="6096000" y="6159500"/>
                        <a:ext cx="1103313" cy="43815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BC2AEB-4574-42DF-A12A-11460D97D0A7}"/>
              </a:ext>
            </a:extLst>
          </p:cNvPr>
          <p:cNvSpPr>
            <a:spLocks noGrp="1"/>
          </p:cNvSpPr>
          <p:nvPr>
            <p:ph type="title"/>
          </p:nvPr>
        </p:nvSpPr>
        <p:spPr>
          <a:xfrm>
            <a:off x="2398146" y="531515"/>
            <a:ext cx="7200900" cy="927100"/>
          </a:xfrm>
          <a:noFill/>
          <a:ln w="57150">
            <a:noFill/>
          </a:ln>
        </p:spPr>
        <p:txBody>
          <a:bodyPr>
            <a:noAutofit/>
          </a:bodyPr>
          <a:lstStyle/>
          <a:p>
            <a:pPr algn="ctr" fontAlgn="auto">
              <a:spcAft>
                <a:spcPts val="0"/>
              </a:spcAft>
              <a:defRPr/>
            </a:pPr>
            <a:r>
              <a:rPr lang="es-ES" sz="4000" b="1" dirty="0">
                <a:solidFill>
                  <a:schemeClr val="tx2">
                    <a:lumMod val="50000"/>
                  </a:schemeClr>
                </a:solidFill>
                <a:effectLst>
                  <a:outerShdw blurRad="38100" dist="38100" dir="2700000" algn="tl">
                    <a:srgbClr val="C0C0C0"/>
                  </a:outerShdw>
                </a:effectLst>
                <a:latin typeface="Algerian" panose="04020705040A02060702" pitchFamily="82" charset="0"/>
                <a:ea typeface="+mn-ea"/>
                <a:cs typeface="Tahoma" pitchFamily="32" charset="0"/>
              </a:rPr>
              <a:t>INTRODUÇÃO</a:t>
            </a:r>
            <a:r>
              <a:rPr lang="es-ES" sz="4000" b="1" dirty="0">
                <a:solidFill>
                  <a:schemeClr val="tx2">
                    <a:lumMod val="50000"/>
                  </a:schemeClr>
                </a:solidFill>
                <a:effectLst>
                  <a:outerShdw blurRad="38100" dist="38100" dir="2700000" algn="tl">
                    <a:srgbClr val="C0C0C0"/>
                  </a:outerShdw>
                </a:effectLst>
                <a:latin typeface="Tahoma" pitchFamily="32" charset="0"/>
                <a:ea typeface="+mn-ea"/>
                <a:cs typeface="Tahoma" pitchFamily="32" charset="0"/>
              </a:rPr>
              <a:t> </a:t>
            </a:r>
            <a:endParaRPr lang="pt-BR" sz="4000" b="1" dirty="0">
              <a:solidFill>
                <a:schemeClr val="tx2">
                  <a:lumMod val="50000"/>
                </a:schemeClr>
              </a:solidFill>
              <a:effectLst>
                <a:outerShdw blurRad="38100" dist="38100" dir="2700000" algn="tl">
                  <a:srgbClr val="C0C0C0"/>
                </a:outerShdw>
              </a:effectLst>
              <a:latin typeface="Tahoma" pitchFamily="32" charset="0"/>
              <a:ea typeface="+mn-ea"/>
              <a:cs typeface="Tahoma" pitchFamily="32" charset="0"/>
            </a:endParaRPr>
          </a:p>
        </p:txBody>
      </p:sp>
      <p:sp>
        <p:nvSpPr>
          <p:cNvPr id="22531" name="Espaço Reservado para Conteúdo 2">
            <a:extLst>
              <a:ext uri="{FF2B5EF4-FFF2-40B4-BE49-F238E27FC236}">
                <a16:creationId xmlns:a16="http://schemas.microsoft.com/office/drawing/2014/main" id="{75D48DFA-CAAE-4A72-BCBB-4FE10C834C77}"/>
              </a:ext>
            </a:extLst>
          </p:cNvPr>
          <p:cNvSpPr>
            <a:spLocks noGrp="1"/>
          </p:cNvSpPr>
          <p:nvPr>
            <p:ph idx="1"/>
          </p:nvPr>
        </p:nvSpPr>
        <p:spPr>
          <a:xfrm>
            <a:off x="118158" y="1860751"/>
            <a:ext cx="10877549" cy="5987752"/>
          </a:xfrm>
        </p:spPr>
        <p:txBody>
          <a:bodyPr>
            <a:normAutofit/>
          </a:bodyPr>
          <a:lstStyle/>
          <a:p>
            <a:pPr marL="0" indent="0" algn="just">
              <a:lnSpc>
                <a:spcPct val="150000"/>
              </a:lnSpc>
              <a:buNone/>
            </a:pPr>
            <a:r>
              <a:rPr lang="pt-BR" altLang="pt-BR" sz="2000" dirty="0">
                <a:solidFill>
                  <a:schemeClr val="tx1"/>
                </a:solidFill>
                <a:latin typeface="Times New Roman" panose="02020603050405020304" pitchFamily="18" charset="0"/>
                <a:cs typeface="Times New Roman" panose="02020603050405020304" pitchFamily="18" charset="0"/>
              </a:rPr>
              <a:t>	Além de compartilhar conhecimentos e experiências adquiridos durante  mais de meio século </a:t>
            </a:r>
            <a:r>
              <a:rPr lang="pt-BR" altLang="pt-BR" sz="2000" dirty="0">
                <a:latin typeface="Times New Roman" panose="02020603050405020304" pitchFamily="18" charset="0"/>
                <a:cs typeface="Times New Roman" panose="02020603050405020304" pitchFamily="18" charset="0"/>
              </a:rPr>
              <a:t>de vida </a:t>
            </a:r>
            <a:r>
              <a:rPr lang="pt-BR" altLang="pt-BR" sz="2000" dirty="0">
                <a:solidFill>
                  <a:schemeClr val="tx1"/>
                </a:solidFill>
                <a:latin typeface="Times New Roman" panose="02020603050405020304" pitchFamily="18" charset="0"/>
                <a:cs typeface="Times New Roman" panose="02020603050405020304" pitchFamily="18" charset="0"/>
              </a:rPr>
              <a:t>em Minas Gerais e Rondônia, incluindo os últimos 19 anos em MT, informo-lhes que  a base teórica deste estudo foi obtida através da literatura disponível, conferências nacionais e estrangeiras, apresentadas pelo autor ao longo do exercício de sua atividade profissional, que teve inicio nos anos 70, como escrevente juramentado no Cartório Rui Barbosa, do qual seu pai, Rui Barbosa, foi titular, seguindo-se como Advogado, Procurador Geral adjunto do Município de Gov. Valadares, Notário/registrador, Professor e pesquisador  sobre governança da terra, coordenada  pelo renomado Doutor </a:t>
            </a:r>
            <a:r>
              <a:rPr lang="pt-BR" altLang="pt-BR" sz="2000" dirty="0" err="1">
                <a:solidFill>
                  <a:schemeClr val="tx1"/>
                </a:solidFill>
                <a:latin typeface="Times New Roman" panose="02020603050405020304" pitchFamily="18" charset="0"/>
                <a:cs typeface="Times New Roman" panose="02020603050405020304" pitchFamily="18" charset="0"/>
              </a:rPr>
              <a:t>Bastiaan</a:t>
            </a:r>
            <a:r>
              <a:rPr lang="pt-BR" altLang="pt-BR" sz="2000" dirty="0">
                <a:solidFill>
                  <a:schemeClr val="tx1"/>
                </a:solidFill>
                <a:latin typeface="Times New Roman" panose="02020603050405020304" pitchFamily="18" charset="0"/>
                <a:cs typeface="Times New Roman" panose="02020603050405020304" pitchFamily="18" charset="0"/>
              </a:rPr>
              <a:t> </a:t>
            </a:r>
            <a:r>
              <a:rPr lang="pt-BR" altLang="pt-BR" sz="2000" dirty="0" err="1">
                <a:solidFill>
                  <a:schemeClr val="tx1"/>
                </a:solidFill>
                <a:latin typeface="Times New Roman" panose="02020603050405020304" pitchFamily="18" charset="0"/>
                <a:cs typeface="Times New Roman" panose="02020603050405020304" pitchFamily="18" charset="0"/>
              </a:rPr>
              <a:t>Reydon</a:t>
            </a:r>
            <a:r>
              <a:rPr lang="pt-BR" altLang="pt-BR" sz="2000" dirty="0">
                <a:solidFill>
                  <a:schemeClr val="tx1"/>
                </a:solidFill>
                <a:latin typeface="Times New Roman" panose="02020603050405020304" pitchFamily="18" charset="0"/>
                <a:cs typeface="Times New Roman" panose="02020603050405020304" pitchFamily="18" charset="0"/>
              </a:rPr>
              <a:t>, da UNICAMP, hoje </a:t>
            </a:r>
            <a:r>
              <a:rPr lang="pt-BR" altLang="pt-BR" sz="2000" dirty="0">
                <a:latin typeface="Times New Roman" panose="02020603050405020304" pitchFamily="18" charset="0"/>
                <a:cs typeface="Times New Roman" panose="02020603050405020304" pitchFamily="18" charset="0"/>
              </a:rPr>
              <a:t>contratado pela agencia </a:t>
            </a:r>
            <a:r>
              <a:rPr lang="pt-BR" altLang="pt-BR" sz="2000" dirty="0" err="1">
                <a:latin typeface="Times New Roman" panose="02020603050405020304" pitchFamily="18" charset="0"/>
                <a:cs typeface="Times New Roman" panose="02020603050405020304" pitchFamily="18" charset="0"/>
              </a:rPr>
              <a:t>Kadaster</a:t>
            </a:r>
            <a:r>
              <a:rPr lang="pt-BR" altLang="pt-BR" sz="2000" dirty="0">
                <a:latin typeface="Times New Roman" panose="02020603050405020304" pitchFamily="18" charset="0"/>
                <a:cs typeface="Times New Roman" panose="02020603050405020304" pitchFamily="18" charset="0"/>
              </a:rPr>
              <a:t> da </a:t>
            </a:r>
            <a:r>
              <a:rPr lang="pt-BR" altLang="pt-BR" sz="2000" dirty="0" err="1">
                <a:latin typeface="Times New Roman" panose="02020603050405020304" pitchFamily="18" charset="0"/>
                <a:cs typeface="Times New Roman" panose="02020603050405020304" pitchFamily="18" charset="0"/>
              </a:rPr>
              <a:t>Holonda</a:t>
            </a:r>
            <a:r>
              <a:rPr lang="pt-BR" altLang="pt-BR" sz="2000" dirty="0">
                <a:latin typeface="Times New Roman" panose="02020603050405020304" pitchFamily="18" charset="0"/>
                <a:cs typeface="Times New Roman" panose="02020603050405020304" pitchFamily="18" charset="0"/>
              </a:rPr>
              <a:t>.</a:t>
            </a:r>
            <a:br>
              <a:rPr lang="pt-BR" altLang="pt-BR" sz="2000" dirty="0">
                <a:solidFill>
                  <a:schemeClr val="tx1"/>
                </a:solidFill>
                <a:latin typeface="Times New Roman" panose="02020603050405020304" pitchFamily="18" charset="0"/>
                <a:cs typeface="Times New Roman" panose="02020603050405020304" pitchFamily="18" charset="0"/>
              </a:rPr>
            </a:br>
            <a:r>
              <a:rPr lang="pt-BR" altLang="pt-BR" sz="2000" dirty="0">
                <a:solidFill>
                  <a:schemeClr val="tx1"/>
                </a:solidFill>
                <a:latin typeface="Times New Roman" panose="02020603050405020304" pitchFamily="18" charset="0"/>
                <a:cs typeface="Times New Roman" panose="02020603050405020304" pitchFamily="18" charset="0"/>
              </a:rPr>
              <a:t>teorias sobre o tema em evidência; doutrina de juristas, alinhados aos pensamentos dos Doutores Mangabeira Unger, </a:t>
            </a:r>
            <a:r>
              <a:rPr lang="pt-BR" altLang="pt-BR" sz="2000" dirty="0" err="1">
                <a:solidFill>
                  <a:schemeClr val="tx1"/>
                </a:solidFill>
                <a:latin typeface="Times New Roman" panose="02020603050405020304" pitchFamily="18" charset="0"/>
                <a:cs typeface="Times New Roman" panose="02020603050405020304" pitchFamily="18" charset="0"/>
              </a:rPr>
              <a:t>Edésio</a:t>
            </a:r>
            <a:r>
              <a:rPr lang="pt-BR" altLang="pt-BR" sz="2000" dirty="0">
                <a:solidFill>
                  <a:schemeClr val="tx1"/>
                </a:solidFill>
                <a:latin typeface="Times New Roman" panose="02020603050405020304" pitchFamily="18" charset="0"/>
                <a:cs typeface="Times New Roman" panose="02020603050405020304" pitchFamily="18" charset="0"/>
              </a:rPr>
              <a:t> Fernandes e colegas registradores.</a:t>
            </a:r>
            <a:endParaRPr lang="es-ES" altLang="pt-BR"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advClick="0" advTm="7837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48C153B-8171-488E-8D59-6F3F019F3844}"/>
              </a:ext>
            </a:extLst>
          </p:cNvPr>
          <p:cNvSpPr>
            <a:spLocks noGrp="1"/>
          </p:cNvSpPr>
          <p:nvPr>
            <p:ph type="ctrTitle"/>
          </p:nvPr>
        </p:nvSpPr>
        <p:spPr>
          <a:xfrm>
            <a:off x="2101618" y="1548425"/>
            <a:ext cx="7529855" cy="817767"/>
          </a:xfrm>
        </p:spPr>
        <p:txBody>
          <a:bodyPr>
            <a:normAutofit fontScale="90000"/>
          </a:bodyPr>
          <a:lstStyle/>
          <a:p>
            <a:r>
              <a:rPr lang="pt-BR" sz="5400" b="1" dirty="0">
                <a:latin typeface="Algerian" panose="04020705040A02060702" pitchFamily="82" charset="0"/>
              </a:rPr>
              <a:t>OBRIGADO!</a:t>
            </a:r>
          </a:p>
        </p:txBody>
      </p:sp>
      <p:sp>
        <p:nvSpPr>
          <p:cNvPr id="5" name="Subtítulo 4">
            <a:extLst>
              <a:ext uri="{FF2B5EF4-FFF2-40B4-BE49-F238E27FC236}">
                <a16:creationId xmlns:a16="http://schemas.microsoft.com/office/drawing/2014/main" id="{1C70820B-A30A-4FA7-8B82-06DD890809E8}"/>
              </a:ext>
            </a:extLst>
          </p:cNvPr>
          <p:cNvSpPr>
            <a:spLocks noGrp="1"/>
          </p:cNvSpPr>
          <p:nvPr>
            <p:ph type="subTitle" idx="1"/>
          </p:nvPr>
        </p:nvSpPr>
        <p:spPr>
          <a:xfrm>
            <a:off x="2136517" y="5087661"/>
            <a:ext cx="6038400" cy="519600"/>
          </a:xfrm>
        </p:spPr>
        <p:txBody>
          <a:bodyPr/>
          <a:lstStyle/>
          <a:p>
            <a:pPr marL="0" indent="0" algn="ctr" eaLnBrk="1" hangingPunct="1">
              <a:buFont typeface="Wingdings" panose="05000000000000000000" pitchFamily="2" charset="2"/>
              <a:buNone/>
            </a:pPr>
            <a:r>
              <a:rPr lang="pt-BR" altLang="pt-BR" b="1" i="1" dirty="0"/>
              <a:t>E-mail: </a:t>
            </a:r>
            <a:r>
              <a:rPr lang="pt-BR" altLang="pt-BR" i="1" dirty="0"/>
              <a:t>josearimateiabarbosa@gmail.com</a:t>
            </a:r>
          </a:p>
          <a:p>
            <a:pPr marL="0" indent="0" algn="ctr" eaLnBrk="1" hangingPunct="1">
              <a:buFont typeface="Wingdings" panose="05000000000000000000" pitchFamily="2" charset="2"/>
              <a:buNone/>
            </a:pPr>
            <a:endParaRPr lang="pt-BR" altLang="pt-BR" sz="2000" dirty="0"/>
          </a:p>
          <a:p>
            <a:pPr marL="0" indent="0" algn="ctr" eaLnBrk="1" hangingPunct="1">
              <a:buFont typeface="Wingdings" panose="05000000000000000000" pitchFamily="2" charset="2"/>
              <a:buNone/>
            </a:pPr>
            <a:endParaRPr lang="pt-BR" altLang="pt-BR" sz="2000" dirty="0"/>
          </a:p>
        </p:txBody>
      </p:sp>
      <p:grpSp>
        <p:nvGrpSpPr>
          <p:cNvPr id="6" name="Google Shape;7144;p75">
            <a:extLst>
              <a:ext uri="{FF2B5EF4-FFF2-40B4-BE49-F238E27FC236}">
                <a16:creationId xmlns:a16="http://schemas.microsoft.com/office/drawing/2014/main" id="{DC6B650B-DBDF-40DC-86B6-508578548ABE}"/>
              </a:ext>
            </a:extLst>
          </p:cNvPr>
          <p:cNvGrpSpPr/>
          <p:nvPr/>
        </p:nvGrpSpPr>
        <p:grpSpPr>
          <a:xfrm>
            <a:off x="2101618" y="5048148"/>
            <a:ext cx="353643" cy="353888"/>
            <a:chOff x="-35839800" y="3561025"/>
            <a:chExt cx="291450" cy="291650"/>
          </a:xfrm>
        </p:grpSpPr>
        <p:sp>
          <p:nvSpPr>
            <p:cNvPr id="7" name="Google Shape;7145;p75">
              <a:extLst>
                <a:ext uri="{FF2B5EF4-FFF2-40B4-BE49-F238E27FC236}">
                  <a16:creationId xmlns:a16="http://schemas.microsoft.com/office/drawing/2014/main" id="{9E8CE2DD-47D8-432C-950F-0E886CB2E555}"/>
                </a:ext>
              </a:extLst>
            </p:cNvPr>
            <p:cNvSpPr/>
            <p:nvPr/>
          </p:nvSpPr>
          <p:spPr>
            <a:xfrm>
              <a:off x="-35773250" y="3605757"/>
              <a:ext cx="155200" cy="142575"/>
            </a:xfrm>
            <a:custGeom>
              <a:avLst/>
              <a:gdLst/>
              <a:ahLst/>
              <a:cxnLst/>
              <a:rect l="l" t="t" r="r" b="b"/>
              <a:pathLst>
                <a:path w="6208" h="5703" extrusionOk="0">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8" name="Google Shape;7146;p75">
              <a:extLst>
                <a:ext uri="{FF2B5EF4-FFF2-40B4-BE49-F238E27FC236}">
                  <a16:creationId xmlns:a16="http://schemas.microsoft.com/office/drawing/2014/main" id="{C0713A6A-DD38-436D-A5D6-D1A09FD96879}"/>
                </a:ext>
              </a:extLst>
            </p:cNvPr>
            <p:cNvSpPr/>
            <p:nvPr/>
          </p:nvSpPr>
          <p:spPr>
            <a:xfrm>
              <a:off x="-35621625" y="3694325"/>
              <a:ext cx="73275" cy="143375"/>
            </a:xfrm>
            <a:custGeom>
              <a:avLst/>
              <a:gdLst/>
              <a:ahLst/>
              <a:cxnLst/>
              <a:rect l="l" t="t" r="r" b="b"/>
              <a:pathLst>
                <a:path w="2931" h="5735" extrusionOk="0">
                  <a:moveTo>
                    <a:pt x="2931" y="1"/>
                  </a:moveTo>
                  <a:lnTo>
                    <a:pt x="1" y="2899"/>
                  </a:lnTo>
                  <a:lnTo>
                    <a:pt x="2805" y="5735"/>
                  </a:lnTo>
                  <a:cubicBezTo>
                    <a:pt x="2868" y="5609"/>
                    <a:pt x="2931" y="5451"/>
                    <a:pt x="2931" y="5294"/>
                  </a:cubicBezTo>
                  <a:lnTo>
                    <a:pt x="2931"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9" name="Google Shape;7147;p75">
              <a:extLst>
                <a:ext uri="{FF2B5EF4-FFF2-40B4-BE49-F238E27FC236}">
                  <a16:creationId xmlns:a16="http://schemas.microsoft.com/office/drawing/2014/main" id="{2B1DC91A-B7FC-403F-ABAB-DD29BA7E2B46}"/>
                </a:ext>
              </a:extLst>
            </p:cNvPr>
            <p:cNvSpPr/>
            <p:nvPr/>
          </p:nvSpPr>
          <p:spPr>
            <a:xfrm>
              <a:off x="-35827200" y="3748675"/>
              <a:ext cx="263100" cy="104000"/>
            </a:xfrm>
            <a:custGeom>
              <a:avLst/>
              <a:gdLst/>
              <a:ahLst/>
              <a:cxnLst/>
              <a:rect l="l" t="t" r="r" b="b"/>
              <a:pathLst>
                <a:path w="10524" h="4160" extrusionOk="0">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7148;p75">
              <a:extLst>
                <a:ext uri="{FF2B5EF4-FFF2-40B4-BE49-F238E27FC236}">
                  <a16:creationId xmlns:a16="http://schemas.microsoft.com/office/drawing/2014/main" id="{685F0870-1FE4-46D1-91DD-62A7AB86F132}"/>
                </a:ext>
              </a:extLst>
            </p:cNvPr>
            <p:cNvSpPr/>
            <p:nvPr/>
          </p:nvSpPr>
          <p:spPr>
            <a:xfrm>
              <a:off x="-35831925" y="3635275"/>
              <a:ext cx="41775" cy="85075"/>
            </a:xfrm>
            <a:custGeom>
              <a:avLst/>
              <a:gdLst/>
              <a:ahLst/>
              <a:cxnLst/>
              <a:rect l="l" t="t" r="r" b="b"/>
              <a:pathLst>
                <a:path w="1671" h="3403" extrusionOk="0">
                  <a:moveTo>
                    <a:pt x="1671" y="0"/>
                  </a:moveTo>
                  <a:lnTo>
                    <a:pt x="1" y="1701"/>
                  </a:lnTo>
                  <a:lnTo>
                    <a:pt x="1671" y="3403"/>
                  </a:lnTo>
                  <a:lnTo>
                    <a:pt x="1671"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7149;p75">
              <a:extLst>
                <a:ext uri="{FF2B5EF4-FFF2-40B4-BE49-F238E27FC236}">
                  <a16:creationId xmlns:a16="http://schemas.microsoft.com/office/drawing/2014/main" id="{18CF80B3-DBEC-40CD-B578-34A7954A7027}"/>
                </a:ext>
              </a:extLst>
            </p:cNvPr>
            <p:cNvSpPr/>
            <p:nvPr/>
          </p:nvSpPr>
          <p:spPr>
            <a:xfrm>
              <a:off x="-35601150" y="3635275"/>
              <a:ext cx="43350" cy="85075"/>
            </a:xfrm>
            <a:custGeom>
              <a:avLst/>
              <a:gdLst/>
              <a:ahLst/>
              <a:cxnLst/>
              <a:rect l="l" t="t" r="r" b="b"/>
              <a:pathLst>
                <a:path w="1734" h="3403" extrusionOk="0">
                  <a:moveTo>
                    <a:pt x="1" y="0"/>
                  </a:moveTo>
                  <a:lnTo>
                    <a:pt x="1" y="3403"/>
                  </a:lnTo>
                  <a:lnTo>
                    <a:pt x="1734" y="1701"/>
                  </a:lnTo>
                  <a:lnTo>
                    <a:pt x="1"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7150;p75">
              <a:extLst>
                <a:ext uri="{FF2B5EF4-FFF2-40B4-BE49-F238E27FC236}">
                  <a16:creationId xmlns:a16="http://schemas.microsoft.com/office/drawing/2014/main" id="{0A6DBCD0-4ECC-4B63-A970-423614A06C5A}"/>
                </a:ext>
              </a:extLst>
            </p:cNvPr>
            <p:cNvSpPr/>
            <p:nvPr/>
          </p:nvSpPr>
          <p:spPr>
            <a:xfrm>
              <a:off x="-35750000" y="3561025"/>
              <a:ext cx="111075" cy="35675"/>
            </a:xfrm>
            <a:custGeom>
              <a:avLst/>
              <a:gdLst/>
              <a:ahLst/>
              <a:cxnLst/>
              <a:rect l="l" t="t" r="r" b="b"/>
              <a:pathLst>
                <a:path w="4443" h="1427" extrusionOk="0">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7151;p75">
              <a:extLst>
                <a:ext uri="{FF2B5EF4-FFF2-40B4-BE49-F238E27FC236}">
                  <a16:creationId xmlns:a16="http://schemas.microsoft.com/office/drawing/2014/main" id="{550CA0B3-12EB-4365-AE8D-CB7D5EB23358}"/>
                </a:ext>
              </a:extLst>
            </p:cNvPr>
            <p:cNvSpPr/>
            <p:nvPr/>
          </p:nvSpPr>
          <p:spPr>
            <a:xfrm>
              <a:off x="-35839800" y="3694325"/>
              <a:ext cx="72500" cy="143375"/>
            </a:xfrm>
            <a:custGeom>
              <a:avLst/>
              <a:gdLst/>
              <a:ahLst/>
              <a:cxnLst/>
              <a:rect l="l" t="t" r="r" b="b"/>
              <a:pathLst>
                <a:path w="2900" h="5735" extrusionOk="0">
                  <a:moveTo>
                    <a:pt x="1" y="1"/>
                  </a:moveTo>
                  <a:lnTo>
                    <a:pt x="1" y="5294"/>
                  </a:lnTo>
                  <a:cubicBezTo>
                    <a:pt x="1" y="5451"/>
                    <a:pt x="32" y="5609"/>
                    <a:pt x="95" y="5735"/>
                  </a:cubicBezTo>
                  <a:lnTo>
                    <a:pt x="2899" y="2899"/>
                  </a:lnTo>
                  <a:lnTo>
                    <a:pt x="1"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4" name="Google Shape;7152;p75">
            <a:extLst>
              <a:ext uri="{FF2B5EF4-FFF2-40B4-BE49-F238E27FC236}">
                <a16:creationId xmlns:a16="http://schemas.microsoft.com/office/drawing/2014/main" id="{7775FDAE-FEB6-48E3-B398-3FC45C4228F7}"/>
              </a:ext>
            </a:extLst>
          </p:cNvPr>
          <p:cNvSpPr/>
          <p:nvPr/>
        </p:nvSpPr>
        <p:spPr>
          <a:xfrm>
            <a:off x="2088238" y="5657843"/>
            <a:ext cx="355557" cy="353645"/>
          </a:xfrm>
          <a:custGeom>
            <a:avLst/>
            <a:gdLst/>
            <a:ahLst/>
            <a:cxnLst/>
            <a:rect l="l" t="t" r="r" b="b"/>
            <a:pathLst>
              <a:path w="11721" h="11658" extrusionOk="0">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aixaDeTexto 1">
            <a:extLst>
              <a:ext uri="{FF2B5EF4-FFF2-40B4-BE49-F238E27FC236}">
                <a16:creationId xmlns:a16="http://schemas.microsoft.com/office/drawing/2014/main" id="{BF697C1F-8625-4965-808A-525F3A3E320F}"/>
              </a:ext>
            </a:extLst>
          </p:cNvPr>
          <p:cNvSpPr txBox="1"/>
          <p:nvPr/>
        </p:nvSpPr>
        <p:spPr>
          <a:xfrm>
            <a:off x="2455261" y="5714729"/>
            <a:ext cx="5753100" cy="400110"/>
          </a:xfrm>
          <a:prstGeom prst="rect">
            <a:avLst/>
          </a:prstGeom>
          <a:noFill/>
        </p:spPr>
        <p:txBody>
          <a:bodyPr wrap="square" rtlCol="0">
            <a:spAutoFit/>
          </a:bodyPr>
          <a:lstStyle/>
          <a:p>
            <a:r>
              <a:rPr lang="pt-BR" b="1" i="1" dirty="0"/>
              <a:t>TELEFONE:</a:t>
            </a:r>
            <a:r>
              <a:rPr lang="pt-BR" b="1" dirty="0"/>
              <a:t> </a:t>
            </a:r>
            <a:r>
              <a:rPr lang="pt-BR" sz="2000" dirty="0"/>
              <a:t>65 9 8468-2329</a:t>
            </a:r>
            <a:endParaRPr lang="pt-BR" dirty="0"/>
          </a:p>
        </p:txBody>
      </p:sp>
    </p:spTree>
    <p:extLst>
      <p:ext uri="{BB962C8B-B14F-4D97-AF65-F5344CB8AC3E}">
        <p14:creationId xmlns:p14="http://schemas.microsoft.com/office/powerpoint/2010/main" val="152958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a 11">
            <a:extLst>
              <a:ext uri="{FF2B5EF4-FFF2-40B4-BE49-F238E27FC236}">
                <a16:creationId xmlns:a16="http://schemas.microsoft.com/office/drawing/2014/main" id="{6AABF0A5-D4B3-EFDF-6A62-89068114928F}"/>
              </a:ext>
            </a:extLst>
          </p:cNvPr>
          <p:cNvGraphicFramePr/>
          <p:nvPr>
            <p:extLst>
              <p:ext uri="{D42A27DB-BD31-4B8C-83A1-F6EECF244321}">
                <p14:modId xmlns:p14="http://schemas.microsoft.com/office/powerpoint/2010/main" val="3664435650"/>
              </p:ext>
            </p:extLst>
          </p:nvPr>
        </p:nvGraphicFramePr>
        <p:xfrm>
          <a:off x="629984" y="149755"/>
          <a:ext cx="9507438" cy="1077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m 3">
            <a:extLst>
              <a:ext uri="{FF2B5EF4-FFF2-40B4-BE49-F238E27FC236}">
                <a16:creationId xmlns:a16="http://schemas.microsoft.com/office/drawing/2014/main" id="{9C1E363E-04CE-12DC-4515-CE47D7431E1D}"/>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382555" y="2203254"/>
            <a:ext cx="6934200" cy="923925"/>
          </a:xfrm>
          <a:prstGeom prst="rect">
            <a:avLst/>
          </a:prstGeom>
        </p:spPr>
      </p:pic>
      <p:pic>
        <p:nvPicPr>
          <p:cNvPr id="6" name="Imagem 5">
            <a:extLst>
              <a:ext uri="{FF2B5EF4-FFF2-40B4-BE49-F238E27FC236}">
                <a16:creationId xmlns:a16="http://schemas.microsoft.com/office/drawing/2014/main" id="{EFE401D4-E742-7A5C-549E-4CEAF11D2B4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Effect>
                      <a14:brightnessContrast contrast="20000"/>
                    </a14:imgEffect>
                  </a14:imgLayer>
                </a14:imgProps>
              </a:ext>
            </a:extLst>
          </a:blip>
          <a:stretch>
            <a:fillRect/>
          </a:stretch>
        </p:blipFill>
        <p:spPr>
          <a:xfrm>
            <a:off x="884075" y="3429000"/>
            <a:ext cx="7480139" cy="1266825"/>
          </a:xfrm>
          <a:prstGeom prst="rect">
            <a:avLst/>
          </a:prstGeom>
        </p:spPr>
      </p:pic>
      <p:pic>
        <p:nvPicPr>
          <p:cNvPr id="8" name="Imagem 7">
            <a:extLst>
              <a:ext uri="{FF2B5EF4-FFF2-40B4-BE49-F238E27FC236}">
                <a16:creationId xmlns:a16="http://schemas.microsoft.com/office/drawing/2014/main" id="{E28844E4-00ED-B750-FA62-92822DEFD20C}"/>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Lst>
          </a:blip>
          <a:stretch>
            <a:fillRect/>
          </a:stretch>
        </p:blipFill>
        <p:spPr>
          <a:xfrm>
            <a:off x="1750495" y="5061253"/>
            <a:ext cx="6943725" cy="1257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ject 5">
            <a:extLst>
              <a:ext uri="{FF2B5EF4-FFF2-40B4-BE49-F238E27FC236}">
                <a16:creationId xmlns:a16="http://schemas.microsoft.com/office/drawing/2014/main" id="{0D6E644C-FE76-43FA-A6E9-EEBDC1193651}"/>
              </a:ext>
            </a:extLst>
          </p:cNvPr>
          <p:cNvSpPr>
            <a:spLocks noGrp="1" noChangeArrowheads="1"/>
          </p:cNvSpPr>
          <p:nvPr>
            <p:ph type="title"/>
          </p:nvPr>
        </p:nvSpPr>
        <p:spPr>
          <a:xfrm>
            <a:off x="944564" y="209304"/>
            <a:ext cx="9637711" cy="898771"/>
          </a:xfrm>
        </p:spPr>
        <p:txBody>
          <a:bodyPr vert="horz" wrap="square" lIns="0" tIns="92392" rIns="0" bIns="0" rtlCol="0" anchor="ctr">
            <a:spAutoFit/>
          </a:bodyPr>
          <a:lstStyle/>
          <a:p>
            <a:pPr marL="3635375" indent="-3544888">
              <a:lnSpc>
                <a:spcPct val="101000"/>
              </a:lnSpc>
              <a:spcBef>
                <a:spcPts val="50"/>
              </a:spcBef>
            </a:pPr>
            <a:r>
              <a:rPr lang="pt-BR" altLang="pt-BR" sz="2700" b="1" dirty="0">
                <a:latin typeface="Tahoma" panose="020B0604030504040204" pitchFamily="34" charset="0"/>
                <a:ea typeface="Tahoma" panose="020B0604030504040204" pitchFamily="34" charset="0"/>
                <a:cs typeface="Tahoma" panose="020B0604030504040204" pitchFamily="34" charset="0"/>
              </a:rPr>
              <a:t>RUMOS DA POLÍTICA NACIONAL DE REGULARIZAÇÃO  FUNDIÁRIA</a:t>
            </a:r>
          </a:p>
        </p:txBody>
      </p:sp>
      <p:sp>
        <p:nvSpPr>
          <p:cNvPr id="12294" name="object 11">
            <a:extLst>
              <a:ext uri="{FF2B5EF4-FFF2-40B4-BE49-F238E27FC236}">
                <a16:creationId xmlns:a16="http://schemas.microsoft.com/office/drawing/2014/main" id="{EEA4EF7A-CFB4-4701-B8F3-4F7C998906DB}"/>
              </a:ext>
            </a:extLst>
          </p:cNvPr>
          <p:cNvSpPr>
            <a:spLocks/>
          </p:cNvSpPr>
          <p:nvPr/>
        </p:nvSpPr>
        <p:spPr bwMode="auto">
          <a:xfrm>
            <a:off x="99593" y="1811223"/>
            <a:ext cx="4900613" cy="1665287"/>
          </a:xfrm>
          <a:custGeom>
            <a:avLst/>
            <a:gdLst>
              <a:gd name="T0" fmla="*/ 0 w 6534150"/>
              <a:gd name="T1" fmla="*/ 29871 h 2219325"/>
              <a:gd name="T2" fmla="*/ 87320 w 6534150"/>
              <a:gd name="T3" fmla="*/ 29871 h 2219325"/>
              <a:gd name="T4" fmla="*/ 87320 w 6534150"/>
              <a:gd name="T5" fmla="*/ 0 h 2219325"/>
              <a:gd name="T6" fmla="*/ 0 w 6534150"/>
              <a:gd name="T7" fmla="*/ 0 h 2219325"/>
              <a:gd name="T8" fmla="*/ 0 w 6534150"/>
              <a:gd name="T9" fmla="*/ 29871 h 2219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4150" h="2219325">
                <a:moveTo>
                  <a:pt x="0" y="2219325"/>
                </a:moveTo>
                <a:lnTo>
                  <a:pt x="6534150" y="2219325"/>
                </a:lnTo>
                <a:lnTo>
                  <a:pt x="6534150" y="0"/>
                </a:lnTo>
                <a:lnTo>
                  <a:pt x="0" y="0"/>
                </a:lnTo>
                <a:lnTo>
                  <a:pt x="0" y="2219325"/>
                </a:lnTo>
                <a:close/>
              </a:path>
            </a:pathLst>
          </a:custGeom>
          <a:noFill/>
          <a:ln w="953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5" name="object 12">
            <a:extLst>
              <a:ext uri="{FF2B5EF4-FFF2-40B4-BE49-F238E27FC236}">
                <a16:creationId xmlns:a16="http://schemas.microsoft.com/office/drawing/2014/main" id="{9AB9171B-448A-4D55-ADA5-AA2D1869D71D}"/>
              </a:ext>
            </a:extLst>
          </p:cNvPr>
          <p:cNvSpPr txBox="1">
            <a:spLocks noChangeArrowheads="1"/>
          </p:cNvSpPr>
          <p:nvPr/>
        </p:nvSpPr>
        <p:spPr bwMode="auto">
          <a:xfrm>
            <a:off x="209131" y="1843888"/>
            <a:ext cx="47910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9525" marR="0" lvl="0" indent="0" algn="l" defTabSz="914400" rtl="0" eaLnBrk="1" fontAlgn="auto" latinLnBrk="0" hangingPunct="1">
              <a:lnSpc>
                <a:spcPct val="100000"/>
              </a:lnSpc>
              <a:spcBef>
                <a:spcPts val="75"/>
              </a:spcBef>
              <a:spcAft>
                <a:spcPts val="0"/>
              </a:spcAft>
              <a:buClrTx/>
              <a:buSzTx/>
              <a:buFont typeface="Wingdings 3" panose="05040102010807070707" pitchFamily="18" charset="2"/>
              <a:buNone/>
              <a:tabLst/>
              <a:defRPr/>
            </a:pPr>
            <a:r>
              <a:rPr kumimoji="0" lang="pt-BR" altLang="pt-BR" sz="1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OBJETIVOS:</a:t>
            </a:r>
            <a:endParaRPr kumimoji="0" lang="pt-BR" altLang="pt-BR"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525" marR="0" lvl="0" indent="0" algn="l" defTabSz="914400" rtl="0" eaLnBrk="1" fontAlgn="auto" latinLnBrk="0" hangingPunct="1">
              <a:lnSpc>
                <a:spcPct val="100000"/>
              </a:lnSpc>
              <a:spcBef>
                <a:spcPts val="25"/>
              </a:spcBef>
              <a:spcAft>
                <a:spcPts val="0"/>
              </a:spcAft>
              <a:buClrTx/>
              <a:buSzTx/>
              <a:buFont typeface="Wingdings 3" panose="05040102010807070707" pitchFamily="18" charset="2"/>
              <a:buNone/>
              <a:tabLst/>
              <a:defRPr/>
            </a:pPr>
            <a:endParaRPr kumimoji="0" lang="pt-BR" altLang="pt-B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525" marR="0" lvl="0" indent="0" algn="l" defTabSz="914400" rtl="0" eaLnBrk="1" fontAlgn="auto" latinLnBrk="0" hangingPunct="1">
              <a:lnSpc>
                <a:spcPct val="100000"/>
              </a:lnSpc>
              <a:spcBef>
                <a:spcPct val="0"/>
              </a:spcBef>
              <a:spcAft>
                <a:spcPts val="0"/>
              </a:spcAft>
              <a:buClrTx/>
              <a:buSzTx/>
              <a:buFontTx/>
              <a:buNone/>
              <a:tabLst/>
              <a:defRPr/>
            </a:pPr>
            <a:r>
              <a:rPr kumimoji="0" lang="pt-BR" altLang="pt-BR"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Debater propostas de alterações do marco legal de</a:t>
            </a:r>
            <a:endParaRPr kumimoji="0" lang="pt-BR" altLang="pt-B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525" marR="0" lvl="0" indent="0" algn="l" defTabSz="914400" rtl="0" eaLnBrk="1" fontAlgn="auto" latinLnBrk="0" hangingPunct="1">
              <a:lnSpc>
                <a:spcPct val="100000"/>
              </a:lnSpc>
              <a:spcBef>
                <a:spcPct val="0"/>
              </a:spcBef>
              <a:spcAft>
                <a:spcPts val="0"/>
              </a:spcAft>
              <a:buClrTx/>
              <a:buSzTx/>
              <a:buFontTx/>
              <a:buNone/>
              <a:tabLst/>
              <a:defRPr/>
            </a:pPr>
            <a:r>
              <a:rPr kumimoji="0" lang="pt-BR" altLang="pt-BR"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regularização fundiária;</a:t>
            </a:r>
            <a:endParaRPr kumimoji="0" lang="pt-BR" altLang="pt-B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525" marR="0" lvl="0" indent="0" algn="l" defTabSz="914400" rtl="0" eaLnBrk="1" fontAlgn="auto" latinLnBrk="0" hangingPunct="1">
              <a:lnSpc>
                <a:spcPct val="100000"/>
              </a:lnSpc>
              <a:spcBef>
                <a:spcPts val="38"/>
              </a:spcBef>
              <a:spcAft>
                <a:spcPts val="0"/>
              </a:spcAft>
              <a:buClrTx/>
              <a:buSzTx/>
              <a:buFont typeface="Wingdings 3" panose="05040102010807070707" pitchFamily="18" charset="2"/>
              <a:buNone/>
              <a:tabLst/>
              <a:defRPr/>
            </a:pPr>
            <a:endParaRPr kumimoji="0" lang="pt-BR" altLang="pt-B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9525" marR="0" lvl="0" indent="0" algn="l" defTabSz="914400" rtl="0" eaLnBrk="1" fontAlgn="auto" latinLnBrk="0" hangingPunct="1">
              <a:lnSpc>
                <a:spcPct val="100000"/>
              </a:lnSpc>
              <a:spcBef>
                <a:spcPct val="0"/>
              </a:spcBef>
              <a:spcAft>
                <a:spcPts val="0"/>
              </a:spcAft>
              <a:buClrTx/>
              <a:buSzTx/>
              <a:buFontTx/>
              <a:buNone/>
              <a:tabLst/>
              <a:defRPr/>
            </a:pPr>
            <a:r>
              <a:rPr kumimoji="0" lang="pt-BR" altLang="pt-BR"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Definir diretrizes e metas para política nacional de  Regularização fundiária.</a:t>
            </a:r>
            <a:endParaRPr kumimoji="0" lang="pt-BR" altLang="pt-BR"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Imagem 2">
            <a:hlinkClick r:id="rId2"/>
            <a:extLst>
              <a:ext uri="{FF2B5EF4-FFF2-40B4-BE49-F238E27FC236}">
                <a16:creationId xmlns:a16="http://schemas.microsoft.com/office/drawing/2014/main" id="{08AA3421-C6EF-4A3D-79DC-F76D3AEF44E3}"/>
              </a:ext>
            </a:extLst>
          </p:cNvPr>
          <p:cNvPicPr>
            <a:picLocks noChangeAspect="1"/>
          </p:cNvPicPr>
          <p:nvPr/>
        </p:nvPicPr>
        <p:blipFill>
          <a:blip r:embed="rId3"/>
          <a:stretch>
            <a:fillRect/>
          </a:stretch>
        </p:blipFill>
        <p:spPr>
          <a:xfrm>
            <a:off x="5798143" y="1770107"/>
            <a:ext cx="3240557" cy="1829884"/>
          </a:xfrm>
          <a:prstGeom prst="rect">
            <a:avLst/>
          </a:prstGeom>
        </p:spPr>
      </p:pic>
      <p:sp>
        <p:nvSpPr>
          <p:cNvPr id="5" name="CaixaDeTexto 4">
            <a:extLst>
              <a:ext uri="{FF2B5EF4-FFF2-40B4-BE49-F238E27FC236}">
                <a16:creationId xmlns:a16="http://schemas.microsoft.com/office/drawing/2014/main" id="{8FFD24B7-2511-B2BC-BE26-1672EE8D3D9F}"/>
              </a:ext>
            </a:extLst>
          </p:cNvPr>
          <p:cNvSpPr txBox="1"/>
          <p:nvPr/>
        </p:nvSpPr>
        <p:spPr>
          <a:xfrm>
            <a:off x="99593" y="3599991"/>
            <a:ext cx="10185171" cy="1292662"/>
          </a:xfrm>
          <a:prstGeom prst="rect">
            <a:avLst/>
          </a:prstGeom>
          <a:noFill/>
        </p:spPr>
        <p:txBody>
          <a:bodyPr wrap="square">
            <a:spAutoFit/>
          </a:bodyPr>
          <a:lstStyle/>
          <a:p>
            <a:pPr marL="285750" indent="-285750">
              <a:buFont typeface="Arial" panose="020B0604020202020204" pitchFamily="34" charset="0"/>
              <a:buChar char="•"/>
            </a:pPr>
            <a:r>
              <a:rPr lang="pt-BR" sz="1600" b="1" dirty="0">
                <a:latin typeface="Tahoma" panose="020B0604030504040204" pitchFamily="34" charset="0"/>
                <a:ea typeface="Tahoma" panose="020B0604030504040204" pitchFamily="34" charset="0"/>
                <a:cs typeface="Tahoma" panose="020B0604030504040204" pitchFamily="34" charset="0"/>
              </a:rPr>
              <a:t>GTRPNRF – MINISTÉRIO DAS CIDADES </a:t>
            </a:r>
            <a:br>
              <a:rPr lang="pt-BR" sz="1400" dirty="0">
                <a:latin typeface="Tahoma" panose="020B0604030504040204" pitchFamily="34" charset="0"/>
                <a:ea typeface="Tahoma" panose="020B0604030504040204" pitchFamily="34" charset="0"/>
                <a:cs typeface="Tahoma" panose="020B0604030504040204" pitchFamily="34" charset="0"/>
              </a:rPr>
            </a:br>
            <a:r>
              <a:rPr lang="pt-BR" sz="1400" dirty="0">
                <a:latin typeface="Tahoma" panose="020B0604030504040204" pitchFamily="34" charset="0"/>
                <a:ea typeface="Tahoma" panose="020B0604030504040204" pitchFamily="34" charset="0"/>
                <a:cs typeface="Tahoma" panose="020B0604030504040204" pitchFamily="34" charset="0"/>
              </a:rPr>
              <a:t>PORTARIA 326, DE 18/07/2016.</a:t>
            </a:r>
          </a:p>
          <a:p>
            <a:pPr marL="285750" indent="-285750">
              <a:buFont typeface="Arial" panose="020B0604020202020204" pitchFamily="34" charset="0"/>
              <a:buChar char="•"/>
            </a:pPr>
            <a:r>
              <a:rPr lang="pt-BR" sz="1400" b="1" dirty="0">
                <a:latin typeface="Tahoma" panose="020B0604030504040204" pitchFamily="34" charset="0"/>
                <a:ea typeface="Tahoma" panose="020B0604030504040204" pitchFamily="34" charset="0"/>
                <a:cs typeface="Tahoma" panose="020B0604030504040204" pitchFamily="34" charset="0"/>
              </a:rPr>
              <a:t>-José de Arimatéia Barbosa, Registrador de Imóveis em Campo Novo do Parecis, Vice- Presidente do IRIB Mato Grosso; </a:t>
            </a:r>
          </a:p>
          <a:p>
            <a:pPr marL="285750" indent="-285750">
              <a:buFont typeface="Arial" panose="020B0604020202020204" pitchFamily="34" charset="0"/>
              <a:buChar char="•"/>
            </a:pPr>
            <a:endParaRPr lang="pt-BR" dirty="0"/>
          </a:p>
        </p:txBody>
      </p:sp>
      <p:pic>
        <p:nvPicPr>
          <p:cNvPr id="11" name="Imagem 10">
            <a:extLst>
              <a:ext uri="{FF2B5EF4-FFF2-40B4-BE49-F238E27FC236}">
                <a16:creationId xmlns:a16="http://schemas.microsoft.com/office/drawing/2014/main" id="{269167BD-4E41-6D09-7A6E-8B9D27F3D6FA}"/>
              </a:ext>
            </a:extLst>
          </p:cNvPr>
          <p:cNvPicPr>
            <a:picLocks noChangeAspect="1"/>
          </p:cNvPicPr>
          <p:nvPr/>
        </p:nvPicPr>
        <p:blipFill>
          <a:blip r:embed="rId4"/>
          <a:stretch>
            <a:fillRect/>
          </a:stretch>
        </p:blipFill>
        <p:spPr>
          <a:xfrm>
            <a:off x="3044142" y="4792791"/>
            <a:ext cx="7662564" cy="16468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ject 5">
            <a:extLst>
              <a:ext uri="{FF2B5EF4-FFF2-40B4-BE49-F238E27FC236}">
                <a16:creationId xmlns:a16="http://schemas.microsoft.com/office/drawing/2014/main" id="{28B4615D-C2B8-4E94-86A8-D1DF2B3C04A5}"/>
              </a:ext>
            </a:extLst>
          </p:cNvPr>
          <p:cNvSpPr>
            <a:spLocks noGrp="1" noChangeArrowheads="1"/>
          </p:cNvSpPr>
          <p:nvPr>
            <p:ph type="title"/>
          </p:nvPr>
        </p:nvSpPr>
        <p:spPr>
          <a:xfrm>
            <a:off x="1200150" y="161925"/>
            <a:ext cx="9001125" cy="954088"/>
          </a:xfrm>
        </p:spPr>
        <p:txBody>
          <a:bodyPr vert="horz" lIns="0" tIns="134778" rIns="0" bIns="0" rtlCol="0" anchor="ctr">
            <a:spAutoFit/>
          </a:bodyPr>
          <a:lstStyle/>
          <a:p>
            <a:pPr marL="1111250" indent="-757238">
              <a:lnSpc>
                <a:spcPct val="101000"/>
              </a:lnSpc>
              <a:spcBef>
                <a:spcPts val="50"/>
              </a:spcBef>
            </a:pPr>
            <a:r>
              <a:rPr lang="pt-BR" altLang="pt-BR" sz="2700" b="1" dirty="0">
                <a:latin typeface="Algerian" panose="04020705040A02060702" pitchFamily="82" charset="0"/>
                <a:cs typeface="Arial" panose="020B0604020202020204" pitchFamily="34" charset="0"/>
              </a:rPr>
              <a:t>O QUE É URBANO E RURAL PARA OS FINS DA MP/  759/2016, CONVERTIDA NA LEI 13.465/17</a:t>
            </a:r>
          </a:p>
        </p:txBody>
      </p:sp>
      <p:sp>
        <p:nvSpPr>
          <p:cNvPr id="17412" name="object 6">
            <a:extLst>
              <a:ext uri="{FF2B5EF4-FFF2-40B4-BE49-F238E27FC236}">
                <a16:creationId xmlns:a16="http://schemas.microsoft.com/office/drawing/2014/main" id="{87405801-C1D8-4F03-A9EC-105C3E1FB598}"/>
              </a:ext>
            </a:extLst>
          </p:cNvPr>
          <p:cNvSpPr txBox="1">
            <a:spLocks noChangeArrowheads="1"/>
          </p:cNvSpPr>
          <p:nvPr/>
        </p:nvSpPr>
        <p:spPr bwMode="auto">
          <a:xfrm>
            <a:off x="193431" y="2262552"/>
            <a:ext cx="11805138" cy="3503491"/>
          </a:xfrm>
          <a:prstGeom prst="rect">
            <a:avLst/>
          </a:prstGeom>
          <a:noFill/>
          <a:ln>
            <a:noFill/>
          </a:ln>
        </p:spPr>
        <p:txBody>
          <a:bodyPr wrap="square" lIns="0" tIns="4286" rIns="0" bIns="0">
            <a:spAutoFit/>
          </a:bodyPr>
          <a:lstStyle>
            <a:lvl1pPr marL="9525">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lnSpc>
                <a:spcPct val="150000"/>
              </a:lnSpc>
              <a:spcBef>
                <a:spcPts val="38"/>
              </a:spcBef>
              <a:defRPr/>
            </a:pPr>
            <a:r>
              <a:rPr lang="pt-BR" altLang="pt-BR" sz="2400" dirty="0">
                <a:latin typeface="Arial" panose="020B0604020202020204" pitchFamily="34" charset="0"/>
                <a:cs typeface="Arial" panose="020B0604020202020204" pitchFamily="34" charset="0"/>
              </a:rPr>
              <a:t>Esse foi o primeiro questionamento, sem resposta, na primeira  reunião do GT/MC-Rumos da política nacional de Regularização  Fundiária (agosto/2016 ), os demais, dentre outros foram:</a:t>
            </a:r>
          </a:p>
          <a:p>
            <a:pPr marL="352425" indent="-342900" algn="just">
              <a:lnSpc>
                <a:spcPct val="150000"/>
              </a:lnSpc>
              <a:spcBef>
                <a:spcPts val="900"/>
              </a:spcBef>
              <a:buFont typeface="Wingdings" panose="05000000000000000000" pitchFamily="2" charset="2"/>
              <a:buChar char="§"/>
              <a:defRPr/>
            </a:pPr>
            <a:r>
              <a:rPr lang="pt-BR" altLang="pt-BR" sz="2400" dirty="0">
                <a:latin typeface="Arial" panose="020B0604020202020204" pitchFamily="34" charset="0"/>
                <a:cs typeface="Arial" panose="020B0604020202020204" pitchFamily="34" charset="0"/>
              </a:rPr>
              <a:t>Quais são os entraves encontrados sobre a  Regularização  Fundiária;</a:t>
            </a:r>
          </a:p>
          <a:p>
            <a:pPr marL="352425" indent="-342900" algn="just">
              <a:lnSpc>
                <a:spcPct val="150000"/>
              </a:lnSpc>
              <a:spcBef>
                <a:spcPts val="963"/>
              </a:spcBef>
              <a:buFont typeface="Wingdings" panose="05000000000000000000" pitchFamily="2" charset="2"/>
              <a:buChar char="§"/>
              <a:defRPr/>
            </a:pPr>
            <a:r>
              <a:rPr lang="pt-BR" altLang="pt-BR" sz="2400" dirty="0">
                <a:latin typeface="Arial" panose="020B0604020202020204" pitchFamily="34" charset="0"/>
                <a:cs typeface="Arial" panose="020B0604020202020204" pitchFamily="34" charset="0"/>
              </a:rPr>
              <a:t>Por que inexiste um Cadastro Nacional de Regularização,  sintonizado com o Nacional de Cadastro dos Imóveis rurais e  urbanos.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fade">
                                      <p:cBhvr>
                                        <p:cTn id="7" dur="500"/>
                                        <p:tgtEl>
                                          <p:spTgt spid="17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Effect transition="in" filter="fade">
                                      <p:cBhvr>
                                        <p:cTn id="12" dur="1000"/>
                                        <p:tgtEl>
                                          <p:spTgt spid="17412">
                                            <p:txEl>
                                              <p:pRg st="1" end="1"/>
                                            </p:txEl>
                                          </p:spTgt>
                                        </p:tgtEl>
                                      </p:cBhvr>
                                    </p:animEffect>
                                    <p:anim calcmode="lin" valueType="num">
                                      <p:cBhvr>
                                        <p:cTn id="13" dur="1000" fill="hold"/>
                                        <p:tgtEl>
                                          <p:spTgt spid="174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4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412">
                                            <p:txEl>
                                              <p:pRg st="2" end="2"/>
                                            </p:txEl>
                                          </p:spTgt>
                                        </p:tgtEl>
                                        <p:attrNameLst>
                                          <p:attrName>style.visibility</p:attrName>
                                        </p:attrNameLst>
                                      </p:cBhvr>
                                      <p:to>
                                        <p:strVal val="visible"/>
                                      </p:to>
                                    </p:set>
                                    <p:animEffect transition="in" filter="wipe(down)">
                                      <p:cBhvr>
                                        <p:cTn id="19" dur="500"/>
                                        <p:tgtEl>
                                          <p:spTgt spid="174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569579-A7A4-4920-B0C4-7A3D56A373FD}"/>
              </a:ext>
            </a:extLst>
          </p:cNvPr>
          <p:cNvSpPr>
            <a:spLocks noGrp="1"/>
          </p:cNvSpPr>
          <p:nvPr>
            <p:ph type="title"/>
          </p:nvPr>
        </p:nvSpPr>
        <p:spPr>
          <a:xfrm>
            <a:off x="866775" y="276225"/>
            <a:ext cx="9550400" cy="1150938"/>
          </a:xfrm>
          <a:solidFill>
            <a:schemeClr val="bg1"/>
          </a:solidFill>
          <a:ln w="57150"/>
        </p:spPr>
        <p:txBody>
          <a:bodyPr rtlCol="0">
            <a:normAutofit/>
          </a:bodyPr>
          <a:lstStyle/>
          <a:p>
            <a:pPr algn="ctr">
              <a:defRPr/>
            </a:pPr>
            <a:r>
              <a:rPr lang="pt-BR" sz="4000" b="1" dirty="0">
                <a:latin typeface="Algerian" panose="04020705040A02060702" pitchFamily="82" charset="0"/>
                <a:cs typeface="Arial" pitchFamily="34" charset="0"/>
              </a:rPr>
              <a:t>O MITO DA ZONA RURAL</a:t>
            </a:r>
          </a:p>
        </p:txBody>
      </p:sp>
      <p:sp>
        <p:nvSpPr>
          <p:cNvPr id="24579" name="Espaço Reservado para Conteúdo 2">
            <a:extLst>
              <a:ext uri="{FF2B5EF4-FFF2-40B4-BE49-F238E27FC236}">
                <a16:creationId xmlns:a16="http://schemas.microsoft.com/office/drawing/2014/main" id="{CA9BC1F2-DF8B-4716-B984-FA091EDB323C}"/>
              </a:ext>
            </a:extLst>
          </p:cNvPr>
          <p:cNvSpPr>
            <a:spLocks noGrp="1" noChangeArrowheads="1"/>
          </p:cNvSpPr>
          <p:nvPr>
            <p:ph idx="1"/>
          </p:nvPr>
        </p:nvSpPr>
        <p:spPr>
          <a:xfrm>
            <a:off x="866775" y="1905001"/>
            <a:ext cx="10477500" cy="4952999"/>
          </a:xfrm>
        </p:spPr>
        <p:txBody>
          <a:bodyPr>
            <a:normAutofit/>
          </a:bodyPr>
          <a:lstStyle/>
          <a:p>
            <a:pPr marL="0" indent="0" algn="just">
              <a:lnSpc>
                <a:spcPct val="150000"/>
              </a:lnSpc>
              <a:buNone/>
            </a:pPr>
            <a:r>
              <a:rPr lang="pt-BR" altLang="en-US" sz="1600" dirty="0">
                <a:latin typeface="Arial" panose="020B0604020202020204" pitchFamily="34" charset="0"/>
                <a:cs typeface="Arial" panose="020B0604020202020204" pitchFamily="34" charset="0"/>
              </a:rPr>
              <a:t>“</a:t>
            </a:r>
            <a:r>
              <a:rPr lang="pt-BR" altLang="ja-JP" sz="1600" dirty="0">
                <a:latin typeface="Arial" panose="020B0604020202020204" pitchFamily="34" charset="0"/>
                <a:cs typeface="Arial" panose="020B0604020202020204" pitchFamily="34" charset="0"/>
              </a:rPr>
              <a:t>Existe um entendimento de que os municípios não teriam jurisdição sobre áreas rurais, as quais seriam campo exclusivo da ação da União Federal, notadamente no que toca á disciplina do uso do solo.</a:t>
            </a:r>
          </a:p>
          <a:p>
            <a:pPr marL="0" indent="0" algn="just">
              <a:lnSpc>
                <a:spcPct val="150000"/>
              </a:lnSpc>
              <a:buNone/>
            </a:pPr>
            <a:r>
              <a:rPr lang="pt-BR" altLang="pt-BR" sz="1600" dirty="0">
                <a:latin typeface="Arial" panose="020B0604020202020204" pitchFamily="34" charset="0"/>
                <a:cs typeface="Arial" panose="020B0604020202020204" pitchFamily="34" charset="0"/>
              </a:rPr>
              <a:t>Tal noção errônea tem gerado todo tipo de aberrações – da falta de concessão de alvarás de construção e de licenciamento de atividades em área rural á proliferação de assentamentos ilegais, tais como  os chamados </a:t>
            </a:r>
            <a:r>
              <a:rPr lang="pt-BR" altLang="en-US" sz="1600" dirty="0">
                <a:latin typeface="Arial" panose="020B0604020202020204" pitchFamily="34" charset="0"/>
                <a:cs typeface="Arial" panose="020B0604020202020204" pitchFamily="34" charset="0"/>
              </a:rPr>
              <a:t>“</a:t>
            </a:r>
            <a:r>
              <a:rPr lang="pt-BR" altLang="pt-BR" sz="1600" dirty="0">
                <a:latin typeface="Arial" panose="020B0604020202020204" pitchFamily="34" charset="0"/>
                <a:cs typeface="Arial" panose="020B0604020202020204" pitchFamily="34" charset="0"/>
              </a:rPr>
              <a:t>loteamentos fechados</a:t>
            </a:r>
            <a:r>
              <a:rPr lang="pt-BR" altLang="en-US" sz="1600" dirty="0">
                <a:latin typeface="Arial" panose="020B0604020202020204" pitchFamily="34" charset="0"/>
                <a:cs typeface="Arial" panose="020B0604020202020204" pitchFamily="34" charset="0"/>
              </a:rPr>
              <a:t>”</a:t>
            </a:r>
            <a:r>
              <a:rPr lang="pt-BR" altLang="pt-BR" sz="1600" dirty="0">
                <a:latin typeface="Arial" panose="020B0604020202020204" pitchFamily="34" charset="0"/>
                <a:cs typeface="Arial" panose="020B0604020202020204" pitchFamily="34" charset="0"/>
              </a:rPr>
              <a:t>, ou  </a:t>
            </a:r>
            <a:r>
              <a:rPr lang="pt-BR" altLang="en-US" sz="1600" dirty="0">
                <a:latin typeface="Arial" panose="020B0604020202020204" pitchFamily="34" charset="0"/>
                <a:cs typeface="Arial" panose="020B0604020202020204" pitchFamily="34" charset="0"/>
              </a:rPr>
              <a:t>“</a:t>
            </a:r>
            <a:r>
              <a:rPr lang="pt-BR" altLang="pt-BR" sz="1600" dirty="0">
                <a:latin typeface="Arial" panose="020B0604020202020204" pitchFamily="34" charset="0"/>
                <a:cs typeface="Arial" panose="020B0604020202020204" pitchFamily="34" charset="0"/>
              </a:rPr>
              <a:t>condomínios horizontais</a:t>
            </a:r>
            <a:r>
              <a:rPr lang="pt-BR" altLang="en-US" sz="1600" dirty="0">
                <a:latin typeface="Arial" panose="020B0604020202020204" pitchFamily="34" charset="0"/>
                <a:cs typeface="Arial" panose="020B0604020202020204" pitchFamily="34" charset="0"/>
              </a:rPr>
              <a:t>”</a:t>
            </a:r>
            <a:r>
              <a:rPr lang="pt-BR" altLang="pt-BR" sz="1600" dirty="0">
                <a:latin typeface="Arial" panose="020B0604020202020204" pitchFamily="34" charset="0"/>
                <a:cs typeface="Arial" panose="020B0604020202020204" pitchFamily="34" charset="0"/>
              </a:rPr>
              <a:t>, reconhecidamente para fins urbanos ? ( Lei 13.465/17 )</a:t>
            </a:r>
          </a:p>
          <a:p>
            <a:pPr marL="0" indent="0" algn="just">
              <a:lnSpc>
                <a:spcPct val="150000"/>
              </a:lnSpc>
              <a:buNone/>
            </a:pPr>
            <a:r>
              <a:rPr lang="pt-BR" altLang="pt-BR" sz="1600" dirty="0">
                <a:latin typeface="Arial" panose="020B0604020202020204" pitchFamily="34" charset="0"/>
                <a:cs typeface="Arial" panose="020B0604020202020204" pitchFamily="34" charset="0"/>
              </a:rPr>
              <a:t>A grande ironia contudo é que cabe ao próprio município delimitar as zonas rurais juntamente com as áreas urbanas e de expansão urbana por lei municipal.</a:t>
            </a:r>
          </a:p>
          <a:p>
            <a:pPr marL="0" indent="0" algn="just">
              <a:lnSpc>
                <a:spcPct val="150000"/>
              </a:lnSpc>
              <a:buNone/>
            </a:pPr>
            <a:r>
              <a:rPr lang="pt-BR" altLang="pt-BR" sz="1600" dirty="0">
                <a:latin typeface="Arial" panose="020B0604020202020204" pitchFamily="34" charset="0"/>
                <a:cs typeface="Arial" panose="020B0604020202020204" pitchFamily="34" charset="0"/>
              </a:rPr>
              <a:t>Ora, um princípio básico do regime jurídico é o de quem pode mais, pode menos: como então justificar a falta de competência municipal para agir sobre aquelas zonas criadas por lei municipal?</a:t>
            </a:r>
            <a:r>
              <a:rPr lang="pt-BR" altLang="en-US" sz="1600" dirty="0">
                <a:latin typeface="Arial" panose="020B0604020202020204" pitchFamily="34" charset="0"/>
                <a:cs typeface="Arial" panose="020B0604020202020204" pitchFamily="34" charset="0"/>
              </a:rPr>
              <a:t>”</a:t>
            </a:r>
            <a:endParaRPr lang="pt-BR" altLang="pt-BR" sz="1600" dirty="0">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82335C79-8D25-460C-B3ED-E93A84F05AB0}"/>
              </a:ext>
            </a:extLst>
          </p:cNvPr>
          <p:cNvSpPr txBox="1"/>
          <p:nvPr/>
        </p:nvSpPr>
        <p:spPr>
          <a:xfrm>
            <a:off x="209550" y="6286500"/>
            <a:ext cx="11534775" cy="800219"/>
          </a:xfrm>
          <a:prstGeom prst="rect">
            <a:avLst/>
          </a:prstGeom>
          <a:noFill/>
        </p:spPr>
        <p:txBody>
          <a:bodyPr wrap="square" rtlCol="0">
            <a:spAutoFit/>
          </a:bodyPr>
          <a:lstStyle/>
          <a:p>
            <a:r>
              <a:rPr lang="pt-BR" altLang="pt-BR" sz="1400" i="1" dirty="0">
                <a:latin typeface="Arial" panose="020B0604020202020204" pitchFamily="34" charset="0"/>
                <a:cs typeface="Arial" panose="020B0604020202020204" pitchFamily="34" charset="0"/>
              </a:rPr>
              <a:t>Fonte: IRIB em revista nº 311/03, pag.135- Artigo: </a:t>
            </a:r>
            <a:r>
              <a:rPr lang="pt-BR" altLang="pt-BR" sz="1400" i="1" dirty="0" err="1">
                <a:latin typeface="Arial" panose="020B0604020202020204" pitchFamily="34" charset="0"/>
                <a:cs typeface="Arial" panose="020B0604020202020204" pitchFamily="34" charset="0"/>
              </a:rPr>
              <a:t>Edésio</a:t>
            </a:r>
            <a:r>
              <a:rPr lang="pt-BR" altLang="pt-BR" sz="1400" i="1" dirty="0">
                <a:latin typeface="Arial" panose="020B0604020202020204" pitchFamily="34" charset="0"/>
                <a:cs typeface="Arial" panose="020B0604020202020204" pitchFamily="34" charset="0"/>
              </a:rPr>
              <a:t> Fernandes – ( advogado, planejador urbano e pesquisador da Universidade de Londres). </a:t>
            </a:r>
          </a:p>
          <a:p>
            <a:endParaRPr lang="pt-B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8D7A6-3518-456A-8BCC-A0AA77556B0E}"/>
              </a:ext>
            </a:extLst>
          </p:cNvPr>
          <p:cNvSpPr>
            <a:spLocks noGrp="1"/>
          </p:cNvSpPr>
          <p:nvPr>
            <p:ph type="title"/>
          </p:nvPr>
        </p:nvSpPr>
        <p:spPr>
          <a:xfrm>
            <a:off x="796926" y="333376"/>
            <a:ext cx="7331075" cy="1039813"/>
          </a:xfrm>
          <a:solidFill>
            <a:schemeClr val="bg1"/>
          </a:solidFill>
        </p:spPr>
        <p:txBody>
          <a:bodyPr rtlCol="0">
            <a:normAutofit/>
          </a:bodyPr>
          <a:lstStyle/>
          <a:p>
            <a:pPr>
              <a:defRPr/>
            </a:pPr>
            <a:r>
              <a:rPr lang="pt-BR" sz="4000" b="1" dirty="0"/>
              <a:t> </a:t>
            </a:r>
            <a:r>
              <a:rPr lang="pt-BR" sz="4000" b="1" dirty="0">
                <a:latin typeface="Algerian" panose="04020705040A02060702" pitchFamily="82" charset="0"/>
              </a:rPr>
              <a:t>RIO DO SANGUE - CHÁCARA</a:t>
            </a:r>
          </a:p>
        </p:txBody>
      </p:sp>
      <p:sp>
        <p:nvSpPr>
          <p:cNvPr id="3" name="Espaço Reservado para Conteúdo 2">
            <a:extLst>
              <a:ext uri="{FF2B5EF4-FFF2-40B4-BE49-F238E27FC236}">
                <a16:creationId xmlns:a16="http://schemas.microsoft.com/office/drawing/2014/main" id="{07E5EB81-20B4-499E-8AB9-54D118370985}"/>
              </a:ext>
            </a:extLst>
          </p:cNvPr>
          <p:cNvSpPr>
            <a:spLocks noGrp="1"/>
          </p:cNvSpPr>
          <p:nvPr>
            <p:ph idx="1"/>
          </p:nvPr>
        </p:nvSpPr>
        <p:spPr>
          <a:xfrm>
            <a:off x="711201" y="1706563"/>
            <a:ext cx="10137774" cy="5151437"/>
          </a:xfrm>
        </p:spPr>
        <p:txBody>
          <a:bodyPr rtlCol="0">
            <a:normAutofit fontScale="25000" lnSpcReduction="20000"/>
          </a:bodyPr>
          <a:lstStyle/>
          <a:p>
            <a:pPr algn="just">
              <a:lnSpc>
                <a:spcPct val="170000"/>
              </a:lnSpc>
              <a:buFont typeface="Wingdings 3" charset="2"/>
              <a:buChar char=""/>
              <a:defRPr/>
            </a:pPr>
            <a:r>
              <a:rPr lang="pt-BR" sz="5600" u="sng" dirty="0">
                <a:solidFill>
                  <a:schemeClr val="tx1">
                    <a:lumMod val="75000"/>
                    <a:lumOff val="25000"/>
                  </a:schemeClr>
                </a:solidFill>
                <a:latin typeface="Arial" panose="020B0604020202020204" pitchFamily="34" charset="0"/>
                <a:cs typeface="Arial" panose="020B0604020202020204" pitchFamily="34" charset="0"/>
              </a:rPr>
              <a:t>IMÓVEL</a:t>
            </a:r>
            <a:r>
              <a:rPr lang="pt-BR" sz="5600" dirty="0">
                <a:solidFill>
                  <a:schemeClr val="tx1">
                    <a:lumMod val="75000"/>
                    <a:lumOff val="25000"/>
                  </a:schemeClr>
                </a:solidFill>
                <a:latin typeface="Arial" panose="020B0604020202020204" pitchFamily="34" charset="0"/>
                <a:cs typeface="Arial" panose="020B0604020202020204" pitchFamily="34" charset="0"/>
              </a:rPr>
              <a:t>: Uma área de terras rurais, medindo </a:t>
            </a:r>
            <a:r>
              <a:rPr lang="pt-BR" sz="5600" b="1" dirty="0">
                <a:solidFill>
                  <a:schemeClr val="tx1">
                    <a:lumMod val="75000"/>
                    <a:lumOff val="25000"/>
                  </a:schemeClr>
                </a:solidFill>
                <a:latin typeface="Arial" panose="020B0604020202020204" pitchFamily="34" charset="0"/>
                <a:cs typeface="Arial" panose="020B0604020202020204" pitchFamily="34" charset="0"/>
              </a:rPr>
              <a:t>99,0735 ha</a:t>
            </a:r>
            <a:r>
              <a:rPr lang="pt-BR" sz="5600" dirty="0">
                <a:solidFill>
                  <a:schemeClr val="tx1">
                    <a:lumMod val="75000"/>
                    <a:lumOff val="25000"/>
                  </a:schemeClr>
                </a:solidFill>
                <a:latin typeface="Arial" panose="020B0604020202020204" pitchFamily="34" charset="0"/>
                <a:cs typeface="Arial" panose="020B0604020202020204" pitchFamily="34" charset="0"/>
              </a:rPr>
              <a:t> (noventa e nove hectares sete ares e trinta e cinco </a:t>
            </a:r>
            <a:r>
              <a:rPr lang="pt-BR" sz="5600" dirty="0" err="1">
                <a:solidFill>
                  <a:schemeClr val="tx1">
                    <a:lumMod val="75000"/>
                    <a:lumOff val="25000"/>
                  </a:schemeClr>
                </a:solidFill>
                <a:latin typeface="Arial" panose="020B0604020202020204" pitchFamily="34" charset="0"/>
                <a:cs typeface="Arial" panose="020B0604020202020204" pitchFamily="34" charset="0"/>
              </a:rPr>
              <a:t>centiares</a:t>
            </a:r>
            <a:r>
              <a:rPr lang="pt-BR" sz="5600" dirty="0">
                <a:solidFill>
                  <a:schemeClr val="tx1">
                    <a:lumMod val="75000"/>
                    <a:lumOff val="25000"/>
                  </a:schemeClr>
                </a:solidFill>
                <a:latin typeface="Arial" panose="020B0604020202020204" pitchFamily="34" charset="0"/>
                <a:cs typeface="Arial" panose="020B0604020202020204" pitchFamily="34" charset="0"/>
              </a:rPr>
              <a:t>), denominada </a:t>
            </a:r>
            <a:r>
              <a:rPr lang="pt-BR" sz="5600" b="1" dirty="0">
                <a:solidFill>
                  <a:schemeClr val="tx1">
                    <a:lumMod val="75000"/>
                    <a:lumOff val="25000"/>
                  </a:schemeClr>
                </a:solidFill>
                <a:latin typeface="Arial" panose="020B0604020202020204" pitchFamily="34" charset="0"/>
                <a:cs typeface="Arial" panose="020B0604020202020204" pitchFamily="34" charset="0"/>
              </a:rPr>
              <a:t>“Fazenda Floresta II - Gleba I”</a:t>
            </a:r>
            <a:r>
              <a:rPr lang="pt-BR" sz="5600" dirty="0">
                <a:solidFill>
                  <a:schemeClr val="tx1">
                    <a:lumMod val="75000"/>
                    <a:lumOff val="25000"/>
                  </a:schemeClr>
                </a:solidFill>
                <a:latin typeface="Arial" panose="020B0604020202020204" pitchFamily="34" charset="0"/>
                <a:cs typeface="Arial" panose="020B0604020202020204" pitchFamily="34" charset="0"/>
              </a:rPr>
              <a:t>, situado neste município e comarca de Campo Novo do Parecis-MT, com as seguintes medidas e confrontações (...)</a:t>
            </a:r>
          </a:p>
          <a:p>
            <a:pPr algn="just">
              <a:lnSpc>
                <a:spcPct val="170000"/>
              </a:lnSpc>
              <a:buFont typeface="Wingdings 3" charset="2"/>
              <a:buChar char=""/>
              <a:defRPr/>
            </a:pPr>
            <a:r>
              <a:rPr lang="pt-BR" sz="5600" dirty="0">
                <a:solidFill>
                  <a:schemeClr val="tx1">
                    <a:lumMod val="75000"/>
                    <a:lumOff val="25000"/>
                  </a:schemeClr>
                </a:solidFill>
                <a:latin typeface="Arial" panose="020B0604020202020204" pitchFamily="34" charset="0"/>
                <a:cs typeface="Arial" panose="020B0604020202020204" pitchFamily="34" charset="0"/>
              </a:rPr>
              <a:t>(...) </a:t>
            </a:r>
            <a:r>
              <a:rPr lang="pt-BR" sz="5600" b="1" dirty="0">
                <a:solidFill>
                  <a:schemeClr val="tx1">
                    <a:lumMod val="75000"/>
                    <a:lumOff val="25000"/>
                  </a:schemeClr>
                </a:solidFill>
                <a:latin typeface="Arial" panose="020B0604020202020204" pitchFamily="34" charset="0"/>
                <a:cs typeface="Arial" panose="020B0604020202020204" pitchFamily="34" charset="0"/>
              </a:rPr>
              <a:t>ALTERAÇÃO DE LOCALIZAÇÃO DO IMÓVEL.</a:t>
            </a:r>
            <a:r>
              <a:rPr lang="pt-BR" sz="5600" dirty="0">
                <a:solidFill>
                  <a:schemeClr val="tx1">
                    <a:lumMod val="75000"/>
                    <a:lumOff val="25000"/>
                  </a:schemeClr>
                </a:solidFill>
                <a:latin typeface="Arial" panose="020B0604020202020204" pitchFamily="34" charset="0"/>
                <a:cs typeface="Arial" panose="020B0604020202020204" pitchFamily="34" charset="0"/>
              </a:rPr>
              <a:t> A requerimento da proprietária (art. 53 - 6.766/79 c/c a Lei </a:t>
            </a:r>
            <a:r>
              <a:rPr lang="pt-BR" sz="5600" dirty="0" err="1">
                <a:solidFill>
                  <a:schemeClr val="tx1">
                    <a:lumMod val="75000"/>
                    <a:lumOff val="25000"/>
                  </a:schemeClr>
                </a:solidFill>
                <a:latin typeface="Arial" panose="020B0604020202020204" pitchFamily="34" charset="0"/>
                <a:cs typeface="Arial" panose="020B0604020202020204" pitchFamily="34" charset="0"/>
              </a:rPr>
              <a:t>Muncipal</a:t>
            </a:r>
            <a:r>
              <a:rPr lang="pt-BR" sz="5600" dirty="0">
                <a:solidFill>
                  <a:schemeClr val="tx1">
                    <a:lumMod val="75000"/>
                    <a:lumOff val="25000"/>
                  </a:schemeClr>
                </a:solidFill>
                <a:latin typeface="Arial" panose="020B0604020202020204" pitchFamily="34" charset="0"/>
                <a:cs typeface="Arial" panose="020B0604020202020204" pitchFamily="34" charset="0"/>
              </a:rPr>
              <a:t> 2075/2019), procede-se esta </a:t>
            </a:r>
            <a:r>
              <a:rPr lang="pt-BR" sz="5600" b="1" dirty="0">
                <a:solidFill>
                  <a:schemeClr val="tx1">
                    <a:lumMod val="75000"/>
                    <a:lumOff val="25000"/>
                  </a:schemeClr>
                </a:solidFill>
                <a:latin typeface="Arial" panose="020B0604020202020204" pitchFamily="34" charset="0"/>
                <a:cs typeface="Arial" panose="020B0604020202020204" pitchFamily="34" charset="0"/>
              </a:rPr>
              <a:t>AVERBAÇÃO</a:t>
            </a:r>
            <a:r>
              <a:rPr lang="pt-BR" sz="5600" dirty="0">
                <a:solidFill>
                  <a:schemeClr val="tx1">
                    <a:lumMod val="75000"/>
                    <a:lumOff val="25000"/>
                  </a:schemeClr>
                </a:solidFill>
                <a:latin typeface="Arial" panose="020B0604020202020204" pitchFamily="34" charset="0"/>
                <a:cs typeface="Arial" panose="020B0604020202020204" pitchFamily="34" charset="0"/>
              </a:rPr>
              <a:t> para constar que o imóvel da presente matrícula</a:t>
            </a:r>
            <a:r>
              <a:rPr lang="pt-BR" sz="5600" b="1" dirty="0">
                <a:solidFill>
                  <a:schemeClr val="tx1">
                    <a:lumMod val="75000"/>
                    <a:lumOff val="25000"/>
                  </a:schemeClr>
                </a:solidFill>
                <a:latin typeface="Arial" panose="020B0604020202020204" pitchFamily="34" charset="0"/>
                <a:cs typeface="Arial" panose="020B0604020202020204" pitchFamily="34" charset="0"/>
              </a:rPr>
              <a:t> está localizado em Zona de Urbanização Específica para Sítios - ZUES</a:t>
            </a:r>
            <a:r>
              <a:rPr lang="pt-BR" sz="5600" dirty="0">
                <a:solidFill>
                  <a:schemeClr val="tx1">
                    <a:lumMod val="75000"/>
                    <a:lumOff val="25000"/>
                  </a:schemeClr>
                </a:solidFill>
                <a:latin typeface="Arial" panose="020B0604020202020204" pitchFamily="34" charset="0"/>
                <a:cs typeface="Arial" panose="020B0604020202020204" pitchFamily="34" charset="0"/>
              </a:rPr>
              <a:t>, para todos os fins administrativos, urbanísticos e tributários.</a:t>
            </a:r>
          </a:p>
          <a:p>
            <a:pPr algn="just">
              <a:lnSpc>
                <a:spcPct val="170000"/>
              </a:lnSpc>
              <a:buFont typeface="Wingdings 3" charset="2"/>
              <a:buChar char=""/>
              <a:defRPr/>
            </a:pPr>
            <a:r>
              <a:rPr lang="pt-BR" sz="5600" dirty="0">
                <a:solidFill>
                  <a:schemeClr val="tx1">
                    <a:lumMod val="75000"/>
                    <a:lumOff val="25000"/>
                  </a:schemeClr>
                </a:solidFill>
                <a:latin typeface="Arial" panose="020B0604020202020204" pitchFamily="34" charset="0"/>
                <a:cs typeface="Arial" panose="020B0604020202020204" pitchFamily="34" charset="0"/>
              </a:rPr>
              <a:t> (...) </a:t>
            </a:r>
            <a:r>
              <a:rPr lang="pt-BR" sz="5600" b="1" dirty="0">
                <a:solidFill>
                  <a:schemeClr val="tx1">
                    <a:lumMod val="75000"/>
                    <a:lumOff val="25000"/>
                  </a:schemeClr>
                </a:solidFill>
                <a:latin typeface="Arial" panose="020B0604020202020204" pitchFamily="34" charset="0"/>
                <a:cs typeface="Arial" panose="020B0604020202020204" pitchFamily="34" charset="0"/>
              </a:rPr>
              <a:t>LOTEAMENTO</a:t>
            </a:r>
            <a:r>
              <a:rPr lang="pt-BR" sz="5600" dirty="0">
                <a:solidFill>
                  <a:schemeClr val="tx1">
                    <a:lumMod val="75000"/>
                    <a:lumOff val="25000"/>
                  </a:schemeClr>
                </a:solidFill>
                <a:latin typeface="Arial" panose="020B0604020202020204" pitchFamily="34" charset="0"/>
                <a:cs typeface="Arial" panose="020B0604020202020204" pitchFamily="34" charset="0"/>
              </a:rPr>
              <a:t>. Nos termos do requerimento apresentado pela proprietária, instruído com os documentos elencados no artigo 18 - Lei 6.766/79, submetidos aos ditames do artigo 19 do mesmo diploma legal, com observância das alterações introduzidas pela Lei 9.785/99, </a:t>
            </a:r>
            <a:r>
              <a:rPr lang="pt-BR" sz="5600" b="1" dirty="0">
                <a:solidFill>
                  <a:schemeClr val="tx1">
                    <a:lumMod val="75000"/>
                    <a:lumOff val="25000"/>
                  </a:schemeClr>
                </a:solidFill>
                <a:latin typeface="Arial" panose="020B0604020202020204" pitchFamily="34" charset="0"/>
                <a:cs typeface="Arial" panose="020B0604020202020204" pitchFamily="34" charset="0"/>
              </a:rPr>
              <a:t>procedo</a:t>
            </a:r>
            <a:r>
              <a:rPr lang="pt-BR" sz="5600" dirty="0">
                <a:solidFill>
                  <a:schemeClr val="tx1">
                    <a:lumMod val="75000"/>
                    <a:lumOff val="25000"/>
                  </a:schemeClr>
                </a:solidFill>
                <a:latin typeface="Arial" panose="020B0604020202020204" pitchFamily="34" charset="0"/>
                <a:cs typeface="Arial" panose="020B0604020202020204" pitchFamily="34" charset="0"/>
              </a:rPr>
              <a:t> o registro do </a:t>
            </a:r>
            <a:r>
              <a:rPr lang="pt-BR" sz="5600" b="1" dirty="0">
                <a:solidFill>
                  <a:schemeClr val="tx1">
                    <a:lumMod val="75000"/>
                    <a:lumOff val="25000"/>
                  </a:schemeClr>
                </a:solidFill>
                <a:latin typeface="Arial" panose="020B0604020202020204" pitchFamily="34" charset="0"/>
                <a:cs typeface="Arial" panose="020B0604020202020204" pitchFamily="34" charset="0"/>
              </a:rPr>
              <a:t>parcelamento </a:t>
            </a:r>
            <a:r>
              <a:rPr lang="pt-BR" sz="5600" dirty="0">
                <a:solidFill>
                  <a:schemeClr val="tx1">
                    <a:lumMod val="75000"/>
                    <a:lumOff val="25000"/>
                  </a:schemeClr>
                </a:solidFill>
                <a:latin typeface="Arial" panose="020B0604020202020204" pitchFamily="34" charset="0"/>
                <a:cs typeface="Arial" panose="020B0604020202020204" pitchFamily="34" charset="0"/>
              </a:rPr>
              <a:t>da área objeto desta matrícula, conforme Decreto Executivo n. 280, de 10 de dezembro de 2020, originando o </a:t>
            </a:r>
            <a:r>
              <a:rPr lang="pt-BR" sz="5600" b="1" dirty="0">
                <a:solidFill>
                  <a:schemeClr val="tx1">
                    <a:lumMod val="75000"/>
                    <a:lumOff val="25000"/>
                  </a:schemeClr>
                </a:solidFill>
                <a:latin typeface="Arial" panose="020B0604020202020204" pitchFamily="34" charset="0"/>
                <a:cs typeface="Arial" panose="020B0604020202020204" pitchFamily="34" charset="0"/>
              </a:rPr>
              <a:t>loteamento</a:t>
            </a:r>
            <a:r>
              <a:rPr lang="pt-BR" sz="5600" dirty="0">
                <a:solidFill>
                  <a:schemeClr val="tx1">
                    <a:lumMod val="75000"/>
                    <a:lumOff val="25000"/>
                  </a:schemeClr>
                </a:solidFill>
                <a:latin typeface="Arial" panose="020B0604020202020204" pitchFamily="34" charset="0"/>
                <a:cs typeface="Arial" panose="020B0604020202020204" pitchFamily="34" charset="0"/>
              </a:rPr>
              <a:t> denominado </a:t>
            </a:r>
            <a:r>
              <a:rPr lang="pt-BR" sz="5600" b="1" dirty="0">
                <a:solidFill>
                  <a:schemeClr val="tx1">
                    <a:lumMod val="75000"/>
                    <a:lumOff val="25000"/>
                  </a:schemeClr>
                </a:solidFill>
                <a:latin typeface="Arial" panose="020B0604020202020204" pitchFamily="34" charset="0"/>
                <a:cs typeface="Arial" panose="020B0604020202020204" pitchFamily="34" charset="0"/>
              </a:rPr>
              <a:t>"RIO DO SANGUE CONDOMÍNIO DE CHÁCARAS DE RECREIO"</a:t>
            </a:r>
            <a:r>
              <a:rPr lang="pt-BR" sz="5600" dirty="0">
                <a:solidFill>
                  <a:schemeClr val="tx1">
                    <a:lumMod val="75000"/>
                    <a:lumOff val="25000"/>
                  </a:schemeClr>
                </a:solidFill>
                <a:latin typeface="Arial" panose="020B0604020202020204" pitchFamily="34" charset="0"/>
                <a:cs typeface="Arial" panose="020B0604020202020204" pitchFamily="34" charset="0"/>
              </a:rPr>
              <a:t>, composto da seguinte forma: </a:t>
            </a:r>
            <a:r>
              <a:rPr lang="pt-BR" sz="5600" b="1" dirty="0">
                <a:solidFill>
                  <a:schemeClr val="tx1">
                    <a:lumMod val="75000"/>
                    <a:lumOff val="25000"/>
                  </a:schemeClr>
                </a:solidFill>
                <a:latin typeface="Arial" panose="020B0604020202020204" pitchFamily="34" charset="0"/>
                <a:cs typeface="Arial" panose="020B0604020202020204" pitchFamily="34" charset="0"/>
              </a:rPr>
              <a:t>I) </a:t>
            </a:r>
            <a:r>
              <a:rPr lang="pt-BR" sz="5600" dirty="0">
                <a:solidFill>
                  <a:schemeClr val="tx1">
                    <a:lumMod val="75000"/>
                    <a:lumOff val="25000"/>
                  </a:schemeClr>
                </a:solidFill>
                <a:latin typeface="Arial" panose="020B0604020202020204" pitchFamily="34" charset="0"/>
                <a:cs typeface="Arial" panose="020B0604020202020204" pitchFamily="34" charset="0"/>
              </a:rPr>
              <a:t>Área de Preservação Permanente 155.880,20m²; </a:t>
            </a:r>
            <a:r>
              <a:rPr lang="pt-BR" sz="5600" b="1" dirty="0">
                <a:solidFill>
                  <a:schemeClr val="tx1">
                    <a:lumMod val="75000"/>
                    <a:lumOff val="25000"/>
                  </a:schemeClr>
                </a:solidFill>
                <a:latin typeface="Arial" panose="020B0604020202020204" pitchFamily="34" charset="0"/>
                <a:cs typeface="Arial" panose="020B0604020202020204" pitchFamily="34" charset="0"/>
              </a:rPr>
              <a:t>II)</a:t>
            </a:r>
            <a:r>
              <a:rPr lang="pt-BR" sz="5600" dirty="0">
                <a:solidFill>
                  <a:schemeClr val="tx1">
                    <a:lumMod val="75000"/>
                    <a:lumOff val="25000"/>
                  </a:schemeClr>
                </a:solidFill>
                <a:latin typeface="Arial" panose="020B0604020202020204" pitchFamily="34" charset="0"/>
                <a:cs typeface="Arial" panose="020B0604020202020204" pitchFamily="34" charset="0"/>
              </a:rPr>
              <a:t> Área das chácaras: </a:t>
            </a:r>
            <a:r>
              <a:rPr lang="pt-BR" sz="5600" b="1" dirty="0">
                <a:solidFill>
                  <a:schemeClr val="tx1">
                    <a:lumMod val="75000"/>
                    <a:lumOff val="25000"/>
                  </a:schemeClr>
                </a:solidFill>
                <a:latin typeface="Arial" panose="020B0604020202020204" pitchFamily="34" charset="0"/>
                <a:cs typeface="Arial" panose="020B0604020202020204" pitchFamily="34" charset="0"/>
              </a:rPr>
              <a:t>593.850,47m²</a:t>
            </a:r>
            <a:r>
              <a:rPr lang="pt-BR" sz="5600" dirty="0">
                <a:solidFill>
                  <a:schemeClr val="tx1">
                    <a:lumMod val="75000"/>
                    <a:lumOff val="25000"/>
                  </a:schemeClr>
                </a:solidFill>
                <a:latin typeface="Arial" panose="020B0604020202020204" pitchFamily="34" charset="0"/>
                <a:cs typeface="Arial" panose="020B0604020202020204" pitchFamily="34" charset="0"/>
              </a:rPr>
              <a:t> (71,13%) dividida em </a:t>
            </a:r>
            <a:r>
              <a:rPr lang="pt-BR" sz="5600" b="1" dirty="0">
                <a:solidFill>
                  <a:schemeClr val="tx1">
                    <a:lumMod val="75000"/>
                    <a:lumOff val="25000"/>
                  </a:schemeClr>
                </a:solidFill>
                <a:latin typeface="Arial" panose="020B0604020202020204" pitchFamily="34" charset="0"/>
                <a:cs typeface="Arial" panose="020B0604020202020204" pitchFamily="34" charset="0"/>
              </a:rPr>
              <a:t>204</a:t>
            </a:r>
            <a:r>
              <a:rPr lang="pt-BR" sz="5600" dirty="0">
                <a:solidFill>
                  <a:schemeClr val="tx1">
                    <a:lumMod val="75000"/>
                    <a:lumOff val="25000"/>
                  </a:schemeClr>
                </a:solidFill>
                <a:latin typeface="Arial" panose="020B0604020202020204" pitchFamily="34" charset="0"/>
                <a:cs typeface="Arial" panose="020B0604020202020204" pitchFamily="34" charset="0"/>
              </a:rPr>
              <a:t> (duzentos e quatro) chácaras; </a:t>
            </a:r>
            <a:r>
              <a:rPr lang="pt-BR" sz="5600" b="1" dirty="0">
                <a:solidFill>
                  <a:schemeClr val="tx1">
                    <a:lumMod val="75000"/>
                    <a:lumOff val="25000"/>
                  </a:schemeClr>
                </a:solidFill>
                <a:latin typeface="Arial" panose="020B0604020202020204" pitchFamily="34" charset="0"/>
                <a:cs typeface="Arial" panose="020B0604020202020204" pitchFamily="34" charset="0"/>
              </a:rPr>
              <a:t>III)</a:t>
            </a:r>
            <a:r>
              <a:rPr lang="pt-BR" sz="5600" dirty="0">
                <a:solidFill>
                  <a:schemeClr val="tx1">
                    <a:lumMod val="75000"/>
                    <a:lumOff val="25000"/>
                  </a:schemeClr>
                </a:solidFill>
                <a:latin typeface="Arial" panose="020B0604020202020204" pitchFamily="34" charset="0"/>
                <a:cs typeface="Arial" panose="020B0604020202020204" pitchFamily="34" charset="0"/>
              </a:rPr>
              <a:t> Área do sistema viário: </a:t>
            </a:r>
            <a:r>
              <a:rPr lang="pt-BR" sz="5600" b="1" dirty="0">
                <a:solidFill>
                  <a:schemeClr val="tx1">
                    <a:lumMod val="75000"/>
                    <a:lumOff val="25000"/>
                  </a:schemeClr>
                </a:solidFill>
                <a:latin typeface="Arial" panose="020B0604020202020204" pitchFamily="34" charset="0"/>
                <a:cs typeface="Arial" panose="020B0604020202020204" pitchFamily="34" charset="0"/>
              </a:rPr>
              <a:t>106.749,98m²</a:t>
            </a:r>
            <a:r>
              <a:rPr lang="pt-BR" sz="5600" dirty="0">
                <a:solidFill>
                  <a:schemeClr val="tx1">
                    <a:lumMod val="75000"/>
                    <a:lumOff val="25000"/>
                  </a:schemeClr>
                </a:solidFill>
                <a:latin typeface="Arial" panose="020B0604020202020204" pitchFamily="34" charset="0"/>
                <a:cs typeface="Arial" panose="020B0604020202020204" pitchFamily="34" charset="0"/>
              </a:rPr>
              <a:t> (12,79%); </a:t>
            </a:r>
            <a:r>
              <a:rPr lang="pt-BR" sz="5600" b="1" dirty="0">
                <a:solidFill>
                  <a:schemeClr val="tx1">
                    <a:lumMod val="75000"/>
                    <a:lumOff val="25000"/>
                  </a:schemeClr>
                </a:solidFill>
                <a:latin typeface="Arial" panose="020B0604020202020204" pitchFamily="34" charset="0"/>
                <a:cs typeface="Arial" panose="020B0604020202020204" pitchFamily="34" charset="0"/>
              </a:rPr>
              <a:t>IV)</a:t>
            </a:r>
            <a:r>
              <a:rPr lang="pt-BR" sz="5600" dirty="0">
                <a:solidFill>
                  <a:schemeClr val="tx1">
                    <a:lumMod val="75000"/>
                    <a:lumOff val="25000"/>
                  </a:schemeClr>
                </a:solidFill>
                <a:latin typeface="Arial" panose="020B0604020202020204" pitchFamily="34" charset="0"/>
                <a:cs typeface="Arial" panose="020B0604020202020204" pitchFamily="34" charset="0"/>
              </a:rPr>
              <a:t> Área institucional: </a:t>
            </a:r>
            <a:r>
              <a:rPr lang="pt-BR" sz="5600" b="1" dirty="0">
                <a:solidFill>
                  <a:schemeClr val="tx1">
                    <a:lumMod val="75000"/>
                    <a:lumOff val="25000"/>
                  </a:schemeClr>
                </a:solidFill>
                <a:latin typeface="Arial" panose="020B0604020202020204" pitchFamily="34" charset="0"/>
                <a:cs typeface="Arial" panose="020B0604020202020204" pitchFamily="34" charset="0"/>
              </a:rPr>
              <a:t>50.656,40m²</a:t>
            </a:r>
            <a:r>
              <a:rPr lang="pt-BR" sz="5600" dirty="0">
                <a:solidFill>
                  <a:schemeClr val="tx1">
                    <a:lumMod val="75000"/>
                    <a:lumOff val="25000"/>
                  </a:schemeClr>
                </a:solidFill>
                <a:latin typeface="Arial" panose="020B0604020202020204" pitchFamily="34" charset="0"/>
                <a:cs typeface="Arial" panose="020B0604020202020204" pitchFamily="34" charset="0"/>
              </a:rPr>
              <a:t> (6,07%); </a:t>
            </a:r>
            <a:r>
              <a:rPr lang="pt-BR" sz="5600" b="1" dirty="0">
                <a:solidFill>
                  <a:schemeClr val="tx1">
                    <a:lumMod val="75000"/>
                    <a:lumOff val="25000"/>
                  </a:schemeClr>
                </a:solidFill>
                <a:latin typeface="Arial" panose="020B0604020202020204" pitchFamily="34" charset="0"/>
                <a:cs typeface="Arial" panose="020B0604020202020204" pitchFamily="34" charset="0"/>
              </a:rPr>
              <a:t>V)</a:t>
            </a:r>
            <a:r>
              <a:rPr lang="pt-BR" sz="5600" dirty="0">
                <a:solidFill>
                  <a:schemeClr val="tx1">
                    <a:lumMod val="75000"/>
                    <a:lumOff val="25000"/>
                  </a:schemeClr>
                </a:solidFill>
                <a:latin typeface="Arial" panose="020B0604020202020204" pitchFamily="34" charset="0"/>
                <a:cs typeface="Arial" panose="020B0604020202020204" pitchFamily="34" charset="0"/>
              </a:rPr>
              <a:t> Área Verde: (03 unidades) </a:t>
            </a:r>
            <a:r>
              <a:rPr lang="pt-BR" sz="5600" b="1" dirty="0">
                <a:solidFill>
                  <a:schemeClr val="tx1">
                    <a:lumMod val="75000"/>
                    <a:lumOff val="25000"/>
                  </a:schemeClr>
                </a:solidFill>
                <a:latin typeface="Arial" panose="020B0604020202020204" pitchFamily="34" charset="0"/>
                <a:cs typeface="Arial" panose="020B0604020202020204" pitchFamily="34" charset="0"/>
              </a:rPr>
              <a:t>83.597,96m²</a:t>
            </a:r>
            <a:r>
              <a:rPr lang="pt-BR" sz="5600" dirty="0">
                <a:solidFill>
                  <a:schemeClr val="tx1">
                    <a:lumMod val="75000"/>
                    <a:lumOff val="25000"/>
                  </a:schemeClr>
                </a:solidFill>
                <a:latin typeface="Arial" panose="020B0604020202020204" pitchFamily="34" charset="0"/>
                <a:cs typeface="Arial" panose="020B0604020202020204" pitchFamily="34" charset="0"/>
              </a:rPr>
              <a:t> (10,01%)</a:t>
            </a:r>
          </a:p>
          <a:p>
            <a:pPr>
              <a:buFont typeface="Wingdings 3" charset="2"/>
              <a:buChar char=""/>
              <a:defRPr/>
            </a:pPr>
            <a:endParaRPr lang="pt-BR" dirty="0">
              <a:solidFill>
                <a:schemeClr val="tx1">
                  <a:lumMod val="75000"/>
                  <a:lumOff val="25000"/>
                </a:schemeClr>
              </a:solidFill>
            </a:endParaRPr>
          </a:p>
        </p:txBody>
      </p:sp>
    </p:spTree>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024DF7-0783-4549-86B7-A48B29FBA9C2}">
  <ds:schemaRefs>
    <ds:schemaRef ds:uri="http://www.w3.org/XML/1998/namespace"/>
    <ds:schemaRef ds:uri="6dc4bcd6-49db-4c07-9060-8acfc67cef9f"/>
    <ds:schemaRef ds:uri="http://purl.org/dc/elements/1.1/"/>
    <ds:schemaRef ds:uri="http://schemas.microsoft.com/office/infopath/2007/PartnerControls"/>
    <ds:schemaRef ds:uri="fb0879af-3eba-417a-a55a-ffe6dcd6ca77"/>
    <ds:schemaRef ds:uri="http://purl.org/dc/terms/"/>
    <ds:schemaRef ds:uri="http://schemas.microsoft.com/office/2006/metadata/properties"/>
    <ds:schemaRef ds:uri="http://schemas.microsoft.com/office/2006/documentManagement/types"/>
    <ds:schemaRef ds:uri="http://schemas.microsoft.com/sharepoint/v3"/>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3.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2693</TotalTime>
  <Words>3359</Words>
  <Application>Microsoft Office PowerPoint</Application>
  <PresentationFormat>Widescreen</PresentationFormat>
  <Paragraphs>215</Paragraphs>
  <Slides>40</Slides>
  <Notes>5</Notes>
  <HiddenSlides>0</HiddenSlides>
  <MMClips>1</MMClips>
  <ScaleCrop>false</ScaleCrop>
  <HeadingPairs>
    <vt:vector size="8" baseType="variant">
      <vt:variant>
        <vt:lpstr>Fontes usadas</vt:lpstr>
      </vt:variant>
      <vt:variant>
        <vt:i4>11</vt:i4>
      </vt:variant>
      <vt:variant>
        <vt:lpstr>Tema</vt:lpstr>
      </vt:variant>
      <vt:variant>
        <vt:i4>1</vt:i4>
      </vt:variant>
      <vt:variant>
        <vt:lpstr>Servidores OLE inseridos</vt:lpstr>
      </vt:variant>
      <vt:variant>
        <vt:i4>1</vt:i4>
      </vt:variant>
      <vt:variant>
        <vt:lpstr>Títulos de slides</vt:lpstr>
      </vt:variant>
      <vt:variant>
        <vt:i4>40</vt:i4>
      </vt:variant>
    </vt:vector>
  </HeadingPairs>
  <TitlesOfParts>
    <vt:vector size="53" baseType="lpstr">
      <vt:lpstr>Algerian</vt:lpstr>
      <vt:lpstr>Arial</vt:lpstr>
      <vt:lpstr>Arial</vt:lpstr>
      <vt:lpstr>Arial Rounded MT Bold</vt:lpstr>
      <vt:lpstr>Calibri</vt:lpstr>
      <vt:lpstr>Calibri Light</vt:lpstr>
      <vt:lpstr>Helvetica</vt:lpstr>
      <vt:lpstr>Tahoma</vt:lpstr>
      <vt:lpstr>Times New Roman</vt:lpstr>
      <vt:lpstr>Wingdings</vt:lpstr>
      <vt:lpstr>Wingdings 3</vt:lpstr>
      <vt:lpstr>Tema do Office</vt:lpstr>
      <vt:lpstr>Objeto de Shell de Gerenciador</vt:lpstr>
      <vt:lpstr>Apresentação do PowerPoint</vt:lpstr>
      <vt:lpstr>JOSE DE ARIMATEIA BARBOSA!</vt:lpstr>
      <vt:lpstr>  SAUDAÇÃO/AGRADECIMENTOS </vt:lpstr>
      <vt:lpstr>INTRODUÇÃO </vt:lpstr>
      <vt:lpstr>Apresentação do PowerPoint</vt:lpstr>
      <vt:lpstr>RUMOS DA POLÍTICA NACIONAL DE REGULARIZAÇÃO  FUNDIÁRIA</vt:lpstr>
      <vt:lpstr>O QUE É URBANO E RURAL PARA OS FINS DA MP/  759/2016, CONVERTIDA NA LEI 13.465/17</vt:lpstr>
      <vt:lpstr>O MITO DA ZONA RURAL</vt:lpstr>
      <vt:lpstr> RIO DO SANGUE - CHÁCARA</vt:lpstr>
      <vt:lpstr>GARGALOS DA REGULARIZAÇÃO FUNDIÁRIA:</vt:lpstr>
      <vt:lpstr> REGISTRO E CADASTRO NO BRASIL</vt:lpstr>
      <vt:lpstr>SINTER - SISTEMA INTEGRADO DE TERRAS </vt:lpstr>
      <vt:lpstr>Apresentação do PowerPoint</vt:lpstr>
      <vt:lpstr>A REGULARIZAÇÃO  DE PARCELAS DE IMÓVEIS RURAIS REGISTRADAS EM CONDOMÍNIO “PRO DIVISO”</vt:lpstr>
      <vt:lpstr>PARTICULARES PODEM DISCUTIR POSSE DE IMÓVEL LOCALIZADO EM ÁREA PÚBLICA</vt:lpstr>
      <vt:lpstr>REGISTRO DE TERRAS PÚBLICAS</vt:lpstr>
      <vt:lpstr>PROJETOS: CONHEÇA O MUNICÍPIO A PARTIR DO REGISTRO DE IMÓVEIS</vt:lpstr>
      <vt:lpstr>     PROJETO : CONHEÇA O MUNICÍPIO A PARTIR DO REGISTRO DE IMÓVEIS </vt:lpstr>
      <vt:lpstr>Apresentação do PowerPoint</vt:lpstr>
      <vt:lpstr>Apresentação do PowerPoint</vt:lpstr>
      <vt:lpstr>Apresentação do PowerPoint</vt:lpstr>
      <vt:lpstr>SÃO JOAQUIM DO BOCHE  TANGARÁ DA SERRA-MT</vt:lpstr>
      <vt:lpstr>MAPA PARA ESTUDO DE OCUPAÇÃO DE SOLO – LOTE 01 – SÃO JOAQUIM DO BOCHE – TANGARÁ DA SERRA </vt:lpstr>
      <vt:lpstr>Apresentação do PowerPoint</vt:lpstr>
      <vt:lpstr> USUCAPIÃO EXTRAJUDICIAL   PROCESSO-CGJ/MT- 0048943-07-2019.8.11.0000 </vt:lpstr>
      <vt:lpstr> USUCAPIÃO EXTRAJUDICIAL  Certidão Para fins de Usucapião  </vt:lpstr>
      <vt:lpstr>Vara Especializada em Direito Agrário - tjmt:  CONQUISTAS E DESAFIOS
EM CONFLITOS COLETIVOS DE TERRA
</vt:lpstr>
      <vt:lpstr>Ações do Poder Judiciário do Estado de Mato Grosso  
</vt:lpstr>
      <vt:lpstr>Comissão Estadual para Assuntos Fundiários e Comissões Municipais
</vt:lpstr>
      <vt:lpstr>  Como funciona a vara especializada em direito agrário?
</vt:lpstr>
      <vt:lpstr>RESULTADOS ALCANÇADOS</vt:lpstr>
      <vt:lpstr>Apresentação do PowerPoint</vt:lpstr>
      <vt:lpstr>Na vara especializada, a juíza ou o juiz terá que analisar uma situação complexa envolvendo, dentre outros, direitos relativos a:
</vt:lpstr>
      <vt:lpstr>INSPEÇÃO JUDICIAL  No local do conflito
</vt:lpstr>
      <vt:lpstr>PROPOSIÇÕES E CRÍTICAS</vt:lpstr>
      <vt:lpstr>Apresentação do PowerPoint</vt:lpstr>
      <vt:lpstr>Apresentação do PowerPoint</vt:lpstr>
      <vt:lpstr>REFERÊNCIAS BIBLIOGRÁFICAS</vt:lpstr>
      <vt:lpstr>Webs  Recomendados</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PC</dc:creator>
  <cp:lastModifiedBy>PC</cp:lastModifiedBy>
  <cp:revision>74</cp:revision>
  <dcterms:created xsi:type="dcterms:W3CDTF">2023-05-03T11:31:22Z</dcterms:created>
  <dcterms:modified xsi:type="dcterms:W3CDTF">2023-05-19T16:55:41Z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