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82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147475789" r:id="rId27"/>
    <p:sldId id="521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147475788" r:id="rId39"/>
    <p:sldId id="503" r:id="rId40"/>
    <p:sldId id="2147475786" r:id="rId41"/>
    <p:sldId id="502" r:id="rId42"/>
  </p:sldIdLst>
  <p:sldSz cx="14630400" cy="8229600"/>
  <p:notesSz cx="8229600" cy="14630400"/>
  <p:embeddedFontLst>
    <p:embeddedFont>
      <p:font typeface="Agency FB" panose="020B0503020202020204" pitchFamily="34" charset="0"/>
      <p:regular r:id="rId44"/>
      <p:bold r:id="rId45"/>
    </p:embeddedFont>
    <p:embeddedFont>
      <p:font typeface="Algerian" panose="04020705040A02060702" pitchFamily="82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Fraunces Extra Bold" panose="020B0604020202020204" charset="0"/>
      <p:regular r:id="rId53"/>
    </p:embeddedFont>
    <p:embeddedFont>
      <p:font typeface="Impact" panose="020B0806030902050204" pitchFamily="34" charset="0"/>
      <p:regular r:id="rId54"/>
    </p:embeddedFont>
    <p:embeddedFont>
      <p:font typeface="Nobile" panose="020B0604020202020204" charset="0"/>
      <p:regular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Wingdings 3" panose="05040102010807070707" pitchFamily="18" charset="2"/>
      <p:regular r:id="rId6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08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56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12/05/2025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80160" y="2523744"/>
            <a:ext cx="5596128" cy="4498848"/>
          </a:xfrm>
        </p:spPr>
        <p:txBody>
          <a:bodyPr rtlCol="0"/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754112" y="2523744"/>
            <a:ext cx="5596128" cy="4498848"/>
          </a:xfrm>
        </p:spPr>
        <p:txBody>
          <a:bodyPr rtlCol="0"/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12/05/2025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5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ocuments1.worldbank.org/curated/en/688761571934946384/pdf/Doing-Business-2020-Comparing-Business-Regulation-in-190-Economies.pdf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b.org.br/" TargetMode="External"/><Relationship Id="rId2" Type="http://schemas.openxmlformats.org/officeDocument/2006/relationships/hyperlink" Target="http://www.anoregmt.org.br/portal/" TargetMode="External"/><Relationship Id="rId1" Type="http://schemas.openxmlformats.org/officeDocument/2006/relationships/slideLayout" Target="../slideLayouts/slideLayout37.xml"/><Relationship Id="rId5" Type="http://schemas.openxmlformats.org/officeDocument/2006/relationships/hyperlink" Target="http://www.tjmt.jus.br/corregedoria/" TargetMode="External"/><Relationship Id="rId4" Type="http://schemas.openxmlformats.org/officeDocument/2006/relationships/hyperlink" Target="http://registrodeimoveisdobrasil.com.b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irib.org.br/noticias/detalhes/vice-presidente-do-irib-participa-de-obra-publicada-pelo-senado-federal" TargetMode="Externa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655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ESTUDO DE CASOS – REURB</a:t>
            </a:r>
            <a:endParaRPr lang="en-US" sz="4450" b="1" dirty="0">
              <a:solidFill>
                <a:srgbClr val="3B4540"/>
              </a:solidFill>
              <a:latin typeface="Fraunces Extra Bold" pitchFamily="34" charset="0"/>
            </a:endParaRPr>
          </a:p>
          <a:p>
            <a:pPr marL="0" indent="0" algn="l">
              <a:buNone/>
            </a:pPr>
            <a:r>
              <a:rPr lang="en-US" sz="2000" b="1" dirty="0">
                <a:solidFill>
                  <a:srgbClr val="3B4540"/>
                </a:solidFill>
                <a:latin typeface="Fraunces Extra Bold" pitchFamily="34" charset="0"/>
              </a:rPr>
              <a:t>                                                                               Manaus – AM – 09/Maio/2025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280190" y="412325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Exposição acadêmica científica fundamentada na legislação pátria, estudos doutrinários, teorias, princípios e técnicas aplicáveis ao Direito das Coisas, Direito Notarial e de Registro.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48401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280190" y="5450087"/>
            <a:ext cx="5486400" cy="1722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José </a:t>
            </a:r>
            <a:r>
              <a:rPr lang="en-US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Arimateia</a:t>
            </a:r>
            <a:r>
              <a:rPr lang="en-US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Barbosa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Ofícial</a:t>
            </a:r>
            <a:r>
              <a:rPr lang="en-US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do </a:t>
            </a:r>
            <a:r>
              <a:rPr lang="en-US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Registro</a:t>
            </a:r>
            <a:r>
              <a:rPr lang="en-US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de </a:t>
            </a:r>
            <a:r>
              <a:rPr lang="en-US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Imoveis</a:t>
            </a:r>
            <a:r>
              <a:rPr lang="en-US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</a:t>
            </a:r>
            <a:r>
              <a:rPr lang="en-US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em</a:t>
            </a:r>
            <a:r>
              <a:rPr lang="en-US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Campo Novo do </a:t>
            </a:r>
            <a:r>
              <a:rPr lang="en-US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Pareceis</a:t>
            </a:r>
            <a:r>
              <a:rPr lang="en-US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- MT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5021"/>
            <a:ext cx="119516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 Papel do Cadastro Territorial Fundiário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50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Objetivo do Estudo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3192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Revisar o marco normativo do Sistema Cadastral e Registral Imobiliário Brasileiro após o Decreto 11.108/22.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6179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Apresentar modelos de outros países inseridos nas sugestões do SINTER para solucionar problemas de coordenação.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350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Ações Proativas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93192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Desenvolvidas pelos Serviços Notariais e Registros de Imóveis através do IRIB e ANOREG.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86179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Visam coordenar o cadastro territorial e o registro jurídico para maior segurança jurídica nas transações imobiliárias.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6870" y="685205"/>
            <a:ext cx="5996583" cy="604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Motivação para o Estudo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76870" y="1579602"/>
            <a:ext cx="7790259" cy="1114187"/>
          </a:xfrm>
          <a:prstGeom prst="roundRect">
            <a:avLst>
              <a:gd name="adj" fmla="val 15623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870228" y="1772960"/>
            <a:ext cx="2417564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Relatório da CPI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70228" y="2191107"/>
            <a:ext cx="7403544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Ocupação de terras públicas na Amazônia revelou graves problemas fundiários.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76870" y="2887147"/>
            <a:ext cx="7790259" cy="1423511"/>
          </a:xfrm>
          <a:prstGeom prst="roundRect">
            <a:avLst>
              <a:gd name="adj" fmla="val 12228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870228" y="3080504"/>
            <a:ext cx="2746296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Pesquisas Acadêmicas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70228" y="3498652"/>
            <a:ext cx="7403544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Coordenadas pelo Professor Bastian Reydon no Grupo Multipartes Governança de Terras.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6870" y="4504015"/>
            <a:ext cx="7790259" cy="1423511"/>
          </a:xfrm>
          <a:prstGeom prst="roundRect">
            <a:avLst>
              <a:gd name="adj" fmla="val 12228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870228" y="4697373"/>
            <a:ext cx="2417564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Políticas Públicas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70228" y="5115520"/>
            <a:ext cx="7403544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Baseadas em dados irreais, com informalidade precursora do fracionamento irregular do solo rural.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76870" y="6120884"/>
            <a:ext cx="7790259" cy="1423511"/>
          </a:xfrm>
          <a:prstGeom prst="roundRect">
            <a:avLst>
              <a:gd name="adj" fmla="val 12228"/>
            </a:avLst>
          </a:prstGeom>
          <a:solidFill>
            <a:srgbClr val="E8F3E8"/>
          </a:solidFill>
          <a:ln/>
        </p:spPr>
      </p:sp>
      <p:sp>
        <p:nvSpPr>
          <p:cNvPr id="14" name="Text 11"/>
          <p:cNvSpPr/>
          <p:nvPr/>
        </p:nvSpPr>
        <p:spPr>
          <a:xfrm>
            <a:off x="870228" y="6314242"/>
            <a:ext cx="2417564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Jurimetria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870228" y="6732389"/>
            <a:ext cx="7403544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"Conhecer a realidade é o primeiro passo para transformá-la" (Marcelo Guedes Nunes).</a:t>
            </a:r>
            <a:endParaRPr lang="en-US" sz="1500" dirty="0"/>
          </a:p>
        </p:txBody>
      </p:sp>
      <p:pic>
        <p:nvPicPr>
          <p:cNvPr id="16" name="Imagem 3">
            <a:extLst>
              <a:ext uri="{FF2B5EF4-FFF2-40B4-BE49-F238E27FC236}">
                <a16:creationId xmlns:a16="http://schemas.microsoft.com/office/drawing/2014/main" id="{9824C0E0-EB7A-43CB-99AA-EBDF9F3337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0487" y="1613803"/>
            <a:ext cx="5886275" cy="4388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BFF6459-E4A7-49EA-9B18-2D29289287B5}"/>
              </a:ext>
            </a:extLst>
          </p:cNvPr>
          <p:cNvSpPr txBox="1"/>
          <p:nvPr/>
        </p:nvSpPr>
        <p:spPr>
          <a:xfrm>
            <a:off x="9277350" y="6353591"/>
            <a:ext cx="4844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b="1" dirty="0">
                <a:latin typeface="Agency FB" panose="020B0503020202020204" pitchFamily="34" charset="0"/>
              </a:rPr>
              <a:t>270% ( duzentos e setenta por cento) foi o percentual que Portugal grilou da </a:t>
            </a:r>
            <a:r>
              <a:rPr lang="pt-BR" altLang="pt-BR" sz="1600" b="1" dirty="0">
                <a:latin typeface="Agency FB" panose="020B0503020202020204" pitchFamily="34" charset="0"/>
              </a:rPr>
              <a:t>Espanha</a:t>
            </a:r>
            <a:r>
              <a:rPr lang="pt-BR" altLang="pt-BR" b="1" dirty="0">
                <a:latin typeface="Agency FB" panose="020B0503020202020204" pitchFamily="34" charset="0"/>
              </a:rPr>
              <a:t> !</a:t>
            </a:r>
          </a:p>
          <a:p>
            <a:pPr algn="ctr" eaLnBrk="1" hangingPunct="1"/>
            <a:r>
              <a:rPr lang="pt-BR" altLang="pt-BR" b="1" dirty="0">
                <a:latin typeface="Agency FB" panose="020B0503020202020204" pitchFamily="34" charset="0"/>
              </a:rPr>
              <a:t>A primitiva divisa , pelo tratado de Tordesilhas passou de 100 para 370 léguas a oeste de Cabo Verde.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7596" y="777359"/>
            <a:ext cx="9778722" cy="685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Finalidades do Cadastro Territorial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65" y="1901309"/>
            <a:ext cx="2160627" cy="161460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033" y="2725102"/>
            <a:ext cx="308372" cy="3854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40906" y="2296001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Finalidade Física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5340906" y="2770227"/>
            <a:ext cx="6222921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Conhecer a composição territorial correta e individualizada.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5176361" y="3528060"/>
            <a:ext cx="8631674" cy="15240"/>
          </a:xfrm>
          <a:prstGeom prst="roundRect">
            <a:avLst>
              <a:gd name="adj" fmla="val 1295166"/>
            </a:avLst>
          </a:prstGeom>
          <a:solidFill>
            <a:srgbClr val="CED9CE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592" y="3570684"/>
            <a:ext cx="4321373" cy="1614607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033" y="4185285"/>
            <a:ext cx="308372" cy="38540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21279" y="3965377"/>
            <a:ext cx="3063359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Finalidade Econômica</a:t>
            </a:r>
            <a:endParaRPr lang="en-US" sz="2150" dirty="0"/>
          </a:p>
        </p:txBody>
      </p:sp>
      <p:sp>
        <p:nvSpPr>
          <p:cNvPr id="11" name="Text 5"/>
          <p:cNvSpPr/>
          <p:nvPr/>
        </p:nvSpPr>
        <p:spPr>
          <a:xfrm>
            <a:off x="6421279" y="4439603"/>
            <a:ext cx="5363647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Conhecer a riqueza da terra para cálculo do tributo.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6256734" y="5197435"/>
            <a:ext cx="7551301" cy="15240"/>
          </a:xfrm>
          <a:prstGeom prst="roundRect">
            <a:avLst>
              <a:gd name="adj" fmla="val 1295166"/>
            </a:avLst>
          </a:prstGeom>
          <a:solidFill>
            <a:srgbClr val="CED9CE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19" y="5240060"/>
            <a:ext cx="6482120" cy="161460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033" y="5854660"/>
            <a:ext cx="308372" cy="38540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1652" y="5459373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Finalidade Jurídica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7501652" y="5933599"/>
            <a:ext cx="6141839" cy="701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Correlação com o registro da propriedade, conhecendo a titularidade dominial.</a:t>
            </a:r>
            <a:endParaRPr lang="en-US" sz="1700" dirty="0"/>
          </a:p>
        </p:txBody>
      </p:sp>
      <p:sp>
        <p:nvSpPr>
          <p:cNvPr id="17" name="Text 9"/>
          <p:cNvSpPr/>
          <p:nvPr/>
        </p:nvSpPr>
        <p:spPr>
          <a:xfrm>
            <a:off x="767596" y="7101364"/>
            <a:ext cx="13095208" cy="350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Segundo Sebastian E. Sabene, jurista argentino, estas três finalidades são essenciais para um sistema cadastral eficiente.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0713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Congresso de Direito Registral (2018)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29044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6790373" y="28290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Serviço à Sociedade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31946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Cadastro e Registro Fundiário são instituições que prestam importante serviço no âmbito de suas funções.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4272082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7130534" y="42720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Identificador Único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76250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Recomenda-se ter um identificador único para cada imóvel ou parcela, usado permanentemente.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715119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7470815" y="5715119"/>
            <a:ext cx="35090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Coordenação Necessária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620553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É aconselhável a coordenação entre Registro e Cadastro para evitar sobreposição ou duplicidade.</a:t>
            </a:r>
            <a:endParaRPr lang="en-US" sz="1750" dirty="0"/>
          </a:p>
        </p:txBody>
      </p:sp>
      <p:pic>
        <p:nvPicPr>
          <p:cNvPr id="7170" name="Picture 2" descr="Anoreg/BR anuncia data e local do XX Congresso Brasileiro de Direito  Notarial e de Registro – Cartório Alencar Furtado">
            <a:extLst>
              <a:ext uri="{FF2B5EF4-FFF2-40B4-BE49-F238E27FC236}">
                <a16:creationId xmlns:a16="http://schemas.microsoft.com/office/drawing/2014/main" id="{2E5BE8CF-6AB7-4FCF-8F06-B88F180D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0" y="1158686"/>
            <a:ext cx="6092306" cy="40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0670" y="875586"/>
            <a:ext cx="7763589" cy="536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Desafios da Regularização no Brasil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858083" y="1862376"/>
            <a:ext cx="7685246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governo federal desconhece onde estão as terras públicas, as devolutas e aquelas que pertencem aos particulares.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00670" y="1669375"/>
            <a:ext cx="22860" cy="935355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600670" y="2797731"/>
            <a:ext cx="7942659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CPI da Ocupação de Terras Públicas na Amazônia, p. 549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00670" y="3351133"/>
            <a:ext cx="3842623" cy="566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1/6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1449229" y="4131945"/>
            <a:ext cx="214538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Terra de Ninguém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00670" y="4502944"/>
            <a:ext cx="3842623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Um sexto das terras brasileiras é de propriedade desconhecida.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4700707" y="3351133"/>
            <a:ext cx="3842623" cy="566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7</a:t>
            </a:r>
            <a:endParaRPr lang="en-US" sz="4450" dirty="0"/>
          </a:p>
        </p:txBody>
      </p:sp>
      <p:sp>
        <p:nvSpPr>
          <p:cNvPr id="11" name="Text 8"/>
          <p:cNvSpPr/>
          <p:nvPr/>
        </p:nvSpPr>
        <p:spPr>
          <a:xfrm>
            <a:off x="5549265" y="4131945"/>
            <a:ext cx="2145387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Estudo Abrangente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700707" y="4502944"/>
            <a:ext cx="3842623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Sete universidades analisaram todos os bancos de dados sobre uso de terras no Brasil.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2650688" y="5652849"/>
            <a:ext cx="3842623" cy="566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0</a:t>
            </a:r>
            <a:endParaRPr lang="en-US" sz="4450" dirty="0"/>
          </a:p>
        </p:txBody>
      </p:sp>
      <p:sp>
        <p:nvSpPr>
          <p:cNvPr id="14" name="Text 11"/>
          <p:cNvSpPr/>
          <p:nvPr/>
        </p:nvSpPr>
        <p:spPr>
          <a:xfrm>
            <a:off x="3387209" y="6433661"/>
            <a:ext cx="2369463" cy="268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Informações Precisas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2650688" y="6804660"/>
            <a:ext cx="3842623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que surpreendeu não foram as informações reunidas, e sim a falta delas.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7942" y="532686"/>
            <a:ext cx="7788116" cy="12108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Capacitação em Governança Fundiária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895826" y="2034064"/>
            <a:ext cx="22860" cy="5665827"/>
          </a:xfrm>
          <a:prstGeom prst="roundRect">
            <a:avLst>
              <a:gd name="adj" fmla="val 762684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1090851" y="2458403"/>
            <a:ext cx="581144" cy="22860"/>
          </a:xfrm>
          <a:prstGeom prst="roundRect">
            <a:avLst>
              <a:gd name="adj" fmla="val 762684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77942" y="2251948"/>
            <a:ext cx="435769" cy="435769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2288262"/>
            <a:ext cx="290513" cy="3631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64400" y="2227778"/>
            <a:ext cx="2421493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Período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864400" y="2646640"/>
            <a:ext cx="660165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04 a 06 de julho de 2016, no Auditório do INCRA em Brasília.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1090851" y="3768328"/>
            <a:ext cx="581144" cy="22860"/>
          </a:xfrm>
          <a:prstGeom prst="roundRect">
            <a:avLst>
              <a:gd name="adj" fmla="val 762684"/>
            </a:avLst>
          </a:prstGeom>
          <a:solidFill>
            <a:srgbClr val="CED9CE"/>
          </a:solidFill>
          <a:ln/>
        </p:spPr>
      </p:sp>
      <p:sp>
        <p:nvSpPr>
          <p:cNvPr id="11" name="Shape 7"/>
          <p:cNvSpPr/>
          <p:nvPr/>
        </p:nvSpPr>
        <p:spPr>
          <a:xfrm>
            <a:off x="677942" y="3561874"/>
            <a:ext cx="435769" cy="435769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" y="3598188"/>
            <a:ext cx="290513" cy="36314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864400" y="3537704"/>
            <a:ext cx="2421493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Participantes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1864400" y="3956566"/>
            <a:ext cx="6601658" cy="619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Representantes de diversos órgãos e instituições ligados à questão fundiária.</a:t>
            </a:r>
            <a:endParaRPr lang="en-US" sz="1500" dirty="0"/>
          </a:p>
        </p:txBody>
      </p:sp>
      <p:sp>
        <p:nvSpPr>
          <p:cNvPr id="15" name="Shape 10"/>
          <p:cNvSpPr/>
          <p:nvPr/>
        </p:nvSpPr>
        <p:spPr>
          <a:xfrm>
            <a:off x="1090851" y="5388173"/>
            <a:ext cx="581144" cy="22860"/>
          </a:xfrm>
          <a:prstGeom prst="roundRect">
            <a:avLst>
              <a:gd name="adj" fmla="val 762684"/>
            </a:avLst>
          </a:prstGeom>
          <a:solidFill>
            <a:srgbClr val="CED9CE"/>
          </a:solidFill>
          <a:ln/>
        </p:spPr>
      </p:sp>
      <p:sp>
        <p:nvSpPr>
          <p:cNvPr id="16" name="Shape 11"/>
          <p:cNvSpPr/>
          <p:nvPr/>
        </p:nvSpPr>
        <p:spPr>
          <a:xfrm>
            <a:off x="677942" y="5181719"/>
            <a:ext cx="435769" cy="435769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" y="5218033"/>
            <a:ext cx="290513" cy="36314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864400" y="5157549"/>
            <a:ext cx="2421493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Conteúdo</a:t>
            </a:r>
            <a:endParaRPr lang="en-US" sz="1900" dirty="0"/>
          </a:p>
        </p:txBody>
      </p:sp>
      <p:sp>
        <p:nvSpPr>
          <p:cNvPr id="19" name="Text 13"/>
          <p:cNvSpPr/>
          <p:nvPr/>
        </p:nvSpPr>
        <p:spPr>
          <a:xfrm>
            <a:off x="1864400" y="5576411"/>
            <a:ext cx="6601658" cy="619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Teoria da Governança, Desenvolvimento e Diretrizes Voluntárias da FAO.</a:t>
            </a:r>
            <a:endParaRPr lang="en-US" sz="1500" dirty="0"/>
          </a:p>
        </p:txBody>
      </p:sp>
      <p:sp>
        <p:nvSpPr>
          <p:cNvPr id="20" name="Shape 14"/>
          <p:cNvSpPr/>
          <p:nvPr/>
        </p:nvSpPr>
        <p:spPr>
          <a:xfrm>
            <a:off x="1090851" y="7008019"/>
            <a:ext cx="581144" cy="22860"/>
          </a:xfrm>
          <a:prstGeom prst="roundRect">
            <a:avLst>
              <a:gd name="adj" fmla="val 762684"/>
            </a:avLst>
          </a:prstGeom>
          <a:solidFill>
            <a:srgbClr val="CED9CE"/>
          </a:solidFill>
          <a:ln/>
        </p:spPr>
      </p:sp>
      <p:sp>
        <p:nvSpPr>
          <p:cNvPr id="21" name="Shape 15"/>
          <p:cNvSpPr/>
          <p:nvPr/>
        </p:nvSpPr>
        <p:spPr>
          <a:xfrm>
            <a:off x="677942" y="6801564"/>
            <a:ext cx="435769" cy="435769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" y="6837878"/>
            <a:ext cx="290513" cy="36314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864400" y="6777395"/>
            <a:ext cx="2421493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Metodologia</a:t>
            </a:r>
            <a:endParaRPr lang="en-US" sz="1900" dirty="0"/>
          </a:p>
        </p:txBody>
      </p:sp>
      <p:sp>
        <p:nvSpPr>
          <p:cNvPr id="24" name="Text 17"/>
          <p:cNvSpPr/>
          <p:nvPr/>
        </p:nvSpPr>
        <p:spPr>
          <a:xfrm>
            <a:off x="1864400" y="7196257"/>
            <a:ext cx="6601658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Apresentação do quadro da FAO de boa e débil governança fundiária.</a:t>
            </a:r>
            <a:endParaRPr lang="en-US" sz="1500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35090063-506F-4B48-8CC2-8DD4F196D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624" y="906349"/>
            <a:ext cx="4286848" cy="6182588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2C85CBB5-0B72-476C-A29C-24D13C9E9B29}"/>
              </a:ext>
            </a:extLst>
          </p:cNvPr>
          <p:cNvSpPr txBox="1"/>
          <p:nvPr/>
        </p:nvSpPr>
        <p:spPr>
          <a:xfrm>
            <a:off x="9411772" y="7137663"/>
            <a:ext cx="4459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 err="1"/>
              <a:t>chrome-extension</a:t>
            </a:r>
            <a:r>
              <a:rPr lang="pt-BR" sz="1200" dirty="0"/>
              <a:t>://</a:t>
            </a:r>
            <a:r>
              <a:rPr lang="pt-BR" sz="1200" dirty="0" err="1"/>
              <a:t>efaidnbmnnnibpcajpcglclefindmkaj</a:t>
            </a:r>
            <a:r>
              <a:rPr lang="pt-BR" sz="1200" dirty="0"/>
              <a:t>/https://www.eco.unicamp.br/images/Livro_NEA.pdf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87207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Quadro de Governança da FAO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Boa Governança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Reconhecimento legal de todos os direitos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Proteção dos direitos de propriedade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Transparência nas informações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Acesso justo à terra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7065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Resolução eficiente de conflitos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356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Débil Governança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Informações desatualizadas ou inexistentes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Corrupção nos processos de regularização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Falta de coordenação institucional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Concentração fundiária excessiva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7065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Conflitos territoriais frequentes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7628"/>
            <a:ext cx="84116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Ajuda Memória do Subtema 2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900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Fornecimento Público de Informação sobre Terras: Registro e Cadastro (04 a 06 de julho de 2016)</a:t>
            </a:r>
            <a:endParaRPr lang="en-US" sz="1750" dirty="0"/>
          </a:p>
        </p:txBody>
      </p:sp>
      <p:sp>
        <p:nvSpPr>
          <p:cNvPr id="8" name="Text 2"/>
          <p:cNvSpPr/>
          <p:nvPr/>
        </p:nvSpPr>
        <p:spPr>
          <a:xfrm>
            <a:off x="793790" y="647604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Participantes incluíram representantes do IRIB, ICMbio, INCRA, SPU, FAO/Brasil, SRA, ITESP, FUNAI, IBAMA, Exército Brasileiro, Receita Federal, entre outros.</a:t>
            </a:r>
            <a:endParaRPr lang="en-US" sz="175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3E88363-6805-48D1-9037-A0E148803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3133560"/>
            <a:ext cx="6446881" cy="2052409"/>
          </a:xfrm>
          <a:prstGeom prst="rect">
            <a:avLst/>
          </a:prstGeom>
        </p:spPr>
      </p:pic>
      <p:pic>
        <p:nvPicPr>
          <p:cNvPr id="8194" name="Picture 2" descr="IRIB - Instituto de Registro Imobiliário do Brasil">
            <a:extLst>
              <a:ext uri="{FF2B5EF4-FFF2-40B4-BE49-F238E27FC236}">
                <a16:creationId xmlns:a16="http://schemas.microsoft.com/office/drawing/2014/main" id="{565B19F4-4627-4DFE-8372-3A79BE23E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50" y="324290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ncra, Receita Federal e Ministério do Meio Ambiente de olho (grande) no  agro – AEASE">
            <a:extLst>
              <a:ext uri="{FF2B5EF4-FFF2-40B4-BE49-F238E27FC236}">
                <a16:creationId xmlns:a16="http://schemas.microsoft.com/office/drawing/2014/main" id="{7CC9FADE-E301-44DC-86CC-F67039AA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02" y="3547706"/>
            <a:ext cx="4553723" cy="25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57D5A2C-2CE6-4893-B537-CFEB3C09F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596" y="4761313"/>
            <a:ext cx="4772691" cy="14194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153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Indicadores de Governança Fundiária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2824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170753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128248"/>
            <a:ext cx="2927747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Mecanismos para Reconhecimento de Direitos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4327327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Processos claros e acessíveis para reconhecer direitos de propriedade e posse.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312824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537" y="3170753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3128248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Integridade do Registro de Terras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22583" y="3972997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Confiabilidade e segurança dos sistemas de registro imobiliário.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260902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3" name="Text 8"/>
          <p:cNvSpPr/>
          <p:nvPr/>
        </p:nvSpPr>
        <p:spPr>
          <a:xfrm>
            <a:off x="878860" y="630340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9"/>
          <p:cNvSpPr/>
          <p:nvPr/>
        </p:nvSpPr>
        <p:spPr>
          <a:xfrm>
            <a:off x="1530906" y="6260902"/>
            <a:ext cx="60118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Confiabilidade da Informação do Registro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530906" y="675132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Precisão e atualidade dos dados registrais disponíveis.</a:t>
            </a:r>
            <a:endParaRPr lang="en-US" sz="1750" dirty="0"/>
          </a:p>
        </p:txBody>
      </p:sp>
      <p:pic>
        <p:nvPicPr>
          <p:cNvPr id="16" name="Picture 14" descr="A picture containing table, indoor, sitting&#10;&#10;Description generated with very high confidence">
            <a:extLst>
              <a:ext uri="{FF2B5EF4-FFF2-40B4-BE49-F238E27FC236}">
                <a16:creationId xmlns:a16="http://schemas.microsoft.com/office/drawing/2014/main" id="{857876B4-A7C7-4176-B055-01E99A90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99" y="295275"/>
            <a:ext cx="5330042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4422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Cadastro, Registro e Transformação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77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SINTER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63384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Sistema Nacional de Gestão de Informações Territoriais.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6731" y="317658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591514"/>
            <a:ext cx="36784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Banco de Dados Espaciais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081933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Equivalente ao Livro 2 RGI, produzido pelos Serviços de Registros Públicos.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37790" y="4866918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Fluxos de Dados Cadastrais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937790" y="5711666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 imóveis urbanos e rurais, produzidos pela União (CNIR) e Municípios (CTMS).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857256" y="50440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Integração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793790" y="5534501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Cadastros Territoriais Multifinalitários conectados ao sistema registral.</a:t>
            </a:r>
            <a:endParaRPr lang="en-US" sz="175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321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Metodologia Legal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07873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036225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Fundamentação Teórica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88097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Legislação pátria vigente, estudos doutrinários, teorias, princípios e técnicas aplicáveis ao Direito das Coisas.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2" y="5078730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54078" y="5036225"/>
            <a:ext cx="33267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Doutrinas Norteadoras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54078" y="552664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Edésio Fernandes e Mangabeira Unger: descentralização do poder e fortalecimento dos municípios.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40133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204" y="507873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77249" y="5036225"/>
            <a:ext cx="32196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Teoria Tridimensional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77249" y="5526643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Fato, Norma e Valores, aplicados aos princípios da Bioética e Biodireito.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6102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Estrutura do SINTER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31077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Fluxo de Informações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Integração entre diferentes bases de dados territoriais e registrais.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36052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Componentes do Sistema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Estrutura organizacional e fluxos de dados entre as instituições.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29394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Integração de Dados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Conexão entre diferentes bases cadastrais e registrais.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110387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Diagnóstico, Planejamento e Execução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Etapas do Processo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Fluxograma das fases de implementação do sistema integrado.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36721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Estrutura Organizacional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Relações entre os diferentes órgãos e sistemas envolvidos.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Objetivo Central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Promover a integração e modernização dos sistemas de Cadastro e Registro existentes no Brasil.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90404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Problematização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52982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79796"/>
            <a:ext cx="34851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Dificuldades Municipais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7021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Municípios têm dificuldades em implantar sistemas de informações com dados precisos e atualizados.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228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849648"/>
            <a:ext cx="34426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Fragmentação de Dados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340066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Para compor um mapa geral, é necessário consultar diferentes órgãos com metodologias distintas.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292685"/>
            <a:ext cx="1134070" cy="203275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5194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Falta de Integração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009918"/>
            <a:ext cx="6082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Ausência de cadastro territorial integrado, automatizado e transparente em base georreferenciada.</a:t>
            </a:r>
            <a:endParaRPr lang="en-US" sz="1750" dirty="0"/>
          </a:p>
        </p:txBody>
      </p:sp>
      <p:pic>
        <p:nvPicPr>
          <p:cNvPr id="10242" name="Picture 2" descr="Plataforma para integração de dados do mapa de saúde | Revista Saúde na  Comunidade">
            <a:extLst>
              <a:ext uri="{FF2B5EF4-FFF2-40B4-BE49-F238E27FC236}">
                <a16:creationId xmlns:a16="http://schemas.microsoft.com/office/drawing/2014/main" id="{3D47F767-CE72-4C42-858E-8DC99B7D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50" y="846951"/>
            <a:ext cx="6508140" cy="42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29" y="2661404"/>
            <a:ext cx="492085" cy="4920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24583" y="2625209"/>
            <a:ext cx="165794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Pacificação Social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24583" y="3397210"/>
            <a:ext cx="1657945" cy="1657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Delimitação física e jurídica de cada lote reduz conflitos territoriais.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400" y="2661404"/>
            <a:ext cx="492085" cy="4920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92654" y="2625209"/>
            <a:ext cx="165794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Acesso ao Crédito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4092654" y="3397210"/>
            <a:ext cx="1657945" cy="1657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Possibilidade de acesso à rede bancária para financiamentos e empréstimos.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472" y="2661404"/>
            <a:ext cx="492085" cy="4920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60726" y="2625209"/>
            <a:ext cx="165794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Transpasse do Imóvel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6760726" y="3397210"/>
            <a:ext cx="1657945" cy="1657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Facilidade na transferência de herança e outros direitos sucessórios.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29" y="5713095"/>
            <a:ext cx="492085" cy="4920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24583" y="5676900"/>
            <a:ext cx="165794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Valorização do Imóvel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424583" y="6448901"/>
            <a:ext cx="1657945" cy="1657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registro cartorial agrega valor em razão da segurança jurídica.</a:t>
            </a:r>
            <a:endParaRPr lang="en-US" sz="1600"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EEC6E74-19DD-43B2-9EB8-0D989ADD127C}"/>
              </a:ext>
            </a:extLst>
          </p:cNvPr>
          <p:cNvGrpSpPr>
            <a:grpSpLocks/>
          </p:cNvGrpSpPr>
          <p:nvPr/>
        </p:nvGrpSpPr>
        <p:grpSpPr bwMode="auto">
          <a:xfrm>
            <a:off x="9858452" y="2151736"/>
            <a:ext cx="3777019" cy="4355029"/>
            <a:chOff x="4367642" y="3633986"/>
            <a:chExt cx="2514654" cy="2612931"/>
          </a:xfrm>
        </p:grpSpPr>
        <p:grpSp>
          <p:nvGrpSpPr>
            <p:cNvPr id="17" name="Agrupar 23">
              <a:extLst>
                <a:ext uri="{FF2B5EF4-FFF2-40B4-BE49-F238E27FC236}">
                  <a16:creationId xmlns:a16="http://schemas.microsoft.com/office/drawing/2014/main" id="{44690509-2526-47CB-ADBC-C0AFB16D8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6089" y="4996232"/>
              <a:ext cx="1246207" cy="1250685"/>
              <a:chOff x="4311781" y="2888299"/>
              <a:chExt cx="1028453" cy="1028700"/>
            </a:xfrm>
          </p:grpSpPr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6F06B784-2005-4C5C-8CAA-8206BBCCC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1540" y="2925533"/>
                <a:ext cx="988694" cy="902969"/>
              </a:xfrm>
              <a:custGeom>
                <a:avLst/>
                <a:gdLst>
                  <a:gd name="T0" fmla="*/ 403352 w 988695"/>
                  <a:gd name="T1" fmla="*/ 548084 h 902970"/>
                  <a:gd name="T2" fmla="*/ 225971 w 988695"/>
                  <a:gd name="T3" fmla="*/ 459400 h 902970"/>
                  <a:gd name="T4" fmla="*/ 137287 w 988695"/>
                  <a:gd name="T5" fmla="*/ 441680 h 902970"/>
                  <a:gd name="T6" fmla="*/ 101815 w 988695"/>
                  <a:gd name="T7" fmla="*/ 335254 h 902970"/>
                  <a:gd name="T8" fmla="*/ 225971 w 988695"/>
                  <a:gd name="T9" fmla="*/ 264299 h 902970"/>
                  <a:gd name="T10" fmla="*/ 367880 w 988695"/>
                  <a:gd name="T11" fmla="*/ 122389 h 902970"/>
                  <a:gd name="T12" fmla="*/ 438835 w 988695"/>
                  <a:gd name="T13" fmla="*/ 51447 h 902970"/>
                  <a:gd name="T14" fmla="*/ 282028 w 988695"/>
                  <a:gd name="T15" fmla="*/ 0 h 902970"/>
                  <a:gd name="T16" fmla="*/ 191706 w 988695"/>
                  <a:gd name="T17" fmla="*/ 47269 h 902970"/>
                  <a:gd name="T18" fmla="*/ 113182 w 988695"/>
                  <a:gd name="T19" fmla="*/ 110731 h 902970"/>
                  <a:gd name="T20" fmla="*/ 48564 w 988695"/>
                  <a:gd name="T21" fmla="*/ 188328 h 902970"/>
                  <a:gd name="T22" fmla="*/ 0 w 988695"/>
                  <a:gd name="T23" fmla="*/ 277952 h 902970"/>
                  <a:gd name="T24" fmla="*/ 137274 w 988695"/>
                  <a:gd name="T25" fmla="*/ 441680 h 902970"/>
                  <a:gd name="T26" fmla="*/ 101815 w 988695"/>
                  <a:gd name="T27" fmla="*/ 530355 h 902970"/>
                  <a:gd name="T28" fmla="*/ 225971 w 988695"/>
                  <a:gd name="T29" fmla="*/ 619039 h 902970"/>
                  <a:gd name="T30" fmla="*/ 261454 w 988695"/>
                  <a:gd name="T31" fmla="*/ 885104 h 902970"/>
                  <a:gd name="T32" fmla="*/ 314667 w 988695"/>
                  <a:gd name="T33" fmla="*/ 814149 h 902970"/>
                  <a:gd name="T34" fmla="*/ 385622 w 988695"/>
                  <a:gd name="T35" fmla="*/ 707723 h 902970"/>
                  <a:gd name="T36" fmla="*/ 474306 w 988695"/>
                  <a:gd name="T37" fmla="*/ 548084 h 902970"/>
                  <a:gd name="T38" fmla="*/ 814556 w 988695"/>
                  <a:gd name="T39" fmla="*/ 91300 h 902970"/>
                  <a:gd name="T40" fmla="*/ 742687 w 988695"/>
                  <a:gd name="T41" fmla="*/ 38277 h 902970"/>
                  <a:gd name="T42" fmla="*/ 633936 w 988695"/>
                  <a:gd name="T43" fmla="*/ 51447 h 902970"/>
                  <a:gd name="T44" fmla="*/ 527510 w 988695"/>
                  <a:gd name="T45" fmla="*/ 122389 h 902970"/>
                  <a:gd name="T46" fmla="*/ 651666 w 988695"/>
                  <a:gd name="T47" fmla="*/ 122389 h 902970"/>
                  <a:gd name="T48" fmla="*/ 793575 w 988695"/>
                  <a:gd name="T49" fmla="*/ 157873 h 902970"/>
                  <a:gd name="T50" fmla="*/ 988266 w 988695"/>
                  <a:gd name="T51" fmla="*/ 456086 h 902970"/>
                  <a:gd name="T52" fmla="*/ 975528 w 988695"/>
                  <a:gd name="T53" fmla="*/ 361492 h 902970"/>
                  <a:gd name="T54" fmla="*/ 945023 w 988695"/>
                  <a:gd name="T55" fmla="*/ 269773 h 902970"/>
                  <a:gd name="T56" fmla="*/ 917743 w 988695"/>
                  <a:gd name="T57" fmla="*/ 228815 h 902970"/>
                  <a:gd name="T58" fmla="*/ 704891 w 988695"/>
                  <a:gd name="T59" fmla="*/ 246557 h 902970"/>
                  <a:gd name="T60" fmla="*/ 562994 w 988695"/>
                  <a:gd name="T61" fmla="*/ 193344 h 902970"/>
                  <a:gd name="T62" fmla="*/ 527510 w 988695"/>
                  <a:gd name="T63" fmla="*/ 370725 h 902970"/>
                  <a:gd name="T64" fmla="*/ 722621 w 988695"/>
                  <a:gd name="T65" fmla="*/ 406196 h 902970"/>
                  <a:gd name="T66" fmla="*/ 775846 w 988695"/>
                  <a:gd name="T67" fmla="*/ 512613 h 902970"/>
                  <a:gd name="T68" fmla="*/ 846788 w 988695"/>
                  <a:gd name="T69" fmla="*/ 725465 h 902970"/>
                  <a:gd name="T70" fmla="*/ 921071 w 988695"/>
                  <a:gd name="T71" fmla="*/ 731892 h 902970"/>
                  <a:gd name="T72" fmla="*/ 960898 w 988695"/>
                  <a:gd name="T73" fmla="*/ 643830 h 902970"/>
                  <a:gd name="T74" fmla="*/ 983339 w 988695"/>
                  <a:gd name="T75" fmla="*/ 551056 h 902970"/>
                  <a:gd name="T76" fmla="*/ 988266 w 988695"/>
                  <a:gd name="T77" fmla="*/ 456086 h 90297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88695" h="902970">
                    <a:moveTo>
                      <a:pt x="474306" y="548093"/>
                    </a:moveTo>
                    <a:lnTo>
                      <a:pt x="403352" y="548093"/>
                    </a:lnTo>
                    <a:lnTo>
                      <a:pt x="350139" y="459409"/>
                    </a:lnTo>
                    <a:lnTo>
                      <a:pt x="225971" y="459409"/>
                    </a:lnTo>
                    <a:lnTo>
                      <a:pt x="190500" y="388454"/>
                    </a:lnTo>
                    <a:lnTo>
                      <a:pt x="137287" y="441680"/>
                    </a:lnTo>
                    <a:lnTo>
                      <a:pt x="137287" y="370725"/>
                    </a:lnTo>
                    <a:lnTo>
                      <a:pt x="101815" y="335254"/>
                    </a:lnTo>
                    <a:lnTo>
                      <a:pt x="101815" y="282041"/>
                    </a:lnTo>
                    <a:lnTo>
                      <a:pt x="225971" y="264299"/>
                    </a:lnTo>
                    <a:lnTo>
                      <a:pt x="314667" y="211086"/>
                    </a:lnTo>
                    <a:lnTo>
                      <a:pt x="367880" y="122389"/>
                    </a:lnTo>
                    <a:lnTo>
                      <a:pt x="421093" y="104660"/>
                    </a:lnTo>
                    <a:lnTo>
                      <a:pt x="438835" y="51447"/>
                    </a:lnTo>
                    <a:lnTo>
                      <a:pt x="332409" y="33705"/>
                    </a:lnTo>
                    <a:lnTo>
                      <a:pt x="282028" y="0"/>
                    </a:lnTo>
                    <a:lnTo>
                      <a:pt x="235521" y="21475"/>
                    </a:lnTo>
                    <a:lnTo>
                      <a:pt x="191706" y="47269"/>
                    </a:lnTo>
                    <a:lnTo>
                      <a:pt x="150837" y="77101"/>
                    </a:lnTo>
                    <a:lnTo>
                      <a:pt x="113182" y="110731"/>
                    </a:lnTo>
                    <a:lnTo>
                      <a:pt x="78994" y="147904"/>
                    </a:lnTo>
                    <a:lnTo>
                      <a:pt x="48564" y="188328"/>
                    </a:lnTo>
                    <a:lnTo>
                      <a:pt x="22148" y="231775"/>
                    </a:lnTo>
                    <a:lnTo>
                      <a:pt x="0" y="277952"/>
                    </a:lnTo>
                    <a:lnTo>
                      <a:pt x="30861" y="370725"/>
                    </a:lnTo>
                    <a:lnTo>
                      <a:pt x="137274" y="441680"/>
                    </a:lnTo>
                    <a:lnTo>
                      <a:pt x="101815" y="477151"/>
                    </a:lnTo>
                    <a:lnTo>
                      <a:pt x="101815" y="530364"/>
                    </a:lnTo>
                    <a:lnTo>
                      <a:pt x="137287" y="601306"/>
                    </a:lnTo>
                    <a:lnTo>
                      <a:pt x="225971" y="619048"/>
                    </a:lnTo>
                    <a:lnTo>
                      <a:pt x="225971" y="796429"/>
                    </a:lnTo>
                    <a:lnTo>
                      <a:pt x="261454" y="885113"/>
                    </a:lnTo>
                    <a:lnTo>
                      <a:pt x="314667" y="902855"/>
                    </a:lnTo>
                    <a:lnTo>
                      <a:pt x="314667" y="814158"/>
                    </a:lnTo>
                    <a:lnTo>
                      <a:pt x="385622" y="760958"/>
                    </a:lnTo>
                    <a:lnTo>
                      <a:pt x="385622" y="707732"/>
                    </a:lnTo>
                    <a:lnTo>
                      <a:pt x="456565" y="636790"/>
                    </a:lnTo>
                    <a:lnTo>
                      <a:pt x="474306" y="548093"/>
                    </a:lnTo>
                    <a:close/>
                  </a:path>
                  <a:path w="988695" h="902970">
                    <a:moveTo>
                      <a:pt x="846797" y="122389"/>
                    </a:moveTo>
                    <a:lnTo>
                      <a:pt x="814565" y="91300"/>
                    </a:lnTo>
                    <a:lnTo>
                      <a:pt x="779805" y="63207"/>
                    </a:lnTo>
                    <a:lnTo>
                      <a:pt x="742696" y="38277"/>
                    </a:lnTo>
                    <a:lnTo>
                      <a:pt x="703478" y="16675"/>
                    </a:lnTo>
                    <a:lnTo>
                      <a:pt x="633945" y="51447"/>
                    </a:lnTo>
                    <a:lnTo>
                      <a:pt x="562991" y="51447"/>
                    </a:lnTo>
                    <a:lnTo>
                      <a:pt x="527519" y="122389"/>
                    </a:lnTo>
                    <a:lnTo>
                      <a:pt x="580732" y="140131"/>
                    </a:lnTo>
                    <a:lnTo>
                      <a:pt x="651675" y="122389"/>
                    </a:lnTo>
                    <a:lnTo>
                      <a:pt x="704900" y="140131"/>
                    </a:lnTo>
                    <a:lnTo>
                      <a:pt x="793584" y="157873"/>
                    </a:lnTo>
                    <a:lnTo>
                      <a:pt x="846797" y="122389"/>
                    </a:lnTo>
                    <a:close/>
                  </a:path>
                  <a:path w="988695" h="902970">
                    <a:moveTo>
                      <a:pt x="988275" y="456095"/>
                    </a:moveTo>
                    <a:lnTo>
                      <a:pt x="984123" y="408584"/>
                    </a:lnTo>
                    <a:lnTo>
                      <a:pt x="975537" y="361492"/>
                    </a:lnTo>
                    <a:lnTo>
                      <a:pt x="962520" y="315112"/>
                    </a:lnTo>
                    <a:lnTo>
                      <a:pt x="945032" y="269773"/>
                    </a:lnTo>
                    <a:lnTo>
                      <a:pt x="923074" y="225806"/>
                    </a:lnTo>
                    <a:lnTo>
                      <a:pt x="917752" y="228815"/>
                    </a:lnTo>
                    <a:lnTo>
                      <a:pt x="811326" y="264299"/>
                    </a:lnTo>
                    <a:lnTo>
                      <a:pt x="704900" y="246557"/>
                    </a:lnTo>
                    <a:lnTo>
                      <a:pt x="669429" y="193344"/>
                    </a:lnTo>
                    <a:lnTo>
                      <a:pt x="563003" y="193344"/>
                    </a:lnTo>
                    <a:lnTo>
                      <a:pt x="509778" y="246557"/>
                    </a:lnTo>
                    <a:lnTo>
                      <a:pt x="527519" y="370725"/>
                    </a:lnTo>
                    <a:lnTo>
                      <a:pt x="651687" y="423938"/>
                    </a:lnTo>
                    <a:lnTo>
                      <a:pt x="722630" y="406196"/>
                    </a:lnTo>
                    <a:lnTo>
                      <a:pt x="775855" y="441667"/>
                    </a:lnTo>
                    <a:lnTo>
                      <a:pt x="775855" y="512622"/>
                    </a:lnTo>
                    <a:lnTo>
                      <a:pt x="846797" y="654519"/>
                    </a:lnTo>
                    <a:lnTo>
                      <a:pt x="846797" y="725474"/>
                    </a:lnTo>
                    <a:lnTo>
                      <a:pt x="894689" y="773366"/>
                    </a:lnTo>
                    <a:lnTo>
                      <a:pt x="921080" y="731901"/>
                    </a:lnTo>
                    <a:lnTo>
                      <a:pt x="943165" y="688619"/>
                    </a:lnTo>
                    <a:lnTo>
                      <a:pt x="960907" y="643839"/>
                    </a:lnTo>
                    <a:lnTo>
                      <a:pt x="974305" y="597890"/>
                    </a:lnTo>
                    <a:lnTo>
                      <a:pt x="983348" y="551065"/>
                    </a:lnTo>
                    <a:lnTo>
                      <a:pt x="988009" y="503694"/>
                    </a:lnTo>
                    <a:lnTo>
                      <a:pt x="988275" y="456095"/>
                    </a:lnTo>
                    <a:close/>
                  </a:path>
                </a:pathLst>
              </a:custGeom>
              <a:solidFill>
                <a:srgbClr val="03A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22" name="object 5">
                <a:extLst>
                  <a:ext uri="{FF2B5EF4-FFF2-40B4-BE49-F238E27FC236}">
                    <a16:creationId xmlns:a16="http://schemas.microsoft.com/office/drawing/2014/main" id="{9FF192D3-37C9-4A99-BB9F-A00B97DF1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781" y="2888299"/>
                <a:ext cx="963294" cy="1028700"/>
              </a:xfrm>
              <a:custGeom>
                <a:avLst/>
                <a:gdLst>
                  <a:gd name="T0" fmla="*/ 23330 w 963295"/>
                  <a:gd name="T1" fmla="*/ 360107 h 1028700"/>
                  <a:gd name="T2" fmla="*/ 3527 w 963295"/>
                  <a:gd name="T3" fmla="*/ 451658 h 1028700"/>
                  <a:gd name="T4" fmla="*/ 618 w 963295"/>
                  <a:gd name="T5" fmla="*/ 543664 h 1028700"/>
                  <a:gd name="T6" fmla="*/ 13978 w 963295"/>
                  <a:gd name="T7" fmla="*/ 633947 h 1028700"/>
                  <a:gd name="T8" fmla="*/ 42981 w 963295"/>
                  <a:gd name="T9" fmla="*/ 720328 h 1028700"/>
                  <a:gd name="T10" fmla="*/ 87001 w 963295"/>
                  <a:gd name="T11" fmla="*/ 800627 h 1028700"/>
                  <a:gd name="T12" fmla="*/ 145411 w 963295"/>
                  <a:gd name="T13" fmla="*/ 872666 h 1028700"/>
                  <a:gd name="T14" fmla="*/ 217585 w 963295"/>
                  <a:gd name="T15" fmla="*/ 934266 h 1028700"/>
                  <a:gd name="T16" fmla="*/ 297905 w 963295"/>
                  <a:gd name="T17" fmla="*/ 980810 h 1028700"/>
                  <a:gd name="T18" fmla="*/ 382783 w 963295"/>
                  <a:gd name="T19" fmla="*/ 1011468 h 1028700"/>
                  <a:gd name="T20" fmla="*/ 470195 w 963295"/>
                  <a:gd name="T21" fmla="*/ 1026590 h 1028700"/>
                  <a:gd name="T22" fmla="*/ 558105 w 963295"/>
                  <a:gd name="T23" fmla="*/ 1026524 h 1028700"/>
                  <a:gd name="T24" fmla="*/ 644507 w 963295"/>
                  <a:gd name="T25" fmla="*/ 1011620 h 1028700"/>
                  <a:gd name="T26" fmla="*/ 727368 w 963295"/>
                  <a:gd name="T27" fmla="*/ 982226 h 1028700"/>
                  <a:gd name="T28" fmla="*/ 802423 w 963295"/>
                  <a:gd name="T29" fmla="*/ 940084 h 1028700"/>
                  <a:gd name="T30" fmla="*/ 301217 w 963295"/>
                  <a:gd name="T31" fmla="*/ 922346 h 1028700"/>
                  <a:gd name="T32" fmla="*/ 265742 w 963295"/>
                  <a:gd name="T33" fmla="*/ 656279 h 1028700"/>
                  <a:gd name="T34" fmla="*/ 141578 w 963295"/>
                  <a:gd name="T35" fmla="*/ 567590 h 1028700"/>
                  <a:gd name="T36" fmla="*/ 177054 w 963295"/>
                  <a:gd name="T37" fmla="*/ 478900 h 1028700"/>
                  <a:gd name="T38" fmla="*/ 39764 w 963295"/>
                  <a:gd name="T39" fmla="*/ 315183 h 1028700"/>
                  <a:gd name="T40" fmla="*/ 230267 w 963295"/>
                  <a:gd name="T41" fmla="*/ 425685 h 1028700"/>
                  <a:gd name="T42" fmla="*/ 389905 w 963295"/>
                  <a:gd name="T43" fmla="*/ 496638 h 1028700"/>
                  <a:gd name="T44" fmla="*/ 514063 w 963295"/>
                  <a:gd name="T45" fmla="*/ 585326 h 1028700"/>
                  <a:gd name="T46" fmla="*/ 425382 w 963295"/>
                  <a:gd name="T47" fmla="*/ 744966 h 1028700"/>
                  <a:gd name="T48" fmla="*/ 354431 w 963295"/>
                  <a:gd name="T49" fmla="*/ 851395 h 1028700"/>
                  <a:gd name="T50" fmla="*/ 802423 w 963295"/>
                  <a:gd name="T51" fmla="*/ 940084 h 1028700"/>
                  <a:gd name="T52" fmla="*/ 840588 w 963295"/>
                  <a:gd name="T53" fmla="*/ 911731 h 1028700"/>
                  <a:gd name="T54" fmla="*/ 905735 w 963295"/>
                  <a:gd name="T55" fmla="*/ 847642 h 1028700"/>
                  <a:gd name="T56" fmla="*/ 886556 w 963295"/>
                  <a:gd name="T57" fmla="*/ 762708 h 1028700"/>
                  <a:gd name="T58" fmla="*/ 815608 w 963295"/>
                  <a:gd name="T59" fmla="*/ 549853 h 1028700"/>
                  <a:gd name="T60" fmla="*/ 789001 w 963295"/>
                  <a:gd name="T61" fmla="*/ 461164 h 1028700"/>
                  <a:gd name="T62" fmla="*/ 608660 w 963295"/>
                  <a:gd name="T63" fmla="*/ 425685 h 1028700"/>
                  <a:gd name="T64" fmla="*/ 510327 w 963295"/>
                  <a:gd name="T65" fmla="*/ 0 h 1028700"/>
                  <a:gd name="T66" fmla="*/ 414824 w 963295"/>
                  <a:gd name="T67" fmla="*/ 9628 h 1028700"/>
                  <a:gd name="T68" fmla="*/ 321796 w 963295"/>
                  <a:gd name="T69" fmla="*/ 37231 h 1028700"/>
                  <a:gd name="T70" fmla="*/ 478597 w 963295"/>
                  <a:gd name="T71" fmla="*/ 88671 h 1028700"/>
                  <a:gd name="T72" fmla="*/ 407645 w 963295"/>
                  <a:gd name="T73" fmla="*/ 159623 h 1028700"/>
                  <a:gd name="T74" fmla="*/ 265742 w 963295"/>
                  <a:gd name="T75" fmla="*/ 301524 h 1028700"/>
                  <a:gd name="T76" fmla="*/ 141578 w 963295"/>
                  <a:gd name="T77" fmla="*/ 372475 h 1028700"/>
                  <a:gd name="T78" fmla="*/ 177055 w 963295"/>
                  <a:gd name="T79" fmla="*/ 478899 h 1028700"/>
                  <a:gd name="T80" fmla="*/ 608660 w 963295"/>
                  <a:gd name="T81" fmla="*/ 425685 h 1028700"/>
                  <a:gd name="T82" fmla="*/ 549541 w 963295"/>
                  <a:gd name="T83" fmla="*/ 283786 h 1028700"/>
                  <a:gd name="T84" fmla="*/ 942931 w 963295"/>
                  <a:gd name="T85" fmla="*/ 230573 h 1028700"/>
                  <a:gd name="T86" fmla="*/ 917110 w 963295"/>
                  <a:gd name="T87" fmla="*/ 195098 h 1028700"/>
                  <a:gd name="T88" fmla="*/ 744654 w 963295"/>
                  <a:gd name="T89" fmla="*/ 177360 h 1028700"/>
                  <a:gd name="T90" fmla="*/ 567277 w 963295"/>
                  <a:gd name="T91" fmla="*/ 159622 h 1028700"/>
                  <a:gd name="T92" fmla="*/ 673703 w 963295"/>
                  <a:gd name="T93" fmla="*/ 88671 h 1028700"/>
                  <a:gd name="T94" fmla="*/ 698600 w 963295"/>
                  <a:gd name="T95" fmla="*/ 34262 h 1028700"/>
                  <a:gd name="T96" fmla="*/ 605772 w 963295"/>
                  <a:gd name="T97" fmla="*/ 8244 h 1028700"/>
                  <a:gd name="T98" fmla="*/ 510327 w 963295"/>
                  <a:gd name="T99" fmla="*/ 0 h 1028700"/>
                  <a:gd name="T100" fmla="*/ 691442 w 963295"/>
                  <a:gd name="T101" fmla="*/ 461164 h 1028700"/>
                  <a:gd name="T102" fmla="*/ 762393 w 963295"/>
                  <a:gd name="T103" fmla="*/ 443427 h 1028700"/>
                  <a:gd name="T104" fmla="*/ 709182 w 963295"/>
                  <a:gd name="T105" fmla="*/ 230573 h 1028700"/>
                  <a:gd name="T106" fmla="*/ 851081 w 963295"/>
                  <a:gd name="T107" fmla="*/ 301524 h 1028700"/>
                  <a:gd name="T108" fmla="*/ 962829 w 963295"/>
                  <a:gd name="T109" fmla="*/ 263034 h 1028700"/>
                  <a:gd name="T110" fmla="*/ 942931 w 963295"/>
                  <a:gd name="T111" fmla="*/ 230573 h 1028700"/>
                  <a:gd name="T112" fmla="*/ 833343 w 963295"/>
                  <a:gd name="T113" fmla="*/ 195098 h 1028700"/>
                  <a:gd name="T114" fmla="*/ 908065 w 963295"/>
                  <a:gd name="T115" fmla="*/ 183616 h 1028700"/>
                  <a:gd name="T116" fmla="*/ 691440 w 963295"/>
                  <a:gd name="T117" fmla="*/ 159623 h 1028700"/>
                  <a:gd name="T118" fmla="*/ 744654 w 963295"/>
                  <a:gd name="T119" fmla="*/ 177360 h 10287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963295" h="1028700">
                    <a:moveTo>
                      <a:pt x="39764" y="315183"/>
                    </a:moveTo>
                    <a:lnTo>
                      <a:pt x="23330" y="360107"/>
                    </a:lnTo>
                    <a:lnTo>
                      <a:pt x="11277" y="405689"/>
                    </a:lnTo>
                    <a:lnTo>
                      <a:pt x="3527" y="451658"/>
                    </a:lnTo>
                    <a:lnTo>
                      <a:pt x="0" y="497740"/>
                    </a:lnTo>
                    <a:lnTo>
                      <a:pt x="618" y="543664"/>
                    </a:lnTo>
                    <a:lnTo>
                      <a:pt x="5304" y="589157"/>
                    </a:lnTo>
                    <a:lnTo>
                      <a:pt x="13978" y="633947"/>
                    </a:lnTo>
                    <a:lnTo>
                      <a:pt x="26563" y="677762"/>
                    </a:lnTo>
                    <a:lnTo>
                      <a:pt x="42981" y="720328"/>
                    </a:lnTo>
                    <a:lnTo>
                      <a:pt x="63153" y="761374"/>
                    </a:lnTo>
                    <a:lnTo>
                      <a:pt x="87001" y="800627"/>
                    </a:lnTo>
                    <a:lnTo>
                      <a:pt x="114446" y="837815"/>
                    </a:lnTo>
                    <a:lnTo>
                      <a:pt x="145411" y="872666"/>
                    </a:lnTo>
                    <a:lnTo>
                      <a:pt x="179817" y="904907"/>
                    </a:lnTo>
                    <a:lnTo>
                      <a:pt x="217585" y="934266"/>
                    </a:lnTo>
                    <a:lnTo>
                      <a:pt x="257049" y="959545"/>
                    </a:lnTo>
                    <a:lnTo>
                      <a:pt x="297905" y="980810"/>
                    </a:lnTo>
                    <a:lnTo>
                      <a:pt x="339901" y="998103"/>
                    </a:lnTo>
                    <a:lnTo>
                      <a:pt x="382783" y="1011468"/>
                    </a:lnTo>
                    <a:lnTo>
                      <a:pt x="426299" y="1020949"/>
                    </a:lnTo>
                    <a:lnTo>
                      <a:pt x="470195" y="1026590"/>
                    </a:lnTo>
                    <a:lnTo>
                      <a:pt x="514217" y="1028433"/>
                    </a:lnTo>
                    <a:lnTo>
                      <a:pt x="558114" y="1026524"/>
                    </a:lnTo>
                    <a:lnTo>
                      <a:pt x="601631" y="1020905"/>
                    </a:lnTo>
                    <a:lnTo>
                      <a:pt x="644516" y="1011620"/>
                    </a:lnTo>
                    <a:lnTo>
                      <a:pt x="686516" y="998712"/>
                    </a:lnTo>
                    <a:lnTo>
                      <a:pt x="727377" y="982226"/>
                    </a:lnTo>
                    <a:lnTo>
                      <a:pt x="766846" y="962205"/>
                    </a:lnTo>
                    <a:lnTo>
                      <a:pt x="802432" y="940084"/>
                    </a:lnTo>
                    <a:lnTo>
                      <a:pt x="354431" y="940084"/>
                    </a:lnTo>
                    <a:lnTo>
                      <a:pt x="301217" y="922346"/>
                    </a:lnTo>
                    <a:lnTo>
                      <a:pt x="265742" y="833656"/>
                    </a:lnTo>
                    <a:lnTo>
                      <a:pt x="265742" y="656279"/>
                    </a:lnTo>
                    <a:lnTo>
                      <a:pt x="177054" y="638543"/>
                    </a:lnTo>
                    <a:lnTo>
                      <a:pt x="141578" y="567590"/>
                    </a:lnTo>
                    <a:lnTo>
                      <a:pt x="141578" y="514376"/>
                    </a:lnTo>
                    <a:lnTo>
                      <a:pt x="177054" y="478900"/>
                    </a:lnTo>
                    <a:lnTo>
                      <a:pt x="70628" y="407949"/>
                    </a:lnTo>
                    <a:lnTo>
                      <a:pt x="39764" y="315183"/>
                    </a:lnTo>
                    <a:close/>
                  </a:path>
                  <a:path w="963295" h="1028700">
                    <a:moveTo>
                      <a:pt x="608669" y="425685"/>
                    </a:moveTo>
                    <a:lnTo>
                      <a:pt x="230267" y="425685"/>
                    </a:lnTo>
                    <a:lnTo>
                      <a:pt x="265742" y="496638"/>
                    </a:lnTo>
                    <a:lnTo>
                      <a:pt x="389905" y="496638"/>
                    </a:lnTo>
                    <a:lnTo>
                      <a:pt x="443119" y="585326"/>
                    </a:lnTo>
                    <a:lnTo>
                      <a:pt x="514072" y="585326"/>
                    </a:lnTo>
                    <a:lnTo>
                      <a:pt x="496334" y="674015"/>
                    </a:lnTo>
                    <a:lnTo>
                      <a:pt x="425382" y="744966"/>
                    </a:lnTo>
                    <a:lnTo>
                      <a:pt x="425382" y="798180"/>
                    </a:lnTo>
                    <a:lnTo>
                      <a:pt x="354431" y="851395"/>
                    </a:lnTo>
                    <a:lnTo>
                      <a:pt x="354431" y="940084"/>
                    </a:lnTo>
                    <a:lnTo>
                      <a:pt x="802432" y="940084"/>
                    </a:lnTo>
                    <a:lnTo>
                      <a:pt x="804670" y="938692"/>
                    </a:lnTo>
                    <a:lnTo>
                      <a:pt x="840597" y="911731"/>
                    </a:lnTo>
                    <a:lnTo>
                      <a:pt x="874373" y="881367"/>
                    </a:lnTo>
                    <a:lnTo>
                      <a:pt x="905744" y="847642"/>
                    </a:lnTo>
                    <a:lnTo>
                      <a:pt x="934458" y="810600"/>
                    </a:lnTo>
                    <a:lnTo>
                      <a:pt x="886565" y="762708"/>
                    </a:lnTo>
                    <a:lnTo>
                      <a:pt x="886565" y="691757"/>
                    </a:lnTo>
                    <a:lnTo>
                      <a:pt x="815617" y="549853"/>
                    </a:lnTo>
                    <a:lnTo>
                      <a:pt x="815613" y="478899"/>
                    </a:lnTo>
                    <a:lnTo>
                      <a:pt x="789010" y="461164"/>
                    </a:lnTo>
                    <a:lnTo>
                      <a:pt x="691451" y="461164"/>
                    </a:lnTo>
                    <a:lnTo>
                      <a:pt x="608669" y="425685"/>
                    </a:lnTo>
                    <a:close/>
                  </a:path>
                  <a:path w="963295" h="1028700">
                    <a:moveTo>
                      <a:pt x="177055" y="478899"/>
                    </a:moveTo>
                    <a:close/>
                  </a:path>
                  <a:path w="963295" h="1028700">
                    <a:moveTo>
                      <a:pt x="510336" y="0"/>
                    </a:moveTo>
                    <a:lnTo>
                      <a:pt x="462429" y="2573"/>
                    </a:lnTo>
                    <a:lnTo>
                      <a:pt x="414824" y="9628"/>
                    </a:lnTo>
                    <a:lnTo>
                      <a:pt x="367840" y="21176"/>
                    </a:lnTo>
                    <a:lnTo>
                      <a:pt x="321796" y="37231"/>
                    </a:lnTo>
                    <a:lnTo>
                      <a:pt x="372171" y="70933"/>
                    </a:lnTo>
                    <a:lnTo>
                      <a:pt x="478597" y="88671"/>
                    </a:lnTo>
                    <a:lnTo>
                      <a:pt x="460860" y="141885"/>
                    </a:lnTo>
                    <a:lnTo>
                      <a:pt x="407645" y="159623"/>
                    </a:lnTo>
                    <a:lnTo>
                      <a:pt x="354431" y="248311"/>
                    </a:lnTo>
                    <a:lnTo>
                      <a:pt x="265742" y="301524"/>
                    </a:lnTo>
                    <a:lnTo>
                      <a:pt x="141578" y="319262"/>
                    </a:lnTo>
                    <a:lnTo>
                      <a:pt x="141578" y="372475"/>
                    </a:lnTo>
                    <a:lnTo>
                      <a:pt x="177054" y="407949"/>
                    </a:lnTo>
                    <a:lnTo>
                      <a:pt x="177055" y="478899"/>
                    </a:lnTo>
                    <a:lnTo>
                      <a:pt x="230267" y="425685"/>
                    </a:lnTo>
                    <a:lnTo>
                      <a:pt x="608669" y="425685"/>
                    </a:lnTo>
                    <a:lnTo>
                      <a:pt x="567287" y="407949"/>
                    </a:lnTo>
                    <a:lnTo>
                      <a:pt x="549550" y="283786"/>
                    </a:lnTo>
                    <a:lnTo>
                      <a:pt x="602765" y="230573"/>
                    </a:lnTo>
                    <a:lnTo>
                      <a:pt x="942940" y="230573"/>
                    </a:lnTo>
                    <a:lnTo>
                      <a:pt x="927994" y="208901"/>
                    </a:lnTo>
                    <a:lnTo>
                      <a:pt x="917119" y="195098"/>
                    </a:lnTo>
                    <a:lnTo>
                      <a:pt x="833352" y="195098"/>
                    </a:lnTo>
                    <a:lnTo>
                      <a:pt x="744663" y="177360"/>
                    </a:lnTo>
                    <a:lnTo>
                      <a:pt x="620498" y="177360"/>
                    </a:lnTo>
                    <a:lnTo>
                      <a:pt x="567286" y="159622"/>
                    </a:lnTo>
                    <a:lnTo>
                      <a:pt x="602761" y="88671"/>
                    </a:lnTo>
                    <a:lnTo>
                      <a:pt x="673712" y="88671"/>
                    </a:lnTo>
                    <a:lnTo>
                      <a:pt x="743244" y="53904"/>
                    </a:lnTo>
                    <a:lnTo>
                      <a:pt x="698609" y="34262"/>
                    </a:lnTo>
                    <a:lnTo>
                      <a:pt x="652682" y="19038"/>
                    </a:lnTo>
                    <a:lnTo>
                      <a:pt x="605781" y="8244"/>
                    </a:lnTo>
                    <a:lnTo>
                      <a:pt x="558226" y="1894"/>
                    </a:lnTo>
                    <a:lnTo>
                      <a:pt x="510336" y="0"/>
                    </a:lnTo>
                    <a:close/>
                  </a:path>
                  <a:path w="963295" h="1028700">
                    <a:moveTo>
                      <a:pt x="762402" y="443427"/>
                    </a:moveTo>
                    <a:lnTo>
                      <a:pt x="691451" y="461164"/>
                    </a:lnTo>
                    <a:lnTo>
                      <a:pt x="789010" y="461164"/>
                    </a:lnTo>
                    <a:lnTo>
                      <a:pt x="762402" y="443427"/>
                    </a:lnTo>
                    <a:close/>
                  </a:path>
                  <a:path w="963295" h="1028700">
                    <a:moveTo>
                      <a:pt x="942940" y="230573"/>
                    </a:moveTo>
                    <a:lnTo>
                      <a:pt x="709191" y="230573"/>
                    </a:lnTo>
                    <a:lnTo>
                      <a:pt x="744664" y="283786"/>
                    </a:lnTo>
                    <a:lnTo>
                      <a:pt x="851090" y="301524"/>
                    </a:lnTo>
                    <a:lnTo>
                      <a:pt x="957518" y="266049"/>
                    </a:lnTo>
                    <a:lnTo>
                      <a:pt x="962838" y="263034"/>
                    </a:lnTo>
                    <a:lnTo>
                      <a:pt x="946268" y="235399"/>
                    </a:lnTo>
                    <a:lnTo>
                      <a:pt x="942940" y="230573"/>
                    </a:lnTo>
                    <a:close/>
                  </a:path>
                  <a:path w="963295" h="1028700">
                    <a:moveTo>
                      <a:pt x="886565" y="159623"/>
                    </a:moveTo>
                    <a:lnTo>
                      <a:pt x="833352" y="195098"/>
                    </a:lnTo>
                    <a:lnTo>
                      <a:pt x="917119" y="195098"/>
                    </a:lnTo>
                    <a:lnTo>
                      <a:pt x="908074" y="183616"/>
                    </a:lnTo>
                    <a:lnTo>
                      <a:pt x="886565" y="159623"/>
                    </a:lnTo>
                    <a:close/>
                  </a:path>
                  <a:path w="963295" h="1028700">
                    <a:moveTo>
                      <a:pt x="691449" y="159623"/>
                    </a:moveTo>
                    <a:lnTo>
                      <a:pt x="620498" y="177360"/>
                    </a:lnTo>
                    <a:lnTo>
                      <a:pt x="744663" y="177360"/>
                    </a:lnTo>
                    <a:lnTo>
                      <a:pt x="691449" y="159623"/>
                    </a:lnTo>
                    <a:close/>
                  </a:path>
                </a:pathLst>
              </a:custGeom>
              <a:solidFill>
                <a:srgbClr val="1025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grpSp>
          <p:nvGrpSpPr>
            <p:cNvPr id="18" name="object 15">
              <a:extLst>
                <a:ext uri="{FF2B5EF4-FFF2-40B4-BE49-F238E27FC236}">
                  <a16:creationId xmlns:a16="http://schemas.microsoft.com/office/drawing/2014/main" id="{33D47B76-C577-4208-B3ED-138986FA26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7642" y="3633986"/>
              <a:ext cx="1990344" cy="2456688"/>
              <a:chOff x="3188207" y="1310639"/>
              <a:chExt cx="1990344" cy="2456688"/>
            </a:xfrm>
          </p:grpSpPr>
          <p:pic>
            <p:nvPicPr>
              <p:cNvPr id="19" name="object 16">
                <a:extLst>
                  <a:ext uri="{FF2B5EF4-FFF2-40B4-BE49-F238E27FC236}">
                    <a16:creationId xmlns:a16="http://schemas.microsoft.com/office/drawing/2014/main" id="{B92F88DE-6F1D-467F-B065-C6C401A42B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8207" y="1310639"/>
                <a:ext cx="1990344" cy="2456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object 17">
                <a:hlinkClick r:id="rId8"/>
                <a:extLst>
                  <a:ext uri="{FF2B5EF4-FFF2-40B4-BE49-F238E27FC236}">
                    <a16:creationId xmlns:a16="http://schemas.microsoft.com/office/drawing/2014/main" id="{9062B13F-9CCA-4FA2-BF1C-C9185FCC74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3878" y="1504408"/>
                <a:ext cx="1401177" cy="1871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D958CC2-05D0-4B27-9D6B-639E57BFA856}"/>
              </a:ext>
            </a:extLst>
          </p:cNvPr>
          <p:cNvSpPr txBox="1"/>
          <p:nvPr/>
        </p:nvSpPr>
        <p:spPr>
          <a:xfrm>
            <a:off x="806825" y="1290190"/>
            <a:ext cx="411480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125" b="1" i="1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Meta 19/CNJ – </a:t>
            </a:r>
            <a:r>
              <a:rPr lang="pt-BR" sz="1125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Determinar e fiscalizar o cumprimento do art. 171, parágrafo único; art. 195-A, §1º e art. 295, parágrafo único, todos da Lei 6015/75, </a:t>
            </a:r>
            <a:r>
              <a:rPr lang="pt-BR" sz="1125" b="1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encerrando as transcrições</a:t>
            </a:r>
            <a:r>
              <a:rPr lang="pt-BR" sz="1125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 com a consequente </a:t>
            </a:r>
            <a:r>
              <a:rPr lang="pt-BR" sz="1125" b="1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abertura de matrícula de imóveis</a:t>
            </a:r>
            <a:r>
              <a:rPr lang="pt-BR" sz="1125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.</a:t>
            </a:r>
            <a:endParaRPr lang="pt-BR" sz="1125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F5C4B6B9-C275-403C-9507-D9A3EF78F722}"/>
              </a:ext>
            </a:extLst>
          </p:cNvPr>
          <p:cNvSpPr txBox="1">
            <a:spLocks/>
          </p:cNvSpPr>
          <p:nvPr/>
        </p:nvSpPr>
        <p:spPr>
          <a:xfrm>
            <a:off x="9118226" y="1902165"/>
            <a:ext cx="5435600" cy="322262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→ Melhoria do ambiente de negócios (</a:t>
            </a:r>
            <a:r>
              <a:rPr lang="pt-BR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Doing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Business)</a:t>
            </a: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1D0A491B-5FA2-4DA6-8BDC-5D48FAE9C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38" y="650781"/>
            <a:ext cx="8980575" cy="10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pt-BR" sz="2400" b="1" dirty="0">
                <a:latin typeface="Impact" panose="020B0806030902050204" pitchFamily="34" charset="0"/>
              </a:rPr>
              <a:t>→ Cumprimento da Meta 19 do CNJ (encerramento das Transcrições)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91570"/>
            <a:ext cx="118620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Mais Benefícios da Governança Fundiária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40511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Ordenação Urbana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75774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bairro passa a integrar formalmente a malha urbana, permitindo melhor planejamento.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40511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5267325"/>
            <a:ext cx="30981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Tributação Adequada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75774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Inclusão dos terrenos no cadastro municipal para cobrança de IPTU, ITBI e ITR.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40511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Segurança Jurídica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75774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Moradores saem da condição de clandestinidade e passam a exercer a posse de forma legal.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118019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Execução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- São Joaquim do Boche - Tangará da Serra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56610"/>
            <a:ext cx="33501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Características da Área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Áreas de posse mansa, pacífica e ininterrupta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Perímetros bem definidos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Ausência de conflito entre as partes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60 propriedades de até 40 ha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70654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Comunidade consolidada: ~30 anos de ocupação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356610"/>
            <a:ext cx="37790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Situação da Regularização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9377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Alguns proprietários em processo judicial há ~15 anos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Custos elevados: ~R$20.000,00 por regularização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82215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Alguns imóveis já com georreferenciamento como primeira etapa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6272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Interesse comunitário e individual na regularização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F5A187-BCD9-4CAE-ADB3-FB54592ED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10" y="3918528"/>
            <a:ext cx="1232519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rgbClr val="1C8A43"/>
                </a:solidFill>
                <a:effectLst/>
                <a:latin typeface="avenir-lt-w01_85-heavy1475544"/>
              </a:rPr>
              <a:t>SIGEF Integra Dados com Receita Federal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1" u="none" strike="noStrike" cap="none" normalizeH="0" baseline="0" dirty="0">
                <a:ln>
                  <a:noFill/>
                </a:ln>
                <a:solidFill>
                  <a:srgbClr val="595D7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Sistema de Gestão Fundiária do Incra(</a:t>
            </a:r>
            <a:r>
              <a:rPr kumimoji="0" lang="pt-BR" altLang="pt-BR" sz="1200" b="1" i="1" u="none" strike="noStrike" cap="none" normalizeH="0" baseline="0" dirty="0" err="1">
                <a:ln>
                  <a:noFill/>
                </a:ln>
                <a:solidFill>
                  <a:srgbClr val="595D7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Sigef</a:t>
            </a:r>
            <a:r>
              <a:rPr kumimoji="0" lang="pt-BR" altLang="pt-BR" sz="1200" b="1" i="1" u="none" strike="noStrike" cap="none" normalizeH="0" baseline="0" dirty="0">
                <a:ln>
                  <a:noFill/>
                </a:ln>
                <a:solidFill>
                  <a:srgbClr val="595D7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passa a validar/preencher automaticamente o Nome/Razão Social nas Planilhas ODS.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partir de abril de 2025, o Sistema de Gestão Fundiária (SIGEF) passa a contar com uma importante atualização: a integração automática com a base de dados da Receita Federal para obtenção dos dados de identificação dos detentores de imóveis, como nome (pessoa física) e razão social (pessoa jurídica).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https://www.analisegeo.blog.br/single-post/sigef-integra-dados-com-receita-federal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96D4B3-49C2-45D2-88B3-CF931040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0" y="952165"/>
            <a:ext cx="3819525" cy="29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56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08736238-0BCF-4808-A187-1C889901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81" y="2821445"/>
            <a:ext cx="3768469" cy="2329067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45195BF2-D6FC-48F7-B02B-F59115B81B0B}"/>
              </a:ext>
            </a:extLst>
          </p:cNvPr>
          <p:cNvSpPr/>
          <p:nvPr/>
        </p:nvSpPr>
        <p:spPr>
          <a:xfrm>
            <a:off x="626596" y="4216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Manuais Técnicos</a:t>
            </a:r>
            <a:endParaRPr lang="en-US" sz="2200" dirty="0"/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BCF8F3CD-CCFC-4AE8-9B33-32EDE3A14FAF}"/>
              </a:ext>
            </a:extLst>
          </p:cNvPr>
          <p:cNvSpPr/>
          <p:nvPr/>
        </p:nvSpPr>
        <p:spPr>
          <a:xfrm>
            <a:off x="212765" y="4687074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Documentação detalhada para implementação dos sistemas integrados.</a:t>
            </a:r>
            <a:endParaRPr lang="en-US" sz="1750" dirty="0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0AA28856-9CDD-4D04-BF27-47483E313357}"/>
              </a:ext>
            </a:extLst>
          </p:cNvPr>
          <p:cNvSpPr/>
          <p:nvPr/>
        </p:nvSpPr>
        <p:spPr>
          <a:xfrm>
            <a:off x="2664131" y="5891928"/>
            <a:ext cx="34286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Processos Operacionais</a:t>
            </a:r>
            <a:endParaRPr lang="en-US" sz="22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C3AEC1C5-6E00-44E7-98A8-7CC2EE5FA591}"/>
              </a:ext>
            </a:extLst>
          </p:cNvPr>
          <p:cNvSpPr/>
          <p:nvPr/>
        </p:nvSpPr>
        <p:spPr>
          <a:xfrm>
            <a:off x="2664131" y="6383833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Fluxos de trabalho e procedimentos para a integração cadastral e registral.</a:t>
            </a:r>
            <a:endParaRPr lang="en-US" sz="175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C393CFB-CA74-46A1-B0F2-6CCE6787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111" y="5231428"/>
            <a:ext cx="3947121" cy="236205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3A51DD-46F6-4BA0-96BB-4D4BCCB52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71" y="544991"/>
            <a:ext cx="8287907" cy="208626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CEA66D2-CF29-4CDD-AA5D-C63969188A47}"/>
              </a:ext>
            </a:extLst>
          </p:cNvPr>
          <p:cNvSpPr txBox="1"/>
          <p:nvPr/>
        </p:nvSpPr>
        <p:spPr>
          <a:xfrm>
            <a:off x="0" y="7823654"/>
            <a:ext cx="731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https://geocracia.com/projeto-piloto-vai-georreferenciar-terra-indigena-mt/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912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Manual de Processo de Registro de Terras Indígenas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236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Objetivo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0479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Descrever a sistemática de providências para registrar matrículas e averbar atos referentes à demarcação de reservas indígenas no Registro de Imóveis.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39757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Baseado no Provimento nº 70/2018 do CNJ, que regulamenta o registro de terra indígena com demarcação homologada.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5236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Colaboração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410479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Elaborado com participação das Associações dos Notários e Registradores de diversos estados, especialmente da região amazônica.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39757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Coordenação da ANOREG/BR com apoio técnico de especialistas em direito indígena e registral.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732133"/>
            <a:ext cx="112185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Marco Temporal para Terras Indígenas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507873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036225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Tese do Marco Temporal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88097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Afirmava que a demarcação deveria respeitar a área ocupada pelos povos até a Constituição de 1988.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032" y="5078730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54078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Decisão do STF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54078" y="552664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 21/09/2023, o Supremo Tribunal Federal derrubou o marco temporal por nove votos a dois.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40133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204" y="507873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77249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Repercussão Geral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77249" y="552664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Julgamento do Tema 1.031 estabeleceu nova interpretação sobre direitos territoriais indígenas.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346943CB-4532-4290-B09B-889ABA0A3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14" y="1148364"/>
            <a:ext cx="5333788" cy="5932870"/>
          </a:xfrm>
          <a:prstGeom prst="rect">
            <a:avLst/>
          </a:prstGeom>
        </p:spPr>
      </p:pic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8A72D1EA-9880-41BF-ADE6-E3DB7A3B9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55" y="1148364"/>
            <a:ext cx="4731059" cy="59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14229" y="572333"/>
            <a:ext cx="5626656" cy="649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Propostas de Solução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29" y="1534001"/>
            <a:ext cx="1039773" cy="15307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65827" y="1741884"/>
            <a:ext cx="3423047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Conselho Interministerial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65827" y="219134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Criação de um conselho ou agência com autoridade para trabalhar em parceria com Estados e municípios.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229" y="3064788"/>
            <a:ext cx="1039773" cy="15307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65827" y="327267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Diagnóstico Real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65827" y="3722132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Elaboração de diagnóstico da situação cadastral/ambiental dos municípios do Estado.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229" y="4595574"/>
            <a:ext cx="1039773" cy="15307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65827" y="4803458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Coordenação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65827" y="5252918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Entre o cadastro técnico imobiliário (Poder Executivo) e o registro jurídico de imóveis (SRI).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229" y="6126361"/>
            <a:ext cx="1039773" cy="15307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65827" y="633424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Benefícios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65827" y="678370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Evitar informalidade, fomentar arrecadação de tributos e estimular o tráfico imobiliário legal.</a:t>
            </a:r>
            <a:endParaRPr lang="en-US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616625"/>
            <a:ext cx="11840766" cy="699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Conhecer a Realidade para Transformá-la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82955" y="1763197"/>
            <a:ext cx="1633061" cy="1289090"/>
          </a:xfrm>
          <a:prstGeom prst="roundRect">
            <a:avLst>
              <a:gd name="adj" fmla="val 15619"/>
            </a:avLst>
          </a:prstGeom>
          <a:solidFill>
            <a:srgbClr val="E8F3E8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04" y="2211110"/>
            <a:ext cx="314563" cy="3931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39735" y="1986915"/>
            <a:ext cx="2796421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Cadastrar Imóveis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39735" y="2470666"/>
            <a:ext cx="6405682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Georreferenciar posses, propriedades e infraestrutura viária.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27816" y="3037046"/>
            <a:ext cx="11207829" cy="15240"/>
          </a:xfrm>
          <a:prstGeom prst="roundRect">
            <a:avLst>
              <a:gd name="adj" fmla="val 1321188"/>
            </a:avLst>
          </a:prstGeom>
          <a:solidFill>
            <a:srgbClr val="CED9CE"/>
          </a:solidFill>
          <a:ln/>
        </p:spPr>
      </p:sp>
      <p:sp>
        <p:nvSpPr>
          <p:cNvPr id="8" name="Shape 5"/>
          <p:cNvSpPr/>
          <p:nvPr/>
        </p:nvSpPr>
        <p:spPr>
          <a:xfrm>
            <a:off x="782955" y="3164086"/>
            <a:ext cx="3266123" cy="1289090"/>
          </a:xfrm>
          <a:prstGeom prst="roundRect">
            <a:avLst>
              <a:gd name="adj" fmla="val 15619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2258735" y="3611999"/>
            <a:ext cx="314563" cy="39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24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4272796" y="3387804"/>
            <a:ext cx="3042404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Criar Banco de Dados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272796" y="3871555"/>
            <a:ext cx="5356384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Complementar informações na serventia registral.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4160877" y="4437936"/>
            <a:ext cx="9574768" cy="15240"/>
          </a:xfrm>
          <a:prstGeom prst="roundRect">
            <a:avLst>
              <a:gd name="adj" fmla="val 1321188"/>
            </a:avLst>
          </a:prstGeom>
          <a:solidFill>
            <a:srgbClr val="CED9CE"/>
          </a:solidFill>
          <a:ln/>
        </p:spPr>
      </p:sp>
      <p:sp>
        <p:nvSpPr>
          <p:cNvPr id="13" name="Shape 10"/>
          <p:cNvSpPr/>
          <p:nvPr/>
        </p:nvSpPr>
        <p:spPr>
          <a:xfrm>
            <a:off x="782955" y="4564975"/>
            <a:ext cx="4899184" cy="1289090"/>
          </a:xfrm>
          <a:prstGeom prst="roundRect">
            <a:avLst>
              <a:gd name="adj" fmla="val 15619"/>
            </a:avLst>
          </a:prstGeom>
          <a:solidFill>
            <a:srgbClr val="E8F3E8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265" y="5012888"/>
            <a:ext cx="314563" cy="393144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905857" y="4788694"/>
            <a:ext cx="3828693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Compartilhar Informações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5905857" y="5272445"/>
            <a:ext cx="5854660" cy="357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 SINTER, INCRA, CIB-COCAD-RFB e outros órgãos.</a:t>
            </a:r>
            <a:endParaRPr lang="en-US" sz="1750" dirty="0"/>
          </a:p>
        </p:txBody>
      </p:sp>
      <p:sp>
        <p:nvSpPr>
          <p:cNvPr id="17" name="Shape 13"/>
          <p:cNvSpPr/>
          <p:nvPr/>
        </p:nvSpPr>
        <p:spPr>
          <a:xfrm>
            <a:off x="5793938" y="5838825"/>
            <a:ext cx="7941707" cy="15240"/>
          </a:xfrm>
          <a:prstGeom prst="roundRect">
            <a:avLst>
              <a:gd name="adj" fmla="val 1321188"/>
            </a:avLst>
          </a:prstGeom>
          <a:solidFill>
            <a:srgbClr val="CED9CE"/>
          </a:solidFill>
          <a:ln/>
        </p:spPr>
      </p:sp>
      <p:sp>
        <p:nvSpPr>
          <p:cNvPr id="18" name="Shape 14"/>
          <p:cNvSpPr/>
          <p:nvPr/>
        </p:nvSpPr>
        <p:spPr>
          <a:xfrm>
            <a:off x="782955" y="5965865"/>
            <a:ext cx="6532245" cy="1646992"/>
          </a:xfrm>
          <a:prstGeom prst="roundRect">
            <a:avLst>
              <a:gd name="adj" fmla="val 12225"/>
            </a:avLst>
          </a:prstGeom>
          <a:solidFill>
            <a:srgbClr val="E8F3E8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796" y="6592729"/>
            <a:ext cx="314563" cy="393144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538918" y="6189583"/>
            <a:ext cx="2800588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Garantir Segurança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7538918" y="6673334"/>
            <a:ext cx="6084808" cy="71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Maior transparência e celeridade nos procedimentos registrais.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6015" y="1042749"/>
            <a:ext cx="7564636" cy="651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 Publicização do Fato Posse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16015" y="2006917"/>
            <a:ext cx="3738205" cy="2201704"/>
          </a:xfrm>
          <a:prstGeom prst="roundRect">
            <a:avLst>
              <a:gd name="adj" fmla="val 8523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6424493" y="2215396"/>
            <a:ext cx="260615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Descoberta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24493" y="2666167"/>
            <a:ext cx="3321248" cy="1333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 fato posse deve ser descoberto e levado ao conhecimento das autoridades públicas com brevidade.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2699" y="2006917"/>
            <a:ext cx="3738205" cy="2201704"/>
          </a:xfrm>
          <a:prstGeom prst="roundRect">
            <a:avLst>
              <a:gd name="adj" fmla="val 8523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10371177" y="2215396"/>
            <a:ext cx="260615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Clareza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371177" y="2666167"/>
            <a:ext cx="3321248" cy="1333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Apenas com uma imagem clara e atual da realidade é possível implantar políticas públicas eficazes.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6015" y="4417100"/>
            <a:ext cx="7684770" cy="1534716"/>
          </a:xfrm>
          <a:prstGeom prst="roundRect">
            <a:avLst>
              <a:gd name="adj" fmla="val 12227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6424493" y="4625578"/>
            <a:ext cx="260615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Reconhecimento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24493" y="5076349"/>
            <a:ext cx="7267813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posse é um fato que altera nossa realidade e possui força transformadora enraizada em modelos culturais.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216015" y="6186368"/>
            <a:ext cx="7684770" cy="100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Fonte: Dissertação do mestrando Erlânderson de Oliveira Teixeira intitulada "Políticas Públicas Baseadas em Dados Irreais – A Informalidade como Precursora para o Fracionamento Irregular do Solo Rural"</a:t>
            </a:r>
            <a:endParaRPr lang="en-US"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716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Desapropriação via Extrajudicial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19651" y="2314932"/>
            <a:ext cx="30480" cy="5309949"/>
          </a:xfrm>
          <a:prstGeom prst="roundRect">
            <a:avLst>
              <a:gd name="adj" fmla="val 651078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1237178" y="2795707"/>
            <a:ext cx="661392" cy="30480"/>
          </a:xfrm>
          <a:prstGeom prst="roundRect">
            <a:avLst>
              <a:gd name="adj" fmla="val 651078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771644" y="2562939"/>
            <a:ext cx="496014" cy="496014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854333" y="2604254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122170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Nova Legislação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122170" y="301204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Lei nº 14.620/23 trouxe o art. 176-A à Lei de Registros Públicos (nº 6.015/73).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237178" y="4639151"/>
            <a:ext cx="661392" cy="30480"/>
          </a:xfrm>
          <a:prstGeom prst="roundRect">
            <a:avLst>
              <a:gd name="adj" fmla="val 651078"/>
            </a:avLst>
          </a:prstGeom>
          <a:solidFill>
            <a:srgbClr val="CED9CE"/>
          </a:solidFill>
          <a:ln/>
        </p:spPr>
      </p:sp>
      <p:sp>
        <p:nvSpPr>
          <p:cNvPr id="11" name="Shape 8"/>
          <p:cNvSpPr/>
          <p:nvPr/>
        </p:nvSpPr>
        <p:spPr>
          <a:xfrm>
            <a:off x="771644" y="4406384"/>
            <a:ext cx="496014" cy="496014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854333" y="4447699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122170" y="4378762"/>
            <a:ext cx="2905839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Aquisição Originária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122170" y="4855488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Possibilidade de aquisição por meio de procedimento administrativo, simplificando a burocracia.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237178" y="6482596"/>
            <a:ext cx="661392" cy="30480"/>
          </a:xfrm>
          <a:prstGeom prst="roundRect">
            <a:avLst>
              <a:gd name="adj" fmla="val 651078"/>
            </a:avLst>
          </a:prstGeom>
          <a:solidFill>
            <a:srgbClr val="CED9CE"/>
          </a:solidFill>
          <a:ln/>
        </p:spPr>
      </p:sp>
      <p:sp>
        <p:nvSpPr>
          <p:cNvPr id="16" name="Shape 13"/>
          <p:cNvSpPr/>
          <p:nvPr/>
        </p:nvSpPr>
        <p:spPr>
          <a:xfrm>
            <a:off x="771644" y="6249829"/>
            <a:ext cx="496014" cy="496014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854333" y="6291143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122170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Jurisprudência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122170" y="669893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TJSP: "Desnecessidade de prévia apuração da área remanescente do registro atingido".</a:t>
            </a:r>
            <a:endParaRPr lang="en-US" sz="17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76432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Descentralização do Poder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61306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088255" y="2223849"/>
            <a:ext cx="4437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Fortalecimento dos Municípios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088255" y="2714268"/>
            <a:ext cx="44374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Fim da legislação centralizadora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95261" y="3587472"/>
            <a:ext cx="43595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Política Tributária Condizente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895261" y="4077891"/>
            <a:ext cx="43595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Recursos adequados para gestão local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02266" y="4951095"/>
            <a:ext cx="50157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Capacitação de Recursos Humanos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6702266" y="5441513"/>
            <a:ext cx="501574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Profissionais habilitados em nível local</a:t>
            </a:r>
            <a:endParaRPr lang="en-US" sz="1750" dirty="0"/>
          </a:p>
        </p:txBody>
      </p:sp>
      <p:sp>
        <p:nvSpPr>
          <p:cNvPr id="17" name="Shape 10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7509272" y="6314718"/>
            <a:ext cx="29235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Participação Efetiva</a:t>
            </a:r>
            <a:endParaRPr lang="en-US" sz="2200" dirty="0"/>
          </a:p>
        </p:txBody>
      </p:sp>
      <p:sp>
        <p:nvSpPr>
          <p:cNvPr id="21" name="Text 12"/>
          <p:cNvSpPr/>
          <p:nvPr/>
        </p:nvSpPr>
        <p:spPr>
          <a:xfrm>
            <a:off x="7509272" y="6805136"/>
            <a:ext cx="333660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Envolvimento real do munícipe</a:t>
            </a:r>
            <a:endParaRPr lang="en-US" sz="17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11109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Consequências da Descentralização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23962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60" y="3166467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12396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Aproximação do Estado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968710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Serviços públicos mais próximos do cidadão e suas necessidades reais.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171867" y="3123962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937" y="3166467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08983" y="312396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Racionalidade e Economia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08983" y="3968710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Maior racionalidade e economia de recursos, com melhor articulação interinstitucional.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90228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5944791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9022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Simplificação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39270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Diminuição e simplificação do aparelho estatal, reduzindo a burocracia.</a:t>
            </a:r>
            <a:endParaRPr lang="en-US" sz="1750" dirty="0"/>
          </a:p>
        </p:txBody>
      </p:sp>
      <p:pic>
        <p:nvPicPr>
          <p:cNvPr id="1026" name="Picture 2" descr="O cartório - Cartório Rui Barbosa">
            <a:extLst>
              <a:ext uri="{FF2B5EF4-FFF2-40B4-BE49-F238E27FC236}">
                <a16:creationId xmlns:a16="http://schemas.microsoft.com/office/drawing/2014/main" id="{C587C684-2C06-44EE-90E1-00E57D4F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1" y="1195506"/>
            <a:ext cx="5928375" cy="349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5021"/>
            <a:ext cx="74277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Resultados Já Alcançados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50776"/>
            <a:ext cx="38973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Utilização das Informações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3192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Dados do levantamento subsidiam ações proativas do Fundo Municipal de Regularização Fundiária e Desenvolvimento Econômico Sustentável.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22470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Agilização da regularização do núcleo urbano do Distrito Marechal Rondon, entre outras áreas.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350776"/>
            <a:ext cx="40713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Reconhecimento Acadêmico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931920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Convite do Coordenador do núcleo de economia da Unicamp para capacitação sobre a metodologia do projeto "Meu Município, à Luz do Registro de Imóveis".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22470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Compartilhamento de boas práticas com outras regiões do país.</a:t>
            </a:r>
            <a:endParaRPr lang="en-US" sz="1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33862" y="718185"/>
            <a:ext cx="4624864" cy="578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Conclusão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862" y="1573649"/>
            <a:ext cx="462439" cy="46243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33862" y="2220992"/>
            <a:ext cx="231243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Descentralização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133862" y="2620923"/>
            <a:ext cx="2431375" cy="1479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descentralização para Estados e Municípios é a melhor alternativa para uma regularização fundiária eficiente.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653" y="1573649"/>
            <a:ext cx="462439" cy="46243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42653" y="2220992"/>
            <a:ext cx="2431375" cy="577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Conhecimento Territorial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8842653" y="2909888"/>
            <a:ext cx="2431375" cy="1183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Necessidade de conhecer o território em sua totalidade, características e detalhamentos.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444" y="1573649"/>
            <a:ext cx="462439" cy="46243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51444" y="2220992"/>
            <a:ext cx="231243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Arrecadação Justa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11551444" y="2620923"/>
            <a:ext cx="2431494" cy="1479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Um bom cadastro permite sistema equitativo de arrecadação de tributos sobre propriedade imobiliária.</a:t>
            </a:r>
            <a:endParaRPr lang="en-US" sz="14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862" y="4655820"/>
            <a:ext cx="462439" cy="46243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33862" y="5303163"/>
            <a:ext cx="2387918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Conhecimento Local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6133862" y="5703094"/>
            <a:ext cx="2431375" cy="887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Ninguém conhece melhor o município do que o próprio munícipe.</a:t>
            </a:r>
            <a:endParaRPr lang="en-US" sz="1450" dirty="0"/>
          </a:p>
        </p:txBody>
      </p:sp>
      <p:sp>
        <p:nvSpPr>
          <p:cNvPr id="16" name="Text 9"/>
          <p:cNvSpPr/>
          <p:nvPr/>
        </p:nvSpPr>
        <p:spPr>
          <a:xfrm>
            <a:off x="6411278" y="7007304"/>
            <a:ext cx="7571661" cy="295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Estamos fazendo nossa parte a partir do Registro de Imóveis.</a:t>
            </a:r>
            <a:endParaRPr lang="en-US" sz="1450" dirty="0"/>
          </a:p>
        </p:txBody>
      </p:sp>
      <p:sp>
        <p:nvSpPr>
          <p:cNvPr id="17" name="Shape 10"/>
          <p:cNvSpPr/>
          <p:nvPr/>
        </p:nvSpPr>
        <p:spPr>
          <a:xfrm>
            <a:off x="6133862" y="6799183"/>
            <a:ext cx="22860" cy="712232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3C9EB14-4E22-4E57-B096-6A74584C602F}"/>
              </a:ext>
            </a:extLst>
          </p:cNvPr>
          <p:cNvSpPr txBox="1"/>
          <p:nvPr/>
        </p:nvSpPr>
        <p:spPr>
          <a:xfrm>
            <a:off x="2128837" y="2860745"/>
            <a:ext cx="1037272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ASENJO, Oscar. Coordenação entre o Cadastro e o Registro de Imóveis – Editora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Tirant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lo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Blanch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– Valencia – 2013;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BARBOSA, José de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Arimatéia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. Aquisição da propriedade rural sobre terras devolutas, um enfoque a partir do estudo de sua função social - Uma abordagem a partir da Amazônia. 3ª,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ed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Ponta Grossa- PR. Atena, 2.022 ISBN 978-65-258-0094-3 ( PDF ) e ISBN 978-65-258-0348-7 ( Brochura ).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CARNEIRO, Andréa Flávia Tenório. Cadastro imobiliário e  Registro de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Imóveis.IRIB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- SAF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Editor.Porto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Alegre- RS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Constituições da República Federativa do Brasil; legislação específica, em especial, a Lei nº 6.015/73, alterada pelas leis 13.465/17 e Lei 14.382/22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Decreto nº 8.764/16- que institui o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Sinter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- Sistema Nacional de Gestão de Informações Territoriais, regulamentando o registro eletrônico, criado pela Lei nº 11.977/09.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Decreto nº 11.208/22, que instituiu o Cadastro Imobiliário do Brasil- CIB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SABENE, Sebastián E. Registro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catastral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- 1ª Ed. – Buenos Aires: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Zavalia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, 2013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SILVA, Ligia Osorio. Terras devolutas y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Latifundio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. Editora de </a:t>
            </a:r>
            <a:r>
              <a:rPr lang="pt-BR" altLang="es-AR" sz="19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la</a:t>
            </a:r>
            <a:r>
              <a:rPr lang="pt-BR" altLang="es-AR" sz="19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Unicamp. Campinas-SP- 2006.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93B95F-1EF4-4883-89EE-F021796C7B48}"/>
              </a:ext>
            </a:extLst>
          </p:cNvPr>
          <p:cNvSpPr txBox="1"/>
          <p:nvPr/>
        </p:nvSpPr>
        <p:spPr>
          <a:xfrm>
            <a:off x="3962400" y="1168181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/>
              <a:t>REFERÊNCIAS BIBLIOGRÁFICAS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967198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2AFFA-4F9B-429F-85D4-F06DEC7A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938" y="571500"/>
            <a:ext cx="7865744" cy="1828800"/>
          </a:xfrm>
          <a:ln>
            <a:solidFill>
              <a:schemeClr val="tx1">
                <a:lumMod val="65000"/>
              </a:schemeClr>
            </a:solidFill>
          </a:ln>
        </p:spPr>
        <p:txBody>
          <a:bodyPr rtlCol="0">
            <a:noAutofit/>
          </a:bodyPr>
          <a:lstStyle/>
          <a:p>
            <a:pPr defTabSz="548648">
              <a:defRPr/>
            </a:pPr>
            <a:r>
              <a:rPr lang="pt-BR" sz="4080" dirty="0">
                <a:latin typeface="Algerian" panose="04020705040A02060702" pitchFamily="82" charset="0"/>
              </a:rPr>
              <a:t>Webs recomendados</a:t>
            </a:r>
          </a:p>
        </p:txBody>
      </p:sp>
      <p:sp>
        <p:nvSpPr>
          <p:cNvPr id="89091" name="Espaço Reservado para Conteúdo 2">
            <a:extLst>
              <a:ext uri="{FF2B5EF4-FFF2-40B4-BE49-F238E27FC236}">
                <a16:creationId xmlns:a16="http://schemas.microsoft.com/office/drawing/2014/main" id="{0C2C4848-BFC0-430D-90DC-14876AA80F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03146" y="3177540"/>
            <a:ext cx="9675494" cy="4406266"/>
          </a:xfrm>
        </p:spPr>
        <p:txBody>
          <a:bodyPr rtlCol="0">
            <a:normAutofit/>
          </a:bodyPr>
          <a:lstStyle/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pt-BR" sz="1920" dirty="0">
                <a:solidFill>
                  <a:srgbClr val="99CA3C"/>
                </a:solidFill>
                <a:hlinkClick r:id="rId2"/>
              </a:rPr>
              <a:t>http://www.cartorioruibarbosa.com.br/portal/</a:t>
            </a: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pt-BR" sz="1920" dirty="0">
                <a:solidFill>
                  <a:schemeClr val="accent1"/>
                </a:solidFill>
                <a:hlinkClick r:id="rId2"/>
              </a:rPr>
              <a:t>http://www.anoregmt.org.br/portal/</a:t>
            </a:r>
            <a:endParaRPr lang="pt-BR" altLang="pt-BR" sz="1920" dirty="0">
              <a:solidFill>
                <a:schemeClr val="accent1"/>
              </a:solidFill>
            </a:endParaRP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pt-BR" sz="1920" dirty="0">
                <a:solidFill>
                  <a:schemeClr val="accent1"/>
                </a:solidFill>
                <a:hlinkClick r:id="rId3"/>
              </a:rPr>
              <a:t>http://www.irib.org.br/</a:t>
            </a:r>
            <a:endParaRPr lang="pt-BR" altLang="pt-BR" sz="1920" dirty="0">
              <a:solidFill>
                <a:schemeClr val="accent1"/>
              </a:solidFill>
            </a:endParaRP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pt-BR" sz="1920" dirty="0">
                <a:solidFill>
                  <a:schemeClr val="accent1"/>
                </a:solidFill>
                <a:hlinkClick r:id="rId4"/>
              </a:rPr>
              <a:t>http://registrodeimoveisdobrasil.com.br</a:t>
            </a:r>
            <a:r>
              <a:rPr lang="pt-BR" altLang="pt-BR" sz="1920" dirty="0">
                <a:solidFill>
                  <a:schemeClr val="accent1"/>
                </a:solidFill>
              </a:rPr>
              <a:t> ou registradores.onr.org.br</a:t>
            </a: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pt-BR" sz="1920" dirty="0">
                <a:solidFill>
                  <a:schemeClr val="accent1"/>
                </a:solidFill>
                <a:hlinkClick r:id="rId5"/>
              </a:rPr>
              <a:t>http://www.tjmt.jus.br/corregedoria/</a:t>
            </a:r>
            <a:endParaRPr lang="pt-BR" altLang="pt-BR" sz="1920" dirty="0">
              <a:solidFill>
                <a:schemeClr val="accent1"/>
              </a:solidFill>
            </a:endParaRP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pt-BR" sz="1920" dirty="0">
                <a:solidFill>
                  <a:schemeClr val="accent1"/>
                </a:solidFill>
              </a:rPr>
              <a:t>https://governancadeterras.com.br/wp-content/uploads/2017/10/LIVRO.pdf</a:t>
            </a: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pt-BR" sz="1920" dirty="0">
                <a:solidFill>
                  <a:schemeClr val="accent1"/>
                </a:solidFill>
              </a:rPr>
              <a:t>https://www.registrodeimoveis.org.br/mapa-rib-vence-1-edicao-solo-seguro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20" dirty="0">
                <a:solidFill>
                  <a:schemeClr val="accent1"/>
                </a:solidFill>
                <a:cs typeface="Segoe UI" panose="020B0502040204020203" pitchFamily="34" charset="0"/>
              </a:rPr>
              <a:t>Boletins do IRIB em </a:t>
            </a:r>
            <a:r>
              <a:rPr lang="pt-BR" altLang="es-AR" sz="1920" dirty="0" err="1">
                <a:solidFill>
                  <a:schemeClr val="accent1"/>
                </a:solidFill>
                <a:cs typeface="Segoe UI" panose="020B0502040204020203" pitchFamily="34" charset="0"/>
              </a:rPr>
              <a:t>revista-site</a:t>
            </a:r>
            <a:r>
              <a:rPr lang="pt-BR" altLang="es-AR" sz="1920" dirty="0">
                <a:solidFill>
                  <a:schemeClr val="accent1"/>
                </a:solidFill>
                <a:cs typeface="Segoe UI" panose="020B0502040204020203" pitchFamily="34" charset="0"/>
              </a:rPr>
              <a:t> : </a:t>
            </a:r>
            <a:r>
              <a:rPr lang="pt-BR" altLang="es-AR" sz="1920" u="sng" dirty="0">
                <a:solidFill>
                  <a:schemeClr val="accent1"/>
                </a:solidFill>
                <a:cs typeface="Segoe UI" panose="020B0502040204020203" pitchFamily="34" charset="0"/>
              </a:rPr>
              <a:t>www.irib.oprg.br</a:t>
            </a:r>
            <a:endParaRPr lang="pt-BR" altLang="es-AR" sz="1920" dirty="0">
              <a:solidFill>
                <a:schemeClr val="accent1"/>
              </a:solidFill>
              <a:cs typeface="Segoe UI" panose="020B0502040204020203" pitchFamily="34" charset="0"/>
            </a:endParaRP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20" dirty="0">
                <a:solidFill>
                  <a:schemeClr val="accent1"/>
                </a:solidFill>
                <a:cs typeface="Segoe UI" panose="020B0502040204020203" pitchFamily="34" charset="0"/>
              </a:rPr>
              <a:t>Sites diversos, nacionais e estrangeiros, entre eles os seguintes: </a:t>
            </a:r>
            <a:r>
              <a:rPr lang="pt-BR" altLang="es-AR" sz="1920" u="sng" dirty="0">
                <a:solidFill>
                  <a:schemeClr val="accent1"/>
                </a:solidFill>
                <a:cs typeface="Segoe UI" panose="020B0502040204020203" pitchFamily="34" charset="0"/>
              </a:rPr>
              <a:t>https://pt.scribd.com/doc/33421741/Relatorio-Final-CPI-Terras-Amazonas-grilagem</a:t>
            </a:r>
          </a:p>
          <a:p>
            <a:pPr marL="411487" indent="-411487" algn="just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pt-BR" altLang="es-AR" sz="1920" dirty="0">
                <a:solidFill>
                  <a:schemeClr val="accent1"/>
                </a:solidFill>
              </a:rPr>
              <a:t>http://unesdoc.unesco.org/images/0013/001373/137363POR.pdf</a:t>
            </a: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pt-BR" alt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pt-BR" alt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11487" indent="-411487" defTabSz="548648"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pt-BR" alt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991570"/>
            <a:ext cx="102583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Jurimetria: Nova Fronteira Jurídica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40511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Definição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75774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Métrica do Judiciário e/ou Estatística e Matemática aplicada ao Direito.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40511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544377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Aplicação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757743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Análise do efeito real das decisões judiciais na sociedade.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40511"/>
            <a:ext cx="4196358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986694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Objetivo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66948" y="5757743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Possibilitar condições de alteração de padrões de decisão para instituições mais justas.</a:t>
            </a:r>
            <a:endParaRPr lang="en-US" sz="175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8F873C0-100F-4C05-8E97-D77ECE8DB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55" y="325080"/>
            <a:ext cx="5756693" cy="284194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ACF4EC0-47FD-4246-B00B-93A80FF8A28E}"/>
              </a:ext>
            </a:extLst>
          </p:cNvPr>
          <p:cNvSpPr txBox="1"/>
          <p:nvPr/>
        </p:nvSpPr>
        <p:spPr>
          <a:xfrm>
            <a:off x="552450" y="5534025"/>
            <a:ext cx="42291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A obra intitulada “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Regularização Fundiária: Experiências Regionais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”, coordenada por 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Paulo Sérgio Sampaio Figueira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Rogério Reis </a:t>
            </a:r>
            <a:r>
              <a:rPr lang="pt-BR" sz="1100" b="1" i="0" dirty="0" err="1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Devisate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 e 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Paulo Roberto Kohl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t-BR" sz="1100" b="1" i="0" u="sng" dirty="0">
                <a:solidFill>
                  <a:srgbClr val="3295FF"/>
                </a:solidFill>
                <a:effectLst/>
                <a:latin typeface="Open Sans" panose="020B0606030504020204" pitchFamily="34" charset="0"/>
                <a:hlinkClick r:id="rId2"/>
              </a:rPr>
              <a:t>publicada pela </a:t>
            </a:r>
            <a:r>
              <a:rPr lang="pt-BR" sz="1100" b="1" i="0" u="sng" dirty="0">
                <a:solidFill>
                  <a:srgbClr val="3295FF"/>
                </a:solidFill>
                <a:effectLst/>
                <a:latin typeface="inherit"/>
                <a:hlinkClick r:id="rId2"/>
              </a:rPr>
              <a:t>Livraria do Senado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, está disponível para </a:t>
            </a:r>
            <a:r>
              <a:rPr lang="pt-BR" sz="1100" b="0" i="1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download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 gratuito no </a:t>
            </a:r>
            <a:r>
              <a:rPr lang="pt-BR" sz="1100" b="0" i="1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site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 da Livraria. Com Prefácio escrito pelos Senadores 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Lucas Barreto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 e </a:t>
            </a:r>
            <a:r>
              <a:rPr lang="pt-BR" sz="1100" b="1" i="0" dirty="0" err="1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Randolfe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 Rodrigues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, o livro apresenta uma coletânea de artigos, sendo um deles intitulado “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A Importância do Cartório de Registro de Imóveis na Regularização Fundiária Rural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”, escrito pelo 1º Oficial do Registro de Imóveis de Campo Novo do Parecis/MT e Vice-Presidente do 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Instituto de Registro Imobiliário do Brasil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 (IRIB), 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José de </a:t>
            </a:r>
            <a:r>
              <a:rPr lang="pt-BR" sz="1100" b="1" i="0" dirty="0" err="1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Arimatéia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 Barbosa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, em coautoria com </a:t>
            </a:r>
            <a:r>
              <a:rPr lang="pt-BR" sz="1100" b="1" i="0" dirty="0" err="1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Élder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 Costa Jacarandá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, do </a:t>
            </a:r>
            <a:r>
              <a:rPr lang="pt-BR" sz="11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Instituto de Terras de Mato Grosso</a:t>
            </a:r>
            <a:r>
              <a:rPr lang="pt-BR" sz="1100" b="0" i="0" dirty="0">
                <a:solidFill>
                  <a:srgbClr val="343434"/>
                </a:solidFill>
                <a:effectLst/>
                <a:latin typeface="arial" panose="020B0604020202020204" pitchFamily="34" charset="0"/>
              </a:rPr>
              <a:t> (INTERMAT)</a:t>
            </a:r>
            <a:endParaRPr lang="pt-BR" sz="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684E99-CFFD-4500-A01E-690224D1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07342"/>
            <a:ext cx="33528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3">
            <a:extLst>
              <a:ext uri="{FF2B5EF4-FFF2-40B4-BE49-F238E27FC236}">
                <a16:creationId xmlns:a16="http://schemas.microsoft.com/office/drawing/2014/main" id="{478BADF4-D3A1-4536-A04B-B55032AB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215975"/>
            <a:ext cx="3352800" cy="479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B0A40BA-441C-4D57-A452-6268F5A22FB7}"/>
              </a:ext>
            </a:extLst>
          </p:cNvPr>
          <p:cNvSpPr txBox="1"/>
          <p:nvPr/>
        </p:nvSpPr>
        <p:spPr>
          <a:xfrm>
            <a:off x="4781550" y="620152"/>
            <a:ext cx="4314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>
                <a:solidFill>
                  <a:schemeClr val="tx1"/>
                </a:solidFill>
              </a:rPr>
              <a:t>https://www.atenaeditora.com.br/livraria/aquisicao-da-propriedade-rural-sobre-terras-devolutas-um-enfoque-a-partir-do-estudo-de-sua-funcao-social</a:t>
            </a:r>
          </a:p>
        </p:txBody>
      </p:sp>
      <p:pic>
        <p:nvPicPr>
          <p:cNvPr id="10" name="Imagem 6">
            <a:extLst>
              <a:ext uri="{FF2B5EF4-FFF2-40B4-BE49-F238E27FC236}">
                <a16:creationId xmlns:a16="http://schemas.microsoft.com/office/drawing/2014/main" id="{8866F1B7-E3A2-4E03-A201-D6A1313D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407342"/>
            <a:ext cx="3706846" cy="479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EB1E3FB-80F9-43A6-9D54-45C6B2D83092}"/>
              </a:ext>
            </a:extLst>
          </p:cNvPr>
          <p:cNvSpPr txBox="1"/>
          <p:nvPr/>
        </p:nvSpPr>
        <p:spPr>
          <a:xfrm>
            <a:off x="9896475" y="5420410"/>
            <a:ext cx="3829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>
                <a:solidFill>
                  <a:schemeClr val="tx1"/>
                </a:solidFill>
              </a:rPr>
              <a:t>https://www.amazon.com.br/Jurimetria-como-estat%C3%ADstica-reinventar-direito-ebook/dp/B0897VTK5H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Conteúdo 2">
            <a:extLst>
              <a:ext uri="{FF2B5EF4-FFF2-40B4-BE49-F238E27FC236}">
                <a16:creationId xmlns:a16="http://schemas.microsoft.com/office/drawing/2014/main" id="{9B47618F-61F7-4754-8525-975D97DCAC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25637" y="3581401"/>
            <a:ext cx="9801620" cy="372998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t-BR" altLang="pt-BR" sz="3360" b="1" dirty="0"/>
              <a:t>José de Arimateia Barbosa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Oficial do Registro de Imóveis de Campo Novo do Parecis-MT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Vice - presidente Nacional do IRIB- Instituto de Registro Imobiliário do Brasil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pt-BR" altLang="pt-BR" sz="168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endParaRPr lang="pt-BR" altLang="pt-BR" sz="1680" b="1" dirty="0"/>
          </a:p>
          <a:p>
            <a:pPr algn="ctr"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pt-BR" altLang="pt-BR" sz="1680" b="1" dirty="0"/>
              <a:t>josearimateiabarbosa@gmail.com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pt-BR" sz="1680" dirty="0"/>
              <a:t>Telefone: 65 9 8468-1649</a:t>
            </a:r>
          </a:p>
          <a:p>
            <a:pPr marL="0" indent="0" algn="ctr">
              <a:buNone/>
              <a:defRPr/>
            </a:pPr>
            <a:endParaRPr lang="pt-BR" altLang="pt-BR" sz="1680" dirty="0"/>
          </a:p>
          <a:p>
            <a:pPr marL="0" indent="0" algn="ctr">
              <a:buNone/>
              <a:defRPr/>
            </a:pPr>
            <a:r>
              <a:rPr lang="pt-BR" altLang="pt-BR" sz="1920" b="1" i="1" dirty="0"/>
              <a:t>CV: http://lattes.cnpq.br/8904984415239183</a:t>
            </a:r>
          </a:p>
          <a:p>
            <a:pPr marL="0" indent="0" algn="ctr">
              <a:buNone/>
              <a:defRPr/>
            </a:pPr>
            <a:endParaRPr lang="es-ES" altLang="pt-BR" sz="4080" b="1" dirty="0"/>
          </a:p>
          <a:p>
            <a:pPr marL="0" indent="0" algn="ctr">
              <a:buNone/>
              <a:defRPr/>
            </a:pPr>
            <a:endParaRPr lang="es-ES" altLang="pt-BR" sz="4080" b="1" dirty="0"/>
          </a:p>
          <a:p>
            <a:pPr marL="0" indent="0" algn="ctr">
              <a:buNone/>
              <a:defRPr/>
            </a:pPr>
            <a:endParaRPr lang="pt-BR" altLang="pt-BR" sz="4080" b="1" dirty="0"/>
          </a:p>
        </p:txBody>
      </p:sp>
      <p:sp>
        <p:nvSpPr>
          <p:cNvPr id="2" name="Fluxograma: Processo alternativo 1">
            <a:extLst>
              <a:ext uri="{FF2B5EF4-FFF2-40B4-BE49-F238E27FC236}">
                <a16:creationId xmlns:a16="http://schemas.microsoft.com/office/drawing/2014/main" id="{E26E0086-336C-4881-AA74-C236F71EF121}"/>
              </a:ext>
            </a:extLst>
          </p:cNvPr>
          <p:cNvSpPr/>
          <p:nvPr/>
        </p:nvSpPr>
        <p:spPr>
          <a:xfrm>
            <a:off x="3253740" y="2457452"/>
            <a:ext cx="7858126" cy="112395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360" b="1" dirty="0"/>
              <a:t>OBRIGADO!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9D7CCFA-018C-4862-8460-88CE9BF0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8294" y="6806627"/>
            <a:ext cx="4579709" cy="7537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6751" y="685443"/>
            <a:ext cx="7672745" cy="604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 ONR e a Implantação do SREI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894278" y="1579721"/>
            <a:ext cx="22860" cy="5964317"/>
          </a:xfrm>
          <a:prstGeom prst="roundRect">
            <a:avLst>
              <a:gd name="adj" fmla="val 761288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1088946" y="2003346"/>
            <a:ext cx="580073" cy="22860"/>
          </a:xfrm>
          <a:prstGeom prst="roundRect">
            <a:avLst>
              <a:gd name="adj" fmla="val 761288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76751" y="1797248"/>
            <a:ext cx="435054" cy="435054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749260" y="1833503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1861066" y="1773079"/>
            <a:ext cx="2417088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Criação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861066" y="2191107"/>
            <a:ext cx="6606183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Lei 11.977/2009 estabeleceu o Sistema de Registro Eletrônico de Imóveis (SREI).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088946" y="3620095"/>
            <a:ext cx="580073" cy="22860"/>
          </a:xfrm>
          <a:prstGeom prst="roundRect">
            <a:avLst>
              <a:gd name="adj" fmla="val 761288"/>
            </a:avLst>
          </a:prstGeom>
          <a:solidFill>
            <a:srgbClr val="CED9CE"/>
          </a:solidFill>
          <a:ln/>
        </p:spPr>
      </p:sp>
      <p:sp>
        <p:nvSpPr>
          <p:cNvPr id="11" name="Shape 8"/>
          <p:cNvSpPr/>
          <p:nvPr/>
        </p:nvSpPr>
        <p:spPr>
          <a:xfrm>
            <a:off x="676751" y="3413998"/>
            <a:ext cx="435054" cy="435054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749260" y="3450253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1861066" y="3389828"/>
            <a:ext cx="2417088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Regulamentação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1861066" y="3807857"/>
            <a:ext cx="6606183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Lei 13.465/2017 definiu o Operador Nacional do Sistema de Registro Eletrônico de Imóveis (ONR).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088946" y="5236845"/>
            <a:ext cx="580073" cy="22860"/>
          </a:xfrm>
          <a:prstGeom prst="roundRect">
            <a:avLst>
              <a:gd name="adj" fmla="val 761288"/>
            </a:avLst>
          </a:prstGeom>
          <a:solidFill>
            <a:srgbClr val="CED9CE"/>
          </a:solidFill>
          <a:ln/>
        </p:spPr>
      </p:sp>
      <p:sp>
        <p:nvSpPr>
          <p:cNvPr id="16" name="Shape 13"/>
          <p:cNvSpPr/>
          <p:nvPr/>
        </p:nvSpPr>
        <p:spPr>
          <a:xfrm>
            <a:off x="676751" y="5030748"/>
            <a:ext cx="435054" cy="435054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749260" y="5067002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1861066" y="5006578"/>
            <a:ext cx="2417088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Implementação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861066" y="5424607"/>
            <a:ext cx="6606183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 13/12/2020, o ONR assumiu a gestão da Central Nacional de Indisponibilidade de Bens (CNIB).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1088946" y="6853595"/>
            <a:ext cx="580073" cy="22860"/>
          </a:xfrm>
          <a:prstGeom prst="roundRect">
            <a:avLst>
              <a:gd name="adj" fmla="val 761288"/>
            </a:avLst>
          </a:prstGeom>
          <a:solidFill>
            <a:srgbClr val="CED9CE"/>
          </a:solidFill>
          <a:ln/>
        </p:spPr>
      </p:sp>
      <p:sp>
        <p:nvSpPr>
          <p:cNvPr id="21" name="Shape 18"/>
          <p:cNvSpPr/>
          <p:nvPr/>
        </p:nvSpPr>
        <p:spPr>
          <a:xfrm>
            <a:off x="676751" y="6647498"/>
            <a:ext cx="435054" cy="435054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sp>
        <p:nvSpPr>
          <p:cNvPr id="22" name="Text 19"/>
          <p:cNvSpPr/>
          <p:nvPr/>
        </p:nvSpPr>
        <p:spPr>
          <a:xfrm>
            <a:off x="749260" y="6683752"/>
            <a:ext cx="290036" cy="362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250" dirty="0"/>
          </a:p>
        </p:txBody>
      </p:sp>
      <p:sp>
        <p:nvSpPr>
          <p:cNvPr id="23" name="Text 20"/>
          <p:cNvSpPr/>
          <p:nvPr/>
        </p:nvSpPr>
        <p:spPr>
          <a:xfrm>
            <a:off x="1861066" y="6623328"/>
            <a:ext cx="2474714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Integração Nacional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1861066" y="7041356"/>
            <a:ext cx="6606183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Implementação em todas as unidades do SRI do Brasil em andamento.</a:t>
            </a:r>
            <a:endParaRPr lang="en-US" sz="1500" dirty="0"/>
          </a:p>
        </p:txBody>
      </p:sp>
      <p:pic>
        <p:nvPicPr>
          <p:cNvPr id="2050" name="Picture 2" descr="Registro de Imóveis Eletrônico - YouTube">
            <a:extLst>
              <a:ext uri="{FF2B5EF4-FFF2-40B4-BE49-F238E27FC236}">
                <a16:creationId xmlns:a16="http://schemas.microsoft.com/office/drawing/2014/main" id="{94B25B4B-9F25-4949-BB87-A8096897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471" y="687468"/>
            <a:ext cx="5611059" cy="66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394460"/>
            <a:ext cx="74348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Natureza Jurídica do ONR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43401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670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Pessoa Jurídica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16063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 direito privado, sem fins lucrativos.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804285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031099"/>
            <a:ext cx="35829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Serviço Social Autônomo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52151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Implementa e opera o SREI em âmbito nacional.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165169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391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Fiscalização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5882402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Sob acompanhamento e regulação da Corregedoria Nacional de Justiça do CNJ.</a:t>
            </a:r>
            <a:endParaRPr lang="en-US" sz="1750" dirty="0"/>
          </a:p>
        </p:txBody>
      </p:sp>
      <p:pic>
        <p:nvPicPr>
          <p:cNvPr id="4098" name="Picture 2" descr="Nenhuma descrição de foto disponível.">
            <a:extLst>
              <a:ext uri="{FF2B5EF4-FFF2-40B4-BE49-F238E27FC236}">
                <a16:creationId xmlns:a16="http://schemas.microsoft.com/office/drawing/2014/main" id="{3B6F5E93-0B82-4FA2-A4EE-0393A32F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83" y="1690032"/>
            <a:ext cx="6438138" cy="43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7311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Sistema de Registro Eletrônico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2853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24888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Acesso Gratuito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587579" y="2979301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Disponibilizado sem ônus ao Poder Judiciário, Executivo federal, Ministério Público e órgãos fiscalizadores.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425196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SINTER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587579" y="4875967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Sistema Nacional de Gestão de Informações Territoriais para acesso da administração pública federal.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32186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6282214"/>
            <a:ext cx="36335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Fundo de Implementação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587579" y="6772632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Criado para custeio do SREI, gerido pelo ONR e subvencionado pelas unidades do serviço de registro.</a:t>
            </a:r>
            <a:endParaRPr lang="en-US" sz="175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0AD857B-2B9E-4029-9E4C-EE8C0692E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210" y="1593432"/>
            <a:ext cx="6280189" cy="38378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9168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Entidades do Sistema Registral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IRIB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Instituto de Registro Imobiliário do Brasil: entidade de pesquisa e apoio aos registradores.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717" y="4483775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CORI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7051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Colégio de Registro de Imóveis do Brasil: fórum de debate e aprovação de normas.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326" y="310014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ONR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62308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Operador Nacional do Sistema: implementa e opera o SREI em âmbito nacional.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326" y="586740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829287"/>
            <a:ext cx="60675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0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Carta de Lima (2022)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793790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5078730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036225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Serviço Durante a Pandemia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588097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Registros de Imóveis dos países Ibero-americanos prestaram serviço emergencial com segurança sanitária.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032" y="5078730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54078" y="5036225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Necessidade de Aprimoramento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54078" y="588097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Após medidas extraordinárias, identificou-se a necessidade de melhorar a celeridade e segurança.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40133" y="503622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204" y="507873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77249" y="5036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Sistemas Diversos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77249" y="5526643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Constatou-se diversidade nos sistemas registrais da Iberoamérica, alguns digitais, outros em papel ou mistos.</a:t>
            </a:r>
            <a:endParaRPr lang="en-US" sz="175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A180711-CF4B-465B-A1A2-8E3AB6324226}"/>
              </a:ext>
            </a:extLst>
          </p:cNvPr>
          <p:cNvSpPr txBox="1"/>
          <p:nvPr/>
        </p:nvSpPr>
        <p:spPr>
          <a:xfrm>
            <a:off x="2959893" y="362079"/>
            <a:ext cx="8710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+mn-lt"/>
              </a:rPr>
              <a:t>PROCESO DE DIGITALIZACIÓN DE TÍTULOS ARCHIVADOS FÍSICOS</a:t>
            </a:r>
            <a:endParaRPr lang="pt-BR" sz="24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19C2671-D01C-4081-B60C-CB0C99713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675" y="1122620"/>
            <a:ext cx="10420349" cy="270547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D84DD50-8BF0-42FF-B438-1687396D901B}"/>
              </a:ext>
            </a:extLst>
          </p:cNvPr>
          <p:cNvSpPr txBox="1"/>
          <p:nvPr/>
        </p:nvSpPr>
        <p:spPr>
          <a:xfrm>
            <a:off x="6492835" y="4045178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https://www.cartorioruibarbosa.com.br/carta-de-lima-sobre-registro-y-nuevas-tecnologias/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2885</Words>
  <Application>Microsoft Office PowerPoint</Application>
  <PresentationFormat>Personalizar</PresentationFormat>
  <Paragraphs>367</Paragraphs>
  <Slides>41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57" baseType="lpstr">
      <vt:lpstr>Agency FB</vt:lpstr>
      <vt:lpstr>Helvetica Neue</vt:lpstr>
      <vt:lpstr>inherit</vt:lpstr>
      <vt:lpstr>Arial</vt:lpstr>
      <vt:lpstr>Algerian</vt:lpstr>
      <vt:lpstr>Nobile Bold</vt:lpstr>
      <vt:lpstr>Fraunces Extra Bold</vt:lpstr>
      <vt:lpstr>Impact</vt:lpstr>
      <vt:lpstr>Open Sans</vt:lpstr>
      <vt:lpstr>avenir-lt-w01_85-heavy1475544</vt:lpstr>
      <vt:lpstr>Calibri Light</vt:lpstr>
      <vt:lpstr>Nobile</vt:lpstr>
      <vt:lpstr>Arial</vt:lpstr>
      <vt:lpstr>Calibri</vt:lpstr>
      <vt:lpstr>Wingdings 3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Webs recomendados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JOSÉ DE ARIMATÉIA</cp:lastModifiedBy>
  <cp:revision>16</cp:revision>
  <dcterms:created xsi:type="dcterms:W3CDTF">2025-04-24T14:02:32Z</dcterms:created>
  <dcterms:modified xsi:type="dcterms:W3CDTF">2025-05-12T03:06:33Z</dcterms:modified>
</cp:coreProperties>
</file>