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8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9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53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56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5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3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23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42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435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30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51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24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287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8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57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22b32ef8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22b32ef8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09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76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06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28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8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62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50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2b32ef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2b32ef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74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9158" y="858130"/>
            <a:ext cx="5333700" cy="1219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/>
              <a:t>INSTRUMENTO REGISTRAL INMOBILIARIO PARA DAR A CONOCER EL CUMPLIMIENTO DE LA FUNCIÓN SOCIOECONÓMICA Y AMBIENTAL DE LA PROPIEDAD</a:t>
            </a:r>
            <a:endParaRPr lang="pt-BR" sz="1600" b="1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0FCFEFC-1FC9-4FB2-8571-80D59DE9E4E7}"/>
              </a:ext>
            </a:extLst>
          </p:cNvPr>
          <p:cNvSpPr/>
          <p:nvPr/>
        </p:nvSpPr>
        <p:spPr>
          <a:xfrm>
            <a:off x="1507303" y="2325274"/>
            <a:ext cx="2717410" cy="740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José de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Arimateia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 Barbosa</a:t>
            </a:r>
            <a:endParaRPr lang="pt-BR" altLang="pt-BR" sz="1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9AF5EC5D-F4E9-46FA-BEBD-3101DE462FDB}"/>
              </a:ext>
            </a:extLst>
          </p:cNvPr>
          <p:cNvSpPr txBox="1">
            <a:spLocks/>
          </p:cNvSpPr>
          <p:nvPr/>
        </p:nvSpPr>
        <p:spPr>
          <a:xfrm>
            <a:off x="1637783" y="2482531"/>
            <a:ext cx="2120706" cy="42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500"/>
              </a:lnSpc>
            </a:pPr>
            <a:r>
              <a:rPr lang="en-US" sz="800" b="1" dirty="0" err="1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Oficial</a:t>
            </a:r>
            <a:r>
              <a:rPr lang="en-US" sz="800" b="1" dirty="0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 do </a:t>
            </a:r>
            <a:r>
              <a:rPr lang="en-US" sz="800" b="1" dirty="0" err="1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Registro</a:t>
            </a:r>
            <a:r>
              <a:rPr lang="en-US" sz="800" b="1" dirty="0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 de </a:t>
            </a:r>
            <a:r>
              <a:rPr lang="en-US" sz="800" b="1" dirty="0" err="1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Imóveis</a:t>
            </a:r>
            <a:r>
              <a:rPr lang="en-US" sz="800" b="1" dirty="0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 no </a:t>
            </a:r>
            <a:r>
              <a:rPr lang="en-US" sz="800" b="1" dirty="0" err="1">
                <a:solidFill>
                  <a:schemeClr val="tx1"/>
                </a:solidFill>
                <a:latin typeface="+mj-lt"/>
                <a:ea typeface="Nobile" pitchFamily="34" charset="-122"/>
                <a:cs typeface="Nobile" pitchFamily="34" charset="-120"/>
              </a:rPr>
              <a:t>Brasil</a:t>
            </a:r>
            <a:endParaRPr lang="pt-BR" altLang="pt-BR" sz="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B18B2989-0FEA-42A4-9645-BF4C8C20FD82}"/>
              </a:ext>
            </a:extLst>
          </p:cNvPr>
          <p:cNvSpPr txBox="1">
            <a:spLocks/>
          </p:cNvSpPr>
          <p:nvPr/>
        </p:nvSpPr>
        <p:spPr>
          <a:xfrm>
            <a:off x="631003" y="2768771"/>
            <a:ext cx="4470009" cy="37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500"/>
              </a:lnSpc>
            </a:pPr>
            <a:r>
              <a:rPr lang="pt-BR" altLang="pt-BR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Diretor de Relações Internacionais do Instituto de Registro de Imóveis do Brasil-IRIB</a:t>
            </a: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06BCB1DA-82DE-4217-BBA1-2C1836C06E42}"/>
              </a:ext>
            </a:extLst>
          </p:cNvPr>
          <p:cNvSpPr/>
          <p:nvPr/>
        </p:nvSpPr>
        <p:spPr>
          <a:xfrm>
            <a:off x="631003" y="2077240"/>
            <a:ext cx="4203978" cy="1753781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2AF8EE-D6B8-4DD0-A939-9EB3C157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03" y="2493683"/>
            <a:ext cx="4311487" cy="841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2BCED78-B181-4F8F-8098-E03DE1C11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75" y="330201"/>
            <a:ext cx="5937649" cy="39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02FCB6C-3B88-420F-8636-14A480B7A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183"/>
            <a:ext cx="9144000" cy="3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4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BDF9ACB4-9FDF-4133-89AF-67FF6023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6" y="247968"/>
            <a:ext cx="7952874" cy="41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5CEA189-9CCB-4E4F-97C5-E3964703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5" y="292980"/>
            <a:ext cx="8494295" cy="37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:a16="http://schemas.microsoft.com/office/drawing/2014/main" id="{D9AE8E74-A896-45DC-AB1F-E499A8CD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73" y="276726"/>
            <a:ext cx="5931332" cy="42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070EC682-24B6-4ACC-8C6C-F168A128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1" y="249133"/>
            <a:ext cx="8073189" cy="418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474D28C2-3FC6-4E4F-883E-7246FA382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89" y="392060"/>
            <a:ext cx="6986622" cy="39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172807B-67CD-4C95-A5FD-67D24370D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603"/>
            <a:ext cx="9144000" cy="39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36B18B0-1B95-43AF-94FA-A056FBA8F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796"/>
            <a:ext cx="9144000" cy="39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69112653-92C3-4018-A026-0B8DA9C05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63" y="279526"/>
            <a:ext cx="8434137" cy="37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88BA7B-5BAB-4705-B687-2BAB8E2AB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26" y="444344"/>
            <a:ext cx="5746143" cy="37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5D38C41-9EE9-4AB5-9646-367FDC95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75" y="385010"/>
            <a:ext cx="7392734" cy="4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F4E270E-E8AD-4622-9491-464C5AAB7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607"/>
            <a:ext cx="9144000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206111C-4C8A-40C7-B584-8E614EB32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25" y="220717"/>
            <a:ext cx="6862789" cy="41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alternativo 1">
            <a:extLst>
              <a:ext uri="{FF2B5EF4-FFF2-40B4-BE49-F238E27FC236}">
                <a16:creationId xmlns:a16="http://schemas.microsoft.com/office/drawing/2014/main" id="{20227879-EF1C-4B43-B394-E73343C2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4687" y="1252734"/>
            <a:ext cx="4874625" cy="106458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360" b="1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A0911BA-9BA1-426C-985A-EC26A677AB69}"/>
              </a:ext>
            </a:extLst>
          </p:cNvPr>
          <p:cNvSpPr txBox="1">
            <a:spLocks noChangeArrowheads="1"/>
          </p:cNvSpPr>
          <p:nvPr/>
        </p:nvSpPr>
        <p:spPr>
          <a:xfrm>
            <a:off x="793093" y="2317316"/>
            <a:ext cx="7557814" cy="2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pt-BR" altLang="pt-BR" sz="3360" b="1" dirty="0">
                <a:solidFill>
                  <a:schemeClr val="tx1"/>
                </a:solidFill>
              </a:rPr>
              <a:t>José de </a:t>
            </a:r>
            <a:r>
              <a:rPr lang="pt-BR" altLang="pt-BR" sz="3360" b="1" dirty="0" err="1">
                <a:solidFill>
                  <a:schemeClr val="tx1"/>
                </a:solidFill>
              </a:rPr>
              <a:t>Arimateia</a:t>
            </a:r>
            <a:r>
              <a:rPr lang="pt-BR" altLang="pt-BR" sz="3360" b="1" dirty="0">
                <a:solidFill>
                  <a:schemeClr val="tx1"/>
                </a:solidFill>
              </a:rPr>
              <a:t> Barbosa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 do Registro de Imóveis de Campo Novo do Parecis-MT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de Relações Internacionais do IRIB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168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pt-BR" altLang="pt-BR" sz="168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pt-BR" altLang="pt-BR" sz="1680" b="1" dirty="0">
                <a:solidFill>
                  <a:schemeClr val="tx1"/>
                </a:solidFill>
              </a:rPr>
              <a:t>josearimateiabarbosa@gmail.com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680" dirty="0">
                <a:solidFill>
                  <a:schemeClr val="tx1"/>
                </a:solidFill>
              </a:rPr>
              <a:t>Telefone: 65 9 8468-1649</a:t>
            </a:r>
          </a:p>
          <a:p>
            <a:pPr marL="0" indent="0" algn="ctr">
              <a:buFont typeface="Arial"/>
              <a:buNone/>
              <a:defRPr/>
            </a:pPr>
            <a:endParaRPr lang="pt-BR" altLang="pt-BR" sz="1680" dirty="0">
              <a:solidFill>
                <a:schemeClr val="tx1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pt-BR" altLang="pt-BR" sz="1920" b="1" i="1" dirty="0">
                <a:solidFill>
                  <a:schemeClr val="tx1"/>
                </a:solidFill>
              </a:rPr>
              <a:t>CV: http://lattes.cnpq.br/8904984415239183</a:t>
            </a:r>
          </a:p>
          <a:p>
            <a:pPr marL="0" indent="0" algn="ctr">
              <a:buFont typeface="Arial"/>
              <a:buNone/>
              <a:defRPr/>
            </a:pPr>
            <a:endParaRPr lang="es-ES" altLang="pt-BR" sz="4080" b="1" dirty="0"/>
          </a:p>
          <a:p>
            <a:pPr marL="0" indent="0" algn="ctr">
              <a:buFont typeface="Arial"/>
              <a:buNone/>
              <a:defRPr/>
            </a:pPr>
            <a:endParaRPr lang="es-ES" altLang="pt-BR" sz="4080" b="1" dirty="0"/>
          </a:p>
          <a:p>
            <a:pPr marL="0" indent="0" algn="ctr">
              <a:buFont typeface="Arial"/>
              <a:buNone/>
              <a:defRPr/>
            </a:pPr>
            <a:endParaRPr lang="pt-BR" altLang="pt-BR" sz="4080" b="1" dirty="0"/>
          </a:p>
        </p:txBody>
      </p:sp>
    </p:spTree>
    <p:extLst>
      <p:ext uri="{BB962C8B-B14F-4D97-AF65-F5344CB8AC3E}">
        <p14:creationId xmlns:p14="http://schemas.microsoft.com/office/powerpoint/2010/main" val="294809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0AF57F8-1BF5-4E02-A626-9A635DE0A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6" y="367552"/>
            <a:ext cx="7892716" cy="35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5360582-DA63-4142-994D-AC812BCC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20" y="423312"/>
            <a:ext cx="6679334" cy="39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>
            <a:extLst>
              <a:ext uri="{FF2B5EF4-FFF2-40B4-BE49-F238E27FC236}">
                <a16:creationId xmlns:a16="http://schemas.microsoft.com/office/drawing/2014/main" id="{451FD56C-0035-4A5E-8153-910D0E81EACC}"/>
              </a:ext>
            </a:extLst>
          </p:cNvPr>
          <p:cNvSpPr/>
          <p:nvPr/>
        </p:nvSpPr>
        <p:spPr>
          <a:xfrm>
            <a:off x="306234" y="398734"/>
            <a:ext cx="3013591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Marco Constitucional</a:t>
            </a:r>
            <a:endParaRPr lang="en-US" sz="235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48A0AF0-8E98-432C-A61A-82BE229510DD}"/>
              </a:ext>
            </a:extLst>
          </p:cNvPr>
          <p:cNvSpPr/>
          <p:nvPr/>
        </p:nvSpPr>
        <p:spPr>
          <a:xfrm>
            <a:off x="306234" y="1074532"/>
            <a:ext cx="6610231" cy="478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 lo largo de la historia de Brasil, se han creado numerosos marcos regulatorios e instituciones con el objetivo de regular el acceso y uso de la tierra.</a:t>
            </a:r>
            <a:endParaRPr lang="en-US" sz="115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D3FC6C44-7926-4B22-9B20-83CFB08A5E1B}"/>
              </a:ext>
            </a:extLst>
          </p:cNvPr>
          <p:cNvSpPr/>
          <p:nvPr/>
        </p:nvSpPr>
        <p:spPr>
          <a:xfrm>
            <a:off x="306234" y="1687109"/>
            <a:ext cx="6610231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Entre los más importantes para nuestro objeto de estudio se encuentra la </a:t>
            </a:r>
            <a:r>
              <a:rPr lang="en-US" sz="1150" b="1" dirty="0">
                <a:solidFill>
                  <a:srgbClr val="84C1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Constitución Federal de 1988</a:t>
            </a:r>
            <a:r>
              <a:rPr lang="en-US" sz="11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a través de la cual se produjo un avance de carácter jurídico en el derecho a la propiedad.</a:t>
            </a:r>
            <a:endParaRPr lang="en-US" sz="1150" dirty="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CAC67B9A-AE4C-4FEB-A354-6CC991415876}"/>
              </a:ext>
            </a:extLst>
          </p:cNvPr>
          <p:cNvSpPr/>
          <p:nvPr/>
        </p:nvSpPr>
        <p:spPr>
          <a:xfrm>
            <a:off x="306233" y="2332672"/>
            <a:ext cx="6610231" cy="478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 la Constitución de 1988, la propiedad se conceptualiza como un derecho que debe ejercerse respetando los fines sociales, económicos y ambientales de la comunidad.</a:t>
            </a:r>
            <a:endParaRPr lang="en-US" sz="115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FD4E99CF-5991-4A13-8580-49958D940627}"/>
              </a:ext>
            </a:extLst>
          </p:cNvPr>
          <p:cNvSpPr/>
          <p:nvPr/>
        </p:nvSpPr>
        <p:spPr>
          <a:xfrm>
            <a:off x="306234" y="3016918"/>
            <a:ext cx="6386155" cy="956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Constitución Federal, al establecer la función social de la propiedad en una cláusula pétrea (art. 5, XXIII) y al declarar que toda persona tiene derecho a un medio ambiente ecológicamente equilibrado (art. 225), atribuyó al Registro de la Propiedad Inmobiliaria funciones que antes no tenía.</a:t>
            </a:r>
            <a:endParaRPr lang="en-US" sz="115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F770460-8632-4FE2-96FE-CAA51F3F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40" y="1074532"/>
            <a:ext cx="2014463" cy="27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1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64F5D4EC-460E-4511-A1DB-77EDF05A9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89" y="294412"/>
            <a:ext cx="7628021" cy="40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B81FB19-018C-4577-9F03-F3CCFC939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3" y="240633"/>
            <a:ext cx="7988704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2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7B5171B7-0C80-435C-A942-41CBE653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96" y="312820"/>
            <a:ext cx="6416646" cy="3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64">
            <a:extLst>
              <a:ext uri="{FF2B5EF4-FFF2-40B4-BE49-F238E27FC236}">
                <a16:creationId xmlns:a16="http://schemas.microsoft.com/office/drawing/2014/main" id="{38290DC6-378E-4BC7-9583-C91A952E1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880"/>
            <a:ext cx="9144000" cy="40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20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235</Words>
  <Application>Microsoft Office PowerPoint</Application>
  <PresentationFormat>Apresentação na tela (16:9)</PresentationFormat>
  <Paragraphs>21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Instrument Sans Medium</vt:lpstr>
      <vt:lpstr>Instrument Sans Semi Bold</vt:lpstr>
      <vt:lpstr>Wingdings 3</vt:lpstr>
      <vt:lpstr>Simple Light</vt:lpstr>
      <vt:lpstr>INSTRUMENTO REGISTRAL INMOBILIARIO PARA DAR A CONOCER EL CUMPLIMIENTO DE LA FUNCIÓN SOCIOECONÓMICA Y AMBIENTAL DE LA PROPIEDAD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Jose de Arimateia Barbosa</cp:lastModifiedBy>
  <cp:revision>18</cp:revision>
  <dcterms:modified xsi:type="dcterms:W3CDTF">2025-08-27T22:10:22Z</dcterms:modified>
</cp:coreProperties>
</file>