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4510" y="6457950"/>
            <a:ext cx="1076628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587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Protección de la Propiedad de los Pueblos Originarios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t>José de Arimatéia Barbosa</a:t>
            </a:r>
          </a:p>
          <a:p>
            <a:r>
              <a:t>II Congreso Nacional Iberoamericano de Derecho Registral Inmobiliario</a:t>
            </a:r>
          </a:p>
          <a:p>
            <a:r>
              <a:t>La Plata – 2026</a:t>
            </a:r>
          </a:p>
          <a:p>
            <a:endParaRPr/>
          </a:p>
          <a:p>
            <a:r>
              <a:t>Acciones de los Registros Inmobiliarios frente a problemáticas socioeconómicas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B0FDD76-8264-4040-B374-AFCE7E26CE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421"/>
            <a:ext cx="5261115" cy="11009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83A94CB-4DA1-456E-9640-2C6F2D6C6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830" y="0"/>
            <a:ext cx="1295170" cy="129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13EA4537-CE90-4FC3-8201-9F027A3919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05" y="1191707"/>
            <a:ext cx="4048982" cy="4273496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E7995573-C7B8-46A7-8CB1-B4DA03F36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1235" y="5149335"/>
            <a:ext cx="1452765" cy="851416"/>
          </a:xfrm>
          <a:prstGeom prst="rect">
            <a:avLst/>
          </a:prstGeom>
        </p:spPr>
      </p:pic>
      <p:sp>
        <p:nvSpPr>
          <p:cNvPr id="10" name="Text 0">
            <a:extLst>
              <a:ext uri="{FF2B5EF4-FFF2-40B4-BE49-F238E27FC236}">
                <a16:creationId xmlns:a16="http://schemas.microsoft.com/office/drawing/2014/main" id="{C1229F22-81B5-43CF-82E3-1E57B7D6AE28}"/>
              </a:ext>
            </a:extLst>
          </p:cNvPr>
          <p:cNvSpPr/>
          <p:nvPr/>
        </p:nvSpPr>
        <p:spPr>
          <a:xfrm>
            <a:off x="3972838" y="857249"/>
            <a:ext cx="3718397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69"/>
              </a:lnSpc>
            </a:pPr>
            <a:r>
              <a:rPr lang="en-US" sz="4000" b="1" dirty="0">
                <a:solidFill>
                  <a:srgbClr val="000000"/>
                </a:solidFill>
                <a:latin typeface="+mj-lt"/>
                <a:ea typeface="Inter Bold" pitchFamily="34" charset="-122"/>
              </a:rPr>
              <a:t>GRACIAS</a:t>
            </a:r>
            <a:endParaRPr lang="en-US" sz="4000" dirty="0">
              <a:latin typeface="+mj-lt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C7CB285-B663-48F1-847C-BAA0E48447F0}"/>
              </a:ext>
            </a:extLst>
          </p:cNvPr>
          <p:cNvSpPr txBox="1"/>
          <p:nvPr/>
        </p:nvSpPr>
        <p:spPr>
          <a:xfrm>
            <a:off x="4299907" y="1478823"/>
            <a:ext cx="468547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dirty="0">
                <a:latin typeface="+mj-lt"/>
                <a:ea typeface="Times New Roman" panose="02020603050405020304" pitchFamily="18" charset="0"/>
              </a:rPr>
              <a:t>Registrador Oficial de Bienes Raíces en Campo Novo do </a:t>
            </a:r>
            <a:r>
              <a:rPr lang="es-ES" sz="2000" b="1" dirty="0" err="1">
                <a:latin typeface="+mj-lt"/>
                <a:ea typeface="Times New Roman" panose="02020603050405020304" pitchFamily="18" charset="0"/>
              </a:rPr>
              <a:t>Parecis</a:t>
            </a:r>
            <a:r>
              <a:rPr lang="es-ES" sz="2000" b="1" dirty="0">
                <a:latin typeface="+mj-lt"/>
                <a:ea typeface="Times New Roman" panose="02020603050405020304" pitchFamily="18" charset="0"/>
              </a:rPr>
              <a:t>/MT. Director de Relaciones Internacionales del Instituto Brasileño de Registradores de Bienes Raíces (IRIB), donde ocupó el cargo de Vicepresidente durante dos mandatos. Es Doctor en Ciencias Jurídicas y Sociales por la Universidad del Museo Social Argentino y Postdoctorado en Derecho Inmobiliario Europeo y Latinoamericano por la Università </a:t>
            </a:r>
            <a:r>
              <a:rPr lang="es-ES" sz="2000" b="1" dirty="0" err="1">
                <a:latin typeface="+mj-lt"/>
                <a:ea typeface="Times New Roman" panose="02020603050405020304" pitchFamily="18" charset="0"/>
              </a:rPr>
              <a:t>degli</a:t>
            </a:r>
            <a:r>
              <a:rPr lang="es-ES" sz="2000" b="1" dirty="0">
                <a:latin typeface="+mj-lt"/>
                <a:ea typeface="Times New Roman" panose="02020603050405020304" pitchFamily="18" charset="0"/>
              </a:rPr>
              <a:t> Studi di Messina (Italia), con estudios postdoctorales en Derecho Inmobiliario, Derecho Registral y Derecho Notarial en la Universidad de Coímbra.</a:t>
            </a:r>
            <a:endParaRPr lang="pt-BR" sz="2000" b="1" dirty="0">
              <a:latin typeface="+mj-lt"/>
            </a:endParaRPr>
          </a:p>
        </p:txBody>
      </p:sp>
      <p:pic>
        <p:nvPicPr>
          <p:cNvPr id="13" name="Picture 4">
            <a:extLst>
              <a:ext uri="{FF2B5EF4-FFF2-40B4-BE49-F238E27FC236}">
                <a16:creationId xmlns:a16="http://schemas.microsoft.com/office/drawing/2014/main" id="{4E5CFCAD-2E1D-43A7-A127-64245E8BB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622" y="21172"/>
            <a:ext cx="971378" cy="971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69362F17-B8B2-44CD-ACDC-676C43E1E1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-33852"/>
            <a:ext cx="1937192" cy="778052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C0A5F86D-DE88-490C-BAC4-81AE862FD088}"/>
              </a:ext>
            </a:extLst>
          </p:cNvPr>
          <p:cNvSpPr/>
          <p:nvPr/>
        </p:nvSpPr>
        <p:spPr>
          <a:xfrm>
            <a:off x="6954456" y="6267650"/>
            <a:ext cx="2189544" cy="54858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500" dirty="0"/>
          </a:p>
        </p:txBody>
      </p:sp>
    </p:spTree>
    <p:extLst>
      <p:ext uri="{BB962C8B-B14F-4D97-AF65-F5344CB8AC3E}">
        <p14:creationId xmlns:p14="http://schemas.microsoft.com/office/powerpoint/2010/main" val="2971968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Contexto</a:t>
            </a:r>
            <a:r>
              <a:rPr dirty="0"/>
              <a:t> </a:t>
            </a:r>
            <a:r>
              <a:rPr dirty="0" err="1"/>
              <a:t>Internacional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• El derecho a la tierra de los pueblos </a:t>
            </a:r>
            <a:r>
              <a:rPr dirty="0" err="1"/>
              <a:t>originarios</a:t>
            </a:r>
            <a:r>
              <a:rPr dirty="0"/>
              <a:t> </a:t>
            </a:r>
            <a:r>
              <a:rPr dirty="0" err="1"/>
              <a:t>está</a:t>
            </a:r>
            <a:r>
              <a:rPr dirty="0"/>
              <a:t> </a:t>
            </a:r>
            <a:r>
              <a:rPr dirty="0" err="1"/>
              <a:t>reconocido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el</a:t>
            </a:r>
            <a:r>
              <a:rPr dirty="0"/>
              <a:t> Derecho </a:t>
            </a:r>
            <a:r>
              <a:rPr dirty="0" err="1"/>
              <a:t>Internacional</a:t>
            </a:r>
            <a:r>
              <a:rPr dirty="0"/>
              <a:t> de los Derechos Humanos.</a:t>
            </a:r>
          </a:p>
          <a:p>
            <a:r>
              <a:rPr dirty="0"/>
              <a:t>• Las cartas de la ONU y de la OEA </a:t>
            </a:r>
            <a:r>
              <a:rPr dirty="0" err="1"/>
              <a:t>reconocen</a:t>
            </a:r>
            <a:r>
              <a:rPr dirty="0"/>
              <a:t> la </a:t>
            </a:r>
            <a:r>
              <a:rPr dirty="0" err="1"/>
              <a:t>propiedad</a:t>
            </a:r>
            <a:r>
              <a:rPr dirty="0"/>
              <a:t> </a:t>
            </a:r>
            <a:r>
              <a:rPr dirty="0" err="1"/>
              <a:t>colectiva</a:t>
            </a:r>
            <a:r>
              <a:rPr dirty="0"/>
              <a:t> de la tierra.</a:t>
            </a:r>
          </a:p>
          <a:p>
            <a:r>
              <a:rPr dirty="0"/>
              <a:t>• Para los pueblos </a:t>
            </a:r>
            <a:r>
              <a:rPr dirty="0" err="1"/>
              <a:t>originarios</a:t>
            </a:r>
            <a:r>
              <a:rPr dirty="0"/>
              <a:t>, la tierra </a:t>
            </a:r>
            <a:r>
              <a:rPr dirty="0" err="1"/>
              <a:t>posee</a:t>
            </a:r>
            <a:r>
              <a:rPr dirty="0"/>
              <a:t> </a:t>
            </a:r>
            <a:r>
              <a:rPr dirty="0" err="1"/>
              <a:t>dimensiones</a:t>
            </a:r>
            <a:r>
              <a:rPr dirty="0"/>
              <a:t> material, cultural y </a:t>
            </a:r>
            <a:r>
              <a:rPr dirty="0" err="1"/>
              <a:t>espiritual</a:t>
            </a:r>
            <a:r>
              <a:rPr dirty="0"/>
              <a:t>.</a:t>
            </a:r>
          </a:p>
          <a:p>
            <a:r>
              <a:rPr dirty="0"/>
              <a:t>• La </a:t>
            </a:r>
            <a:r>
              <a:rPr dirty="0" err="1"/>
              <a:t>protección</a:t>
            </a:r>
            <a:r>
              <a:rPr dirty="0"/>
              <a:t> territorial es </a:t>
            </a:r>
            <a:r>
              <a:rPr dirty="0" err="1"/>
              <a:t>esencial</a:t>
            </a:r>
            <a:r>
              <a:rPr dirty="0"/>
              <a:t> para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supervivencia</a:t>
            </a:r>
            <a:r>
              <a:rPr dirty="0"/>
              <a:t> </a:t>
            </a:r>
            <a:r>
              <a:rPr dirty="0" err="1"/>
              <a:t>económica</a:t>
            </a:r>
            <a:r>
              <a:rPr dirty="0"/>
              <a:t> y cultural.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3777A71-CCAA-4D54-B443-86BE43EB90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7185"/>
            <a:ext cx="2582922" cy="10374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412F32-3DC9-4107-A063-011AEB580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604" y="0"/>
            <a:ext cx="1295170" cy="129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8010"/>
            <a:ext cx="8229600" cy="1143000"/>
          </a:xfrm>
        </p:spPr>
        <p:txBody>
          <a:bodyPr/>
          <a:lstStyle/>
          <a:p>
            <a:r>
              <a:rPr dirty="0" err="1"/>
              <a:t>Problema</a:t>
            </a:r>
            <a:r>
              <a:rPr dirty="0"/>
              <a:t> de </a:t>
            </a:r>
            <a:r>
              <a:rPr dirty="0" err="1"/>
              <a:t>Investigación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t>Pregunta central:</a:t>
            </a:r>
          </a:p>
          <a:p>
            <a:r>
              <a:t>¿Quién es responsable de proteger los derechos humanos y territoriales de los pueblos originarios?</a:t>
            </a:r>
          </a:p>
          <a:p>
            <a:endParaRPr/>
          </a:p>
          <a:p>
            <a:r>
              <a:t>Tesis:</a:t>
            </a:r>
          </a:p>
          <a:p>
            <a:r>
              <a:t>Existen vacíos institucionales en el sistema internacional respecto a la protección efectiva de estos derechos.</a:t>
            </a:r>
          </a:p>
          <a:p>
            <a:endParaRPr/>
          </a:p>
          <a:p>
            <a:r>
              <a:t>Hipótesis:</a:t>
            </a:r>
          </a:p>
          <a:p>
            <a:r>
              <a:t>A pesar de los instrumentos jurídicos, persisten violencia, discriminación y marginalización.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03F7809-794F-4A2D-9C9A-3297E68A8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774" y="-98258"/>
            <a:ext cx="2582922" cy="10374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82A2A5B-0063-4744-BBA8-D20E364782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830" y="-12308"/>
            <a:ext cx="1295170" cy="129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Objetivos del Estudio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Objetivo general:</a:t>
            </a:r>
          </a:p>
          <a:p>
            <a:r>
              <a:t>• Analizar los desafíos de la Agenda 2030 en la protección de los pueblos originarios.</a:t>
            </a:r>
          </a:p>
          <a:p>
            <a:endParaRPr/>
          </a:p>
          <a:p>
            <a:r>
              <a:t>Objetivos específicos:</a:t>
            </a:r>
          </a:p>
          <a:p>
            <a:r>
              <a:t>• Estudiar las formas tradicionales de posesión de la tierra.</a:t>
            </a:r>
          </a:p>
          <a:p>
            <a:r>
              <a:t>• Promover el georreferenciamiento de territorios indígenas.</a:t>
            </a:r>
          </a:p>
          <a:p>
            <a:r>
              <a:t>• Monitorear invasiones y actividades ilegales.</a:t>
            </a:r>
          </a:p>
          <a:p>
            <a:r>
              <a:t>• Fortalecer estrategias de sostenibilidad comunitaria.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18F7C75-C04E-4224-BDD1-A4B5C8D052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774" y="-98258"/>
            <a:ext cx="2582922" cy="10374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E10927-0740-4070-A629-69D749367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830" y="-12308"/>
            <a:ext cx="1295170" cy="129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9145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Agenda 2030 y Desarrollo </a:t>
            </a:r>
            <a:r>
              <a:rPr dirty="0" err="1"/>
              <a:t>Sostenible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1601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La Agenda 2030 </a:t>
            </a:r>
            <a:r>
              <a:rPr dirty="0" err="1"/>
              <a:t>establece</a:t>
            </a:r>
            <a:r>
              <a:rPr dirty="0"/>
              <a:t> </a:t>
            </a:r>
            <a:r>
              <a:rPr dirty="0" err="1"/>
              <a:t>metas</a:t>
            </a:r>
            <a:r>
              <a:rPr dirty="0"/>
              <a:t> </a:t>
            </a:r>
            <a:r>
              <a:rPr dirty="0" err="1"/>
              <a:t>globales</a:t>
            </a:r>
            <a:r>
              <a:rPr dirty="0"/>
              <a:t> para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desarrollo</a:t>
            </a:r>
            <a:r>
              <a:rPr dirty="0"/>
              <a:t> </a:t>
            </a:r>
            <a:r>
              <a:rPr dirty="0" err="1"/>
              <a:t>sostenible</a:t>
            </a:r>
            <a:r>
              <a:rPr dirty="0"/>
              <a:t>.</a:t>
            </a:r>
          </a:p>
          <a:p>
            <a:endParaRPr dirty="0"/>
          </a:p>
          <a:p>
            <a:r>
              <a:rPr dirty="0" err="1"/>
              <a:t>Objetivo</a:t>
            </a:r>
            <a:r>
              <a:rPr dirty="0"/>
              <a:t> 15:</a:t>
            </a:r>
          </a:p>
          <a:p>
            <a:r>
              <a:rPr dirty="0"/>
              <a:t>• </a:t>
            </a:r>
            <a:r>
              <a:rPr dirty="0" err="1"/>
              <a:t>Protección</a:t>
            </a:r>
            <a:r>
              <a:rPr dirty="0"/>
              <a:t> de los </a:t>
            </a:r>
            <a:r>
              <a:rPr dirty="0" err="1"/>
              <a:t>ecosistemas</a:t>
            </a:r>
            <a:r>
              <a:rPr dirty="0"/>
              <a:t> </a:t>
            </a:r>
            <a:r>
              <a:rPr dirty="0" err="1"/>
              <a:t>terrestres</a:t>
            </a:r>
            <a:endParaRPr dirty="0"/>
          </a:p>
          <a:p>
            <a:r>
              <a:rPr dirty="0"/>
              <a:t>• </a:t>
            </a:r>
            <a:r>
              <a:rPr dirty="0" err="1"/>
              <a:t>Combate</a:t>
            </a:r>
            <a:r>
              <a:rPr dirty="0"/>
              <a:t> a la </a:t>
            </a:r>
            <a:r>
              <a:rPr dirty="0" err="1"/>
              <a:t>degradación</a:t>
            </a:r>
            <a:r>
              <a:rPr dirty="0"/>
              <a:t> del </a:t>
            </a:r>
            <a:r>
              <a:rPr dirty="0" err="1"/>
              <a:t>suelo</a:t>
            </a:r>
            <a:endParaRPr dirty="0"/>
          </a:p>
          <a:p>
            <a:r>
              <a:rPr dirty="0"/>
              <a:t>• </a:t>
            </a:r>
            <a:r>
              <a:rPr dirty="0" err="1"/>
              <a:t>Conservación</a:t>
            </a:r>
            <a:r>
              <a:rPr dirty="0"/>
              <a:t> de la </a:t>
            </a:r>
            <a:r>
              <a:rPr dirty="0" err="1"/>
              <a:t>biodiversidad</a:t>
            </a:r>
            <a:endParaRPr dirty="0"/>
          </a:p>
          <a:p>
            <a:endParaRPr dirty="0"/>
          </a:p>
          <a:p>
            <a:r>
              <a:rPr dirty="0"/>
              <a:t>Los </a:t>
            </a:r>
            <a:r>
              <a:rPr dirty="0" err="1"/>
              <a:t>territorios</a:t>
            </a:r>
            <a:r>
              <a:rPr dirty="0"/>
              <a:t> </a:t>
            </a:r>
            <a:r>
              <a:rPr dirty="0" err="1"/>
              <a:t>indígenas</a:t>
            </a:r>
            <a:r>
              <a:rPr dirty="0"/>
              <a:t> </a:t>
            </a:r>
            <a:r>
              <a:rPr dirty="0" err="1"/>
              <a:t>desempeñan</a:t>
            </a:r>
            <a:r>
              <a:rPr dirty="0"/>
              <a:t> un </a:t>
            </a:r>
            <a:r>
              <a:rPr dirty="0" err="1"/>
              <a:t>papel</a:t>
            </a:r>
            <a:r>
              <a:rPr dirty="0"/>
              <a:t> clave </a:t>
            </a:r>
            <a:r>
              <a:rPr dirty="0" err="1"/>
              <a:t>en</a:t>
            </a:r>
            <a:r>
              <a:rPr dirty="0"/>
              <a:t> la </a:t>
            </a:r>
            <a:r>
              <a:rPr dirty="0" err="1"/>
              <a:t>preservación</a:t>
            </a:r>
            <a:r>
              <a:rPr dirty="0"/>
              <a:t> </a:t>
            </a:r>
            <a:r>
              <a:rPr dirty="0" err="1"/>
              <a:t>ambiental</a:t>
            </a:r>
            <a:r>
              <a:rPr dirty="0"/>
              <a:t>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DF3B721-CD10-4AD7-BCB8-9FFA61548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774" y="-98258"/>
            <a:ext cx="2582922" cy="10374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09B1E0-5EB1-433D-B831-B6CD1D116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830" y="0"/>
            <a:ext cx="1295170" cy="129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7585"/>
            <a:ext cx="8229600" cy="1143000"/>
          </a:xfrm>
        </p:spPr>
        <p:txBody>
          <a:bodyPr/>
          <a:lstStyle/>
          <a:p>
            <a:r>
              <a:rPr dirty="0"/>
              <a:t>Derechos </a:t>
            </a:r>
            <a:r>
              <a:rPr dirty="0" err="1"/>
              <a:t>Reconocidos</a:t>
            </a:r>
            <a:r>
              <a:rPr dirty="0"/>
              <a:t> por la ONU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2755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dirty="0" err="1"/>
              <a:t>Declaración</a:t>
            </a:r>
            <a:r>
              <a:rPr dirty="0"/>
              <a:t> de las </a:t>
            </a:r>
            <a:r>
              <a:rPr dirty="0" err="1"/>
              <a:t>Naciones</a:t>
            </a:r>
            <a:r>
              <a:rPr dirty="0"/>
              <a:t> </a:t>
            </a:r>
            <a:r>
              <a:rPr dirty="0" err="1"/>
              <a:t>Unidas</a:t>
            </a:r>
            <a:r>
              <a:rPr dirty="0"/>
              <a:t> </a:t>
            </a:r>
            <a:r>
              <a:rPr dirty="0" err="1"/>
              <a:t>sobre</a:t>
            </a:r>
            <a:r>
              <a:rPr dirty="0"/>
              <a:t> los Derechos de los Pueblos </a:t>
            </a:r>
            <a:r>
              <a:rPr dirty="0" err="1"/>
              <a:t>Indígenas</a:t>
            </a:r>
            <a:r>
              <a:rPr dirty="0"/>
              <a:t>:</a:t>
            </a:r>
          </a:p>
          <a:p>
            <a:endParaRPr dirty="0"/>
          </a:p>
          <a:p>
            <a:r>
              <a:rPr dirty="0"/>
              <a:t>• Derecho a la </a:t>
            </a:r>
            <a:r>
              <a:rPr dirty="0" err="1"/>
              <a:t>autodeterminación</a:t>
            </a:r>
            <a:endParaRPr dirty="0"/>
          </a:p>
          <a:p>
            <a:r>
              <a:rPr dirty="0"/>
              <a:t>• </a:t>
            </a:r>
            <a:r>
              <a:rPr dirty="0" err="1"/>
              <a:t>Consentimiento</a:t>
            </a:r>
            <a:r>
              <a:rPr dirty="0"/>
              <a:t> libre, </a:t>
            </a:r>
            <a:r>
              <a:rPr dirty="0" err="1"/>
              <a:t>previo</a:t>
            </a:r>
            <a:r>
              <a:rPr dirty="0"/>
              <a:t> e </a:t>
            </a:r>
            <a:r>
              <a:rPr dirty="0" err="1"/>
              <a:t>informado</a:t>
            </a:r>
            <a:endParaRPr dirty="0"/>
          </a:p>
          <a:p>
            <a:r>
              <a:rPr dirty="0"/>
              <a:t>• Derecho a la </a:t>
            </a:r>
            <a:r>
              <a:rPr dirty="0" err="1"/>
              <a:t>reparación</a:t>
            </a:r>
            <a:r>
              <a:rPr dirty="0"/>
              <a:t> por </a:t>
            </a:r>
            <a:r>
              <a:rPr dirty="0" err="1"/>
              <a:t>daños</a:t>
            </a:r>
            <a:r>
              <a:rPr dirty="0"/>
              <a:t> </a:t>
            </a:r>
            <a:r>
              <a:rPr dirty="0" err="1"/>
              <a:t>culturales</a:t>
            </a:r>
            <a:r>
              <a:rPr dirty="0"/>
              <a:t> y </a:t>
            </a:r>
            <a:r>
              <a:rPr dirty="0" err="1"/>
              <a:t>patrimoniales</a:t>
            </a:r>
            <a:endParaRPr dirty="0"/>
          </a:p>
          <a:p>
            <a:r>
              <a:rPr dirty="0"/>
              <a:t>• </a:t>
            </a:r>
            <a:r>
              <a:rPr dirty="0" err="1"/>
              <a:t>Protección</a:t>
            </a:r>
            <a:r>
              <a:rPr dirty="0"/>
              <a:t> de las </a:t>
            </a:r>
            <a:r>
              <a:rPr dirty="0" err="1"/>
              <a:t>culturas</a:t>
            </a:r>
            <a:r>
              <a:rPr dirty="0"/>
              <a:t> </a:t>
            </a:r>
            <a:r>
              <a:rPr dirty="0" err="1"/>
              <a:t>tradicionales</a:t>
            </a:r>
            <a:endParaRPr dirty="0"/>
          </a:p>
          <a:p>
            <a:r>
              <a:rPr dirty="0"/>
              <a:t>• Derecho a la </a:t>
            </a:r>
            <a:r>
              <a:rPr dirty="0" err="1"/>
              <a:t>comunicación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sus </a:t>
            </a:r>
            <a:r>
              <a:rPr dirty="0" err="1"/>
              <a:t>propias</a:t>
            </a:r>
            <a:r>
              <a:rPr dirty="0"/>
              <a:t> </a:t>
            </a:r>
            <a:r>
              <a:rPr dirty="0" err="1"/>
              <a:t>lenguas</a:t>
            </a:r>
            <a:endParaRPr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067E69A-5186-4720-B902-FBC4DF63CC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774" y="-98258"/>
            <a:ext cx="2582922" cy="10374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C68777-B69D-44FE-AEBF-EA73E1B85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604" y="0"/>
            <a:ext cx="1295170" cy="129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9145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Responsabilidad</a:t>
            </a:r>
            <a:r>
              <a:rPr dirty="0"/>
              <a:t> </a:t>
            </a:r>
            <a:r>
              <a:rPr dirty="0" err="1"/>
              <a:t>Internacional</a:t>
            </a:r>
            <a:r>
              <a:rPr dirty="0"/>
              <a:t> del Estado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399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El Estado </a:t>
            </a:r>
            <a:r>
              <a:rPr dirty="0" err="1"/>
              <a:t>puede</a:t>
            </a:r>
            <a:r>
              <a:rPr dirty="0"/>
              <a:t> ser </a:t>
            </a:r>
            <a:r>
              <a:rPr dirty="0" err="1"/>
              <a:t>responsabilizado</a:t>
            </a:r>
            <a:r>
              <a:rPr dirty="0"/>
              <a:t> </a:t>
            </a:r>
            <a:r>
              <a:rPr dirty="0" err="1"/>
              <a:t>internacionalmente</a:t>
            </a:r>
            <a:r>
              <a:rPr dirty="0"/>
              <a:t> </a:t>
            </a:r>
            <a:r>
              <a:rPr dirty="0" err="1"/>
              <a:t>cuando</a:t>
            </a:r>
            <a:r>
              <a:rPr dirty="0"/>
              <a:t>:</a:t>
            </a:r>
          </a:p>
          <a:p>
            <a:endParaRPr dirty="0"/>
          </a:p>
          <a:p>
            <a:r>
              <a:rPr dirty="0"/>
              <a:t>• Viola </a:t>
            </a:r>
            <a:r>
              <a:rPr dirty="0" err="1"/>
              <a:t>directamente</a:t>
            </a:r>
            <a:r>
              <a:rPr dirty="0"/>
              <a:t> los derechos </a:t>
            </a:r>
            <a:r>
              <a:rPr dirty="0" err="1"/>
              <a:t>humanos</a:t>
            </a:r>
            <a:r>
              <a:rPr dirty="0"/>
              <a:t>.</a:t>
            </a:r>
          </a:p>
          <a:p>
            <a:r>
              <a:rPr dirty="0"/>
              <a:t>• </a:t>
            </a:r>
            <a:r>
              <a:rPr dirty="0" err="1"/>
              <a:t>Omite</a:t>
            </a:r>
            <a:r>
              <a:rPr dirty="0"/>
              <a:t> </a:t>
            </a:r>
            <a:r>
              <a:rPr dirty="0" err="1"/>
              <a:t>proteger</a:t>
            </a:r>
            <a:r>
              <a:rPr dirty="0"/>
              <a:t> a los pueblos </a:t>
            </a:r>
            <a:r>
              <a:rPr dirty="0" err="1"/>
              <a:t>originarios</a:t>
            </a:r>
            <a:r>
              <a:rPr dirty="0"/>
              <a:t>.</a:t>
            </a:r>
          </a:p>
          <a:p>
            <a:endParaRPr dirty="0"/>
          </a:p>
          <a:p>
            <a:r>
              <a:rPr dirty="0" err="1"/>
              <a:t>Consecuencias</a:t>
            </a:r>
            <a:r>
              <a:rPr dirty="0"/>
              <a:t> </a:t>
            </a:r>
            <a:r>
              <a:rPr dirty="0" err="1"/>
              <a:t>posibles</a:t>
            </a:r>
            <a:r>
              <a:rPr dirty="0"/>
              <a:t>:</a:t>
            </a:r>
          </a:p>
          <a:p>
            <a:r>
              <a:rPr dirty="0"/>
              <a:t>• </a:t>
            </a:r>
            <a:r>
              <a:rPr dirty="0" err="1"/>
              <a:t>sanciones</a:t>
            </a:r>
            <a:r>
              <a:rPr dirty="0"/>
              <a:t> </a:t>
            </a:r>
            <a:r>
              <a:rPr dirty="0" err="1"/>
              <a:t>internacionales</a:t>
            </a:r>
            <a:endParaRPr dirty="0"/>
          </a:p>
          <a:p>
            <a:r>
              <a:rPr dirty="0"/>
              <a:t>• </a:t>
            </a:r>
            <a:r>
              <a:rPr dirty="0" err="1"/>
              <a:t>presión</a:t>
            </a:r>
            <a:r>
              <a:rPr dirty="0"/>
              <a:t> </a:t>
            </a:r>
            <a:r>
              <a:rPr dirty="0" err="1"/>
              <a:t>diplomática</a:t>
            </a:r>
            <a:endParaRPr dirty="0"/>
          </a:p>
          <a:p>
            <a:r>
              <a:rPr dirty="0"/>
              <a:t>• </a:t>
            </a:r>
            <a:r>
              <a:rPr dirty="0" err="1"/>
              <a:t>reparación</a:t>
            </a:r>
            <a:r>
              <a:rPr dirty="0"/>
              <a:t> a las </a:t>
            </a:r>
            <a:r>
              <a:rPr dirty="0" err="1"/>
              <a:t>víctimas</a:t>
            </a:r>
            <a:r>
              <a:rPr dirty="0"/>
              <a:t>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3FA17D0-18EF-4923-ACA4-5E2F19C32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774" y="-98258"/>
            <a:ext cx="2582922" cy="10374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0CCA23B-7B1D-457E-981D-BCF03E051B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604" y="-12308"/>
            <a:ext cx="1295170" cy="129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90801" y="926772"/>
            <a:ext cx="8887216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Función</a:t>
            </a:r>
            <a:r>
              <a:rPr dirty="0"/>
              <a:t> </a:t>
            </a:r>
            <a:r>
              <a:rPr dirty="0" err="1"/>
              <a:t>Socioeconómica</a:t>
            </a:r>
            <a:r>
              <a:rPr dirty="0"/>
              <a:t> del </a:t>
            </a:r>
            <a:r>
              <a:rPr dirty="0" err="1"/>
              <a:t>Registro</a:t>
            </a:r>
            <a:r>
              <a:rPr dirty="0"/>
              <a:t> </a:t>
            </a:r>
            <a:r>
              <a:rPr dirty="0" err="1"/>
              <a:t>Inmobiliario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194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Los </a:t>
            </a:r>
            <a:r>
              <a:rPr dirty="0" err="1"/>
              <a:t>registros</a:t>
            </a:r>
            <a:r>
              <a:rPr dirty="0"/>
              <a:t> </a:t>
            </a:r>
            <a:r>
              <a:rPr dirty="0" err="1"/>
              <a:t>inmobiliarios</a:t>
            </a:r>
            <a:r>
              <a:rPr dirty="0"/>
              <a:t> </a:t>
            </a:r>
            <a:r>
              <a:rPr dirty="0" err="1"/>
              <a:t>contribuyen</a:t>
            </a:r>
            <a:r>
              <a:rPr dirty="0"/>
              <a:t> a:</a:t>
            </a:r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garantizar</a:t>
            </a:r>
            <a:r>
              <a:rPr dirty="0"/>
              <a:t> la </a:t>
            </a:r>
            <a:r>
              <a:rPr dirty="0" err="1"/>
              <a:t>seguridad</a:t>
            </a:r>
            <a:r>
              <a:rPr dirty="0"/>
              <a:t> </a:t>
            </a:r>
            <a:r>
              <a:rPr dirty="0" err="1"/>
              <a:t>jurídica</a:t>
            </a:r>
            <a:r>
              <a:rPr dirty="0"/>
              <a:t> de la </a:t>
            </a:r>
            <a:r>
              <a:rPr dirty="0" err="1"/>
              <a:t>propiedad</a:t>
            </a:r>
            <a:endParaRPr dirty="0"/>
          </a:p>
          <a:p>
            <a:r>
              <a:rPr dirty="0"/>
              <a:t>• </a:t>
            </a:r>
            <a:r>
              <a:rPr dirty="0" err="1"/>
              <a:t>controlar</a:t>
            </a:r>
            <a:r>
              <a:rPr dirty="0"/>
              <a:t> la </a:t>
            </a:r>
            <a:r>
              <a:rPr dirty="0" err="1"/>
              <a:t>legalidad</a:t>
            </a:r>
            <a:r>
              <a:rPr dirty="0"/>
              <a:t> de los </a:t>
            </a:r>
            <a:r>
              <a:rPr dirty="0" err="1"/>
              <a:t>títulos</a:t>
            </a:r>
            <a:r>
              <a:rPr dirty="0"/>
              <a:t> </a:t>
            </a:r>
            <a:r>
              <a:rPr dirty="0" err="1"/>
              <a:t>territoriales</a:t>
            </a:r>
            <a:endParaRPr dirty="0"/>
          </a:p>
          <a:p>
            <a:r>
              <a:rPr dirty="0"/>
              <a:t>• </a:t>
            </a:r>
            <a:r>
              <a:rPr dirty="0" err="1"/>
              <a:t>proteger</a:t>
            </a:r>
            <a:r>
              <a:rPr dirty="0"/>
              <a:t> los </a:t>
            </a:r>
            <a:r>
              <a:rPr dirty="0" err="1"/>
              <a:t>territorios</a:t>
            </a:r>
            <a:r>
              <a:rPr dirty="0"/>
              <a:t> de los pueblos </a:t>
            </a:r>
            <a:r>
              <a:rPr dirty="0" err="1"/>
              <a:t>originarios</a:t>
            </a:r>
            <a:endParaRPr dirty="0"/>
          </a:p>
          <a:p>
            <a:endParaRPr dirty="0"/>
          </a:p>
          <a:p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Brasil</a:t>
            </a:r>
            <a:r>
              <a:rPr dirty="0"/>
              <a:t>, los </a:t>
            </a:r>
            <a:r>
              <a:rPr dirty="0" err="1"/>
              <a:t>registros</a:t>
            </a:r>
            <a:r>
              <a:rPr dirty="0"/>
              <a:t> </a:t>
            </a:r>
            <a:r>
              <a:rPr dirty="0" err="1"/>
              <a:t>inmobiliarios</a:t>
            </a:r>
            <a:r>
              <a:rPr dirty="0"/>
              <a:t> </a:t>
            </a:r>
            <a:r>
              <a:rPr dirty="0" err="1"/>
              <a:t>actúan</a:t>
            </a:r>
            <a:r>
              <a:rPr dirty="0"/>
              <a:t> por </a:t>
            </a:r>
            <a:r>
              <a:rPr dirty="0" err="1"/>
              <a:t>delegación</a:t>
            </a:r>
            <a:r>
              <a:rPr dirty="0"/>
              <a:t> del </a:t>
            </a:r>
            <a:r>
              <a:rPr dirty="0" err="1"/>
              <a:t>Poder</a:t>
            </a:r>
            <a:r>
              <a:rPr dirty="0"/>
              <a:t> Judicial (art. 236 de la </a:t>
            </a:r>
            <a:r>
              <a:rPr dirty="0" err="1"/>
              <a:t>Constitución</a:t>
            </a:r>
            <a:r>
              <a:rPr dirty="0"/>
              <a:t>).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7F14766-A470-4DF8-A995-D35240C29D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774" y="-98258"/>
            <a:ext cx="2582922" cy="10374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63FB936-4807-41A9-AF19-84C3FEA2D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830" y="-12308"/>
            <a:ext cx="1295170" cy="129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7234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Caso de </a:t>
            </a:r>
            <a:r>
              <a:rPr dirty="0" err="1"/>
              <a:t>Estudio</a:t>
            </a:r>
            <a:r>
              <a:rPr dirty="0"/>
              <a:t>: Campo Novo do </a:t>
            </a:r>
            <a:r>
              <a:rPr dirty="0" err="1"/>
              <a:t>Parecis</a:t>
            </a:r>
            <a:r>
              <a:rPr dirty="0"/>
              <a:t> – </a:t>
            </a:r>
            <a:r>
              <a:rPr dirty="0" err="1"/>
              <a:t>Brasil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dirty="0" err="1"/>
              <a:t>Territorio</a:t>
            </a:r>
            <a:r>
              <a:rPr dirty="0"/>
              <a:t> del pueblo </a:t>
            </a:r>
            <a:r>
              <a:rPr dirty="0" err="1"/>
              <a:t>indígena</a:t>
            </a:r>
            <a:r>
              <a:rPr dirty="0"/>
              <a:t> </a:t>
            </a:r>
            <a:r>
              <a:rPr dirty="0" err="1"/>
              <a:t>Paresi</a:t>
            </a:r>
            <a:r>
              <a:rPr dirty="0"/>
              <a:t>.</a:t>
            </a:r>
          </a:p>
          <a:p>
            <a:endParaRPr dirty="0"/>
          </a:p>
          <a:p>
            <a:r>
              <a:rPr dirty="0"/>
              <a:t>• Desarrollo de </a:t>
            </a:r>
            <a:r>
              <a:rPr dirty="0" err="1"/>
              <a:t>producción</a:t>
            </a:r>
            <a:r>
              <a:rPr dirty="0"/>
              <a:t> </a:t>
            </a:r>
            <a:r>
              <a:rPr dirty="0" err="1"/>
              <a:t>agrícola</a:t>
            </a:r>
            <a:r>
              <a:rPr dirty="0"/>
              <a:t> </a:t>
            </a:r>
            <a:r>
              <a:rPr dirty="0" err="1"/>
              <a:t>sostenible</a:t>
            </a:r>
            <a:r>
              <a:rPr dirty="0"/>
              <a:t>.</a:t>
            </a:r>
          </a:p>
          <a:p>
            <a:r>
              <a:rPr dirty="0"/>
              <a:t>• Proyecto de </a:t>
            </a:r>
            <a:r>
              <a:rPr dirty="0" err="1"/>
              <a:t>licenciamiento</a:t>
            </a:r>
            <a:r>
              <a:rPr dirty="0"/>
              <a:t> </a:t>
            </a:r>
            <a:r>
              <a:rPr dirty="0" err="1"/>
              <a:t>ambiental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territorios</a:t>
            </a:r>
            <a:r>
              <a:rPr dirty="0"/>
              <a:t> </a:t>
            </a:r>
            <a:r>
              <a:rPr dirty="0" err="1"/>
              <a:t>indígenas</a:t>
            </a:r>
            <a:r>
              <a:rPr dirty="0"/>
              <a:t>.</a:t>
            </a:r>
          </a:p>
          <a:p>
            <a:r>
              <a:rPr dirty="0"/>
              <a:t>• </a:t>
            </a:r>
            <a:r>
              <a:rPr dirty="0" err="1"/>
              <a:t>Integración</a:t>
            </a:r>
            <a:r>
              <a:rPr dirty="0"/>
              <a:t> entre </a:t>
            </a:r>
            <a:r>
              <a:rPr dirty="0" err="1"/>
              <a:t>desarrollo</a:t>
            </a:r>
            <a:r>
              <a:rPr dirty="0"/>
              <a:t> </a:t>
            </a:r>
            <a:r>
              <a:rPr dirty="0" err="1"/>
              <a:t>económico</a:t>
            </a:r>
            <a:r>
              <a:rPr dirty="0"/>
              <a:t> y </a:t>
            </a:r>
            <a:r>
              <a:rPr dirty="0" err="1"/>
              <a:t>preservación</a:t>
            </a:r>
            <a:r>
              <a:rPr dirty="0"/>
              <a:t> cultural.</a:t>
            </a:r>
          </a:p>
          <a:p>
            <a:endParaRPr dirty="0"/>
          </a:p>
          <a:p>
            <a:r>
              <a:rPr dirty="0" err="1"/>
              <a:t>Conclusión</a:t>
            </a:r>
            <a:r>
              <a:rPr dirty="0"/>
              <a:t>:</a:t>
            </a:r>
          </a:p>
          <a:p>
            <a:r>
              <a:rPr dirty="0"/>
              <a:t>La </a:t>
            </a:r>
            <a:r>
              <a:rPr dirty="0" err="1"/>
              <a:t>protección</a:t>
            </a:r>
            <a:r>
              <a:rPr dirty="0"/>
              <a:t> territorial </a:t>
            </a:r>
            <a:r>
              <a:rPr dirty="0" err="1"/>
              <a:t>requiere</a:t>
            </a:r>
            <a:r>
              <a:rPr dirty="0"/>
              <a:t> </a:t>
            </a:r>
            <a:r>
              <a:rPr dirty="0" err="1"/>
              <a:t>articulación</a:t>
            </a:r>
            <a:r>
              <a:rPr dirty="0"/>
              <a:t> </a:t>
            </a:r>
            <a:r>
              <a:rPr dirty="0" err="1"/>
              <a:t>institucional</a:t>
            </a:r>
            <a:r>
              <a:rPr dirty="0"/>
              <a:t>, </a:t>
            </a:r>
            <a:r>
              <a:rPr dirty="0" err="1"/>
              <a:t>seguridad</a:t>
            </a:r>
            <a:r>
              <a:rPr dirty="0"/>
              <a:t> </a:t>
            </a:r>
            <a:r>
              <a:rPr dirty="0" err="1"/>
              <a:t>jurídica</a:t>
            </a:r>
            <a:r>
              <a:rPr dirty="0"/>
              <a:t> y </a:t>
            </a:r>
            <a:r>
              <a:rPr dirty="0" err="1"/>
              <a:t>participación</a:t>
            </a:r>
            <a:r>
              <a:rPr dirty="0"/>
              <a:t> </a:t>
            </a:r>
            <a:r>
              <a:rPr dirty="0" err="1"/>
              <a:t>comunitaria</a:t>
            </a:r>
            <a:r>
              <a:rPr dirty="0"/>
              <a:t>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C25F4F1-AD96-402C-8168-878D4ECAB9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774" y="-98258"/>
            <a:ext cx="2582922" cy="10374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64DB04E-1D81-404B-86EA-179FEEDA8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830" y="0"/>
            <a:ext cx="1295170" cy="129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563</Words>
  <Application>Microsoft Office PowerPoint</Application>
  <PresentationFormat>Apresentação na tela (4:3)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Protección de la Propiedad de los Pueblos Originarios</vt:lpstr>
      <vt:lpstr>Contexto Internacional</vt:lpstr>
      <vt:lpstr>Problema de Investigación</vt:lpstr>
      <vt:lpstr>Objetivos del Estudio</vt:lpstr>
      <vt:lpstr>Agenda 2030 y Desarrollo Sostenible</vt:lpstr>
      <vt:lpstr>Derechos Reconocidos por la ONU</vt:lpstr>
      <vt:lpstr>Responsabilidad Internacional del Estado</vt:lpstr>
      <vt:lpstr>Función Socioeconómica del Registro Inmobiliario</vt:lpstr>
      <vt:lpstr>Caso de Estudio: Campo Novo do Parecis – Brasil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Protección de la Propiedad de los Pueblos Originarios</dc:title>
  <dc:subject/>
  <dc:creator>PC</dc:creator>
  <cp:keywords/>
  <dc:description>generated using python-pptx</dc:description>
  <cp:lastModifiedBy>Jose de Arimateia Barbosa</cp:lastModifiedBy>
  <cp:revision>7</cp:revision>
  <cp:lastPrinted>2026-03-05T23:52:09Z</cp:lastPrinted>
  <dcterms:created xsi:type="dcterms:W3CDTF">2013-01-27T09:14:16Z</dcterms:created>
  <dcterms:modified xsi:type="dcterms:W3CDTF">2026-03-06T12:25:15Z</dcterms:modified>
  <cp:category/>
</cp:coreProperties>
</file>