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.pn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  <p:sldId id="1301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7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9FFA0-ABA7-4D36-8A52-6585EA67809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F226A-3F99-41C9-B21A-B2629FD83D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014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FF226A-3F99-41C9-B21A-B2629FD83DE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91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B0D17F-8A17-E44F-E8C7-5613AD28E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26C27D9-9BE3-775F-0EAF-F7CD9E4E2E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4378F0-930D-1084-2AAE-E907C1E25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A8CD35-69E0-F10B-2473-23B763C63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77F6EE-7AD5-6AA6-4793-E29DCC114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435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CC189-0CE3-A923-BEE6-D2C9DD002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CB84C0-CF2D-7649-5CF6-6542CFA4D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C744C6D-B401-EEDA-D9E5-B70B1FB69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575792-5C5D-9C47-D8B1-995B55C71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602C1A-7DE2-4586-EC79-AF628AD72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617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D4C41E-2F51-DA0A-C668-12B7F6317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4D213E-F84F-A84E-4116-51298A379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A68EB3-30D5-7215-E897-EADA4161C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359C3C-E3D9-4825-921B-FF5DF0A11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7E18D5-EC08-6030-AAF1-62560AA2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9645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772DF-14F6-1D20-3DAB-4E2603C43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20891E-5A68-C716-4012-39EB963DA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E1F66FC-931D-2E27-6572-1E9008EE0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E4C0F0-4058-6875-2B7F-E7DEDD502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DAA23A-CBB0-52A2-31BC-94A0DF677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C09F18-454F-ADB8-EB60-9170A6EA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918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BCEAF-FA3F-5656-6C31-1B4C361A1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6980D4-2DAB-01A1-96E3-FDD8248A7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4F7B5C-080D-3E5E-488A-50B2843E3F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F80A9A3-B7B8-01E5-F52B-16D46EB15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1F52606-EC22-9C57-38DB-D544F7054B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B3F327B-B693-36B6-5453-02CD8DE77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30AFB06-B788-94A3-28AC-77D7B0B34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CA1719A-12CE-D414-3A4B-256E125B8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373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BD2775-9547-C5C9-8663-CC5152F0E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B4C0B957-A33A-E119-10D8-6B22D5764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8BD970B-38B2-B4BB-537A-573DFD703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9B601E-BDC6-EEC5-E9E8-102EA9E4E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119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3754EF6-1975-4D7A-4700-CB00F2701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8268A6F-F3BD-9B6E-A79B-8BDB856DA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AFD9C02-B8E7-9818-3087-A3891113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79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56F31F-0059-563F-5A48-AB64AC03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B721C3-6D2C-8584-006E-79BE3536E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2DDAA8A-5EFC-4057-2C5B-DD9613570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AB2B2C-BBA3-A303-3285-650409F00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ACFFE94-113A-DB6D-AF2F-B35A5FB86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B3E13B1-E437-2C1F-60AA-83FDF9CD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599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13040-142E-5AD2-2F71-3BC6E0543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3D33292-03D4-F56E-870F-2A01F416D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2C01737-6F6B-8D0C-3E09-28375F73B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10DF14-FA89-6065-E50B-B5096C89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1DE92A-701C-3697-DE11-7C3899FF8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18FC7B-3340-D880-57EE-AE5B1F1A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80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FA141-7AAF-71FC-8F2E-3852885E0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D7A78A0-40F0-3DFE-797D-B4D140CC6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7C4F90-2468-30D7-7FA5-D6E1471C1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B3C99C-162C-0C75-4B5E-4F41A4F23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9F03DB-40AE-8397-C6E5-4229D1640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2122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6BC55BC-D175-B8D9-7004-C74FC647C1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08EF765-8AB9-DE1A-518D-881CD7BA4D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3B9590-EFEA-2A2F-589C-332593668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9252F4-DC58-27DC-22E2-DFF74013A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F2108E-E00F-8156-A610-CBD75C84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577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9B249D4-66AF-347A-34DF-2607198FA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F86269B-74CE-73FE-F402-954884E0F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2A256B-127C-9B1C-807F-E2D1BC7E8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DD758A-B28F-45D7-83A4-F405604930D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61649A-700A-24E1-4D53-C737E0046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367496-590F-0E82-C7DD-586EB10E9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7AD309-EB88-4FBC-88AA-D0D76BCC26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44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nalto.gov.br/ccivil_03/leis/l6015compilada.htm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erp.registros.org.b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digital.org.br/Downloads/SAEC_eProtocolo.pdf?utm_source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comunidade.transparenciainternacional.org.br/grilagem-de-terras" TargetMode="External"/><Relationship Id="rId3" Type="http://schemas.openxmlformats.org/officeDocument/2006/relationships/hyperlink" Target="http://www.irib.org.br./" TargetMode="External"/><Relationship Id="rId7" Type="http://schemas.openxmlformats.org/officeDocument/2006/relationships/hyperlink" Target="http://camponovodosparecis.oabmt.org.br/.stf.jus.br/arquivo/cms/biblioteca" TargetMode="External"/><Relationship Id="rId2" Type="http://schemas.openxmlformats.org/officeDocument/2006/relationships/hyperlink" Target="http://www.planalto.gov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t.gov.br/-/5871037-projeto-do-gdr-para-regularizacao-fundiaria-em-mato-grosso-e-inovador-no-pais" TargetMode="External"/><Relationship Id="rId11" Type="http://schemas.openxmlformats.org/officeDocument/2006/relationships/hyperlink" Target="http://stf.jus.br/arquivo/cms/bibliotecaConsultaProdutoBibliotecaBibliografia/anexo/DemarcacaoTerras_mar2009.pdf" TargetMode="External"/><Relationship Id="rId5" Type="http://schemas.openxmlformats.org/officeDocument/2006/relationships/hyperlink" Target="http://www.tjmt.jus.br/noticias/40214" TargetMode="External"/><Relationship Id="rId10" Type="http://schemas.openxmlformats.org/officeDocument/2006/relationships/hyperlink" Target="https://www.planalto.gov.br/ccivil_03/_Ato2019-2022/2021/Lei/L14206.htm#art25" TargetMode="External"/><Relationship Id="rId4" Type="http://schemas.openxmlformats.org/officeDocument/2006/relationships/hyperlink" Target="http://www.cl.df.gov.br/caf" TargetMode="External"/><Relationship Id="rId9" Type="http://schemas.openxmlformats.org/officeDocument/2006/relationships/hyperlink" Target="https://www.planalto.gov.br/ccivil_03/leis/l8935.htm#:~:text=meios%20de%20reprodu%C3%A7%C3%A3o.-,Art.,processos%20que%20facilitem%20as%20buscas.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4" name="Rectangle 73">
            <a:extLst>
              <a:ext uri="{FF2B5EF4-FFF2-40B4-BE49-F238E27FC236}">
                <a16:creationId xmlns:a16="http://schemas.microsoft.com/office/drawing/2014/main" id="{7FEAE179-C525-48F3-AD47-0E9E2B6F2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A93C698E-4EA9-4146-999C-A3BCEBA5740A}"/>
              </a:ext>
            </a:extLst>
          </p:cNvPr>
          <p:cNvSpPr txBox="1"/>
          <p:nvPr/>
        </p:nvSpPr>
        <p:spPr>
          <a:xfrm>
            <a:off x="517889" y="4883544"/>
            <a:ext cx="3876086" cy="1556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b="1">
                <a:latin typeface="+mj-lt"/>
                <a:ea typeface="+mj-ea"/>
                <a:cs typeface="+mj-cs"/>
              </a:rPr>
              <a:t>AVANZOS </a:t>
            </a:r>
            <a:r>
              <a:rPr lang="en-US" sz="2500" b="1" dirty="0">
                <a:latin typeface="+mj-lt"/>
                <a:ea typeface="+mj-ea"/>
                <a:cs typeface="+mj-cs"/>
              </a:rPr>
              <a:t>SOBRE EL SISTEMA ELETRÓNICO DE REGISTROS PÚBLICOS DE BRASIL- SERP</a:t>
            </a: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DABB09C8-9B7C-4835-91DC-162332A80245}"/>
              </a:ext>
            </a:extLst>
          </p:cNvPr>
          <p:cNvSpPr txBox="1">
            <a:spLocks/>
          </p:cNvSpPr>
          <p:nvPr/>
        </p:nvSpPr>
        <p:spPr>
          <a:xfrm>
            <a:off x="5162719" y="4883544"/>
            <a:ext cx="6586915" cy="1556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1" dirty="0"/>
              <a:t>José de Arimatéia Barbosa:  </a:t>
            </a:r>
            <a:r>
              <a:rPr lang="en-US" sz="1800" dirty="0" err="1"/>
              <a:t>Oficial</a:t>
            </a:r>
            <a:r>
              <a:rPr lang="en-US" sz="1800" dirty="0"/>
              <a:t> do </a:t>
            </a:r>
            <a:r>
              <a:rPr lang="en-US" sz="1800" dirty="0" err="1"/>
              <a:t>Registro</a:t>
            </a:r>
            <a:r>
              <a:rPr lang="en-US" sz="1800" dirty="0"/>
              <a:t> de </a:t>
            </a:r>
            <a:r>
              <a:rPr lang="en-US" sz="1800" dirty="0" err="1"/>
              <a:t>Imóveis</a:t>
            </a:r>
            <a:r>
              <a:rPr lang="en-US" sz="1800" dirty="0"/>
              <a:t> da Comarca de Campo Novo do </a:t>
            </a:r>
            <a:r>
              <a:rPr lang="en-US" sz="1800" dirty="0" err="1"/>
              <a:t>Parecis</a:t>
            </a:r>
            <a:r>
              <a:rPr lang="en-US" sz="1800" dirty="0"/>
              <a:t>-MT </a:t>
            </a:r>
            <a:r>
              <a:rPr lang="en-US" sz="1800" dirty="0" err="1"/>
              <a:t>Diretor</a:t>
            </a:r>
            <a:r>
              <a:rPr lang="en-US" sz="1800" dirty="0"/>
              <a:t> de </a:t>
            </a:r>
            <a:r>
              <a:rPr lang="en-US" sz="1800" dirty="0" err="1"/>
              <a:t>Relações</a:t>
            </a:r>
            <a:r>
              <a:rPr lang="en-US" sz="1800" dirty="0"/>
              <a:t>  </a:t>
            </a:r>
            <a:r>
              <a:rPr lang="en-US" sz="1800" dirty="0" err="1"/>
              <a:t>Internacionais</a:t>
            </a:r>
            <a:r>
              <a:rPr lang="en-US" sz="1800" dirty="0"/>
              <a:t> do Instituto de </a:t>
            </a:r>
            <a:r>
              <a:rPr lang="en-US" sz="1800" dirty="0" err="1"/>
              <a:t>Registro</a:t>
            </a:r>
            <a:r>
              <a:rPr lang="en-US" sz="1800" dirty="0"/>
              <a:t> </a:t>
            </a:r>
            <a:r>
              <a:rPr lang="en-US" sz="1800" dirty="0" err="1"/>
              <a:t>Imobiliário</a:t>
            </a:r>
            <a:r>
              <a:rPr lang="en-US" sz="1800" dirty="0"/>
              <a:t> do </a:t>
            </a:r>
            <a:r>
              <a:rPr lang="en-US" sz="1800" dirty="0" err="1"/>
              <a:t>Brasil</a:t>
            </a:r>
            <a:r>
              <a:rPr lang="en-US" sz="1800" dirty="0"/>
              <a:t>-IRIB </a:t>
            </a:r>
          </a:p>
        </p:txBody>
      </p:sp>
      <p:pic>
        <p:nvPicPr>
          <p:cNvPr id="5" name="Imagem 4" descr="UdeMM realizará el I Congreso Internacional de Derecho Inmobiliario y  Tecnología | UdeMM">
            <a:extLst>
              <a:ext uri="{FF2B5EF4-FFF2-40B4-BE49-F238E27FC236}">
                <a16:creationId xmlns:a16="http://schemas.microsoft.com/office/drawing/2014/main" id="{6B4BB626-A5D4-D59B-FD50-294C1545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80" y="150395"/>
            <a:ext cx="10354437" cy="428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2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D55FCD-D504-4309-7E0A-C514D0ED2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pt-BR" sz="4800" b="1"/>
              <a:t>QUÉ ES EL SERP?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DAA674-EAA1-D75F-A77F-8E183FBA9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000"/>
              <a:t>El </a:t>
            </a:r>
            <a:r>
              <a:rPr lang="pt-BR" sz="2000" b="1"/>
              <a:t>Sistema Electrónico de los Registros Públicos – SERP</a:t>
            </a:r>
            <a:r>
              <a:rPr lang="pt-BR" sz="2000"/>
              <a:t> es la estructura nacional creada para integrar y modernizar los servicios de registros públicos brasileños, permitiendo que ciudadanos, empresas e instituciones accedan a los servicios registrales de forma electrónica y remota.</a:t>
            </a:r>
          </a:p>
        </p:txBody>
      </p:sp>
      <p:pic>
        <p:nvPicPr>
          <p:cNvPr id="10" name="Imagem 9" descr="IRTDPJ Brasil - Registro de Títulos e Documentos e Pessoas Jurídicas do  Brasil">
            <a:extLst>
              <a:ext uri="{FF2B5EF4-FFF2-40B4-BE49-F238E27FC236}">
                <a16:creationId xmlns:a16="http://schemas.microsoft.com/office/drawing/2014/main" id="{061F5F38-98ED-78B4-5A12-2A9D36B98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508" y="2484255"/>
            <a:ext cx="4952325" cy="371424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87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4D3141-698F-4840-FC13-5DDBBBA7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pt-BR" sz="4800" b="1" dirty="0"/>
              <a:t>POR QUÉ FUE CREADO EL SERP?</a:t>
            </a:r>
            <a:endParaRPr lang="pt-BR" sz="4800" b="1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842086-922E-87BA-0FE7-A7B9DBCC6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400"/>
              <a:t>El SERP fue creado para superar la fragmentación de los servicios registrales, reducir la necesidad de desplazamientos físicos y facilitar la circulación electrónica de documentos e información. Su objetivo es hacer que el sistema registral sea </a:t>
            </a:r>
            <a:r>
              <a:rPr lang="pt-BR" sz="2400" b="1"/>
              <a:t>más accesible, integrado, eficiente y adaptado a la economía digital</a:t>
            </a:r>
            <a:r>
              <a:rPr lang="pt-BR" sz="2400"/>
              <a:t>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859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CBE8F99-5D43-DB28-B08F-FACFA3AE8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/>
          </a:bodyPr>
          <a:lstStyle/>
          <a:p>
            <a:r>
              <a:rPr lang="pt-BR" sz="5400" b="1"/>
              <a:t>CUÁNDO SURGIÓ?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8682C5-3BF8-0E7F-0B2D-4D6F83B4A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902913"/>
            <a:ext cx="9849751" cy="30321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000"/>
              <a:t>El SERP fue inicialmente estructurado por la </a:t>
            </a:r>
            <a:r>
              <a:rPr lang="pt-BR" sz="2000" b="1"/>
              <a:t>Medida Provisional nº 1.085/2021</a:t>
            </a:r>
            <a:r>
              <a:rPr lang="pt-BR" sz="2000"/>
              <a:t> y consolidado por la </a:t>
            </a:r>
            <a:r>
              <a:rPr lang="pt-BR" sz="2000" b="1"/>
              <a:t>Ley nº 14.382, de 27 de junio de 2022</a:t>
            </a:r>
            <a:r>
              <a:rPr lang="pt-BR" sz="2000"/>
              <a:t>. A partir de entonces, comenzó un proceso gradual de reglamentación, integración tecnológica e implementación nacional.</a:t>
            </a:r>
          </a:p>
        </p:txBody>
      </p:sp>
    </p:spTree>
    <p:extLst>
      <p:ext uri="{BB962C8B-B14F-4D97-AF65-F5344CB8AC3E}">
        <p14:creationId xmlns:p14="http://schemas.microsoft.com/office/powerpoint/2010/main" val="3700779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1E196B2-FB95-473F-AC10-1493D5307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10365330" cy="118895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pt-BR" sz="5000" b="1" dirty="0"/>
              <a:t>A QUÉ SERVICIOS SE INTEGRA EL SERP?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623300-E8BF-4759-B66A-85327BE47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 lnSpcReduction="10000"/>
          </a:bodyPr>
          <a:lstStyle/>
          <a:p>
            <a:r>
              <a:rPr lang="pt-BR" sz="2400" dirty="0"/>
              <a:t>El SERP integra, </a:t>
            </a:r>
            <a:r>
              <a:rPr lang="pt-BR" sz="2400" dirty="0" err="1"/>
              <a:t>en</a:t>
            </a:r>
            <a:r>
              <a:rPr lang="pt-BR" sz="2400" dirty="0"/>
              <a:t> </a:t>
            </a:r>
            <a:r>
              <a:rPr lang="pt-BR" sz="2400" dirty="0" err="1"/>
              <a:t>un</a:t>
            </a:r>
            <a:r>
              <a:rPr lang="pt-BR" sz="2400" dirty="0"/>
              <a:t> </a:t>
            </a:r>
            <a:r>
              <a:rPr lang="pt-BR" sz="2400" dirty="0" err="1"/>
              <a:t>mismo</a:t>
            </a:r>
            <a:r>
              <a:rPr lang="pt-BR" sz="2400" dirty="0"/>
              <a:t> </a:t>
            </a:r>
            <a:r>
              <a:rPr lang="pt-BR" sz="2400" dirty="0" err="1"/>
              <a:t>ecosistema</a:t>
            </a:r>
            <a:r>
              <a:rPr lang="pt-BR" sz="2400" dirty="0"/>
              <a:t> digital, </a:t>
            </a:r>
            <a:r>
              <a:rPr lang="pt-BR" sz="2400" dirty="0" err="1"/>
              <a:t>los</a:t>
            </a:r>
            <a:r>
              <a:rPr lang="pt-BR" sz="2400" dirty="0"/>
              <a:t> </a:t>
            </a:r>
            <a:r>
              <a:rPr lang="pt-BR" sz="2400" dirty="0" err="1"/>
              <a:t>principales</a:t>
            </a:r>
            <a:r>
              <a:rPr lang="pt-BR" sz="2400" dirty="0"/>
              <a:t> </a:t>
            </a:r>
            <a:r>
              <a:rPr lang="pt-BR" sz="2400" dirty="0" err="1"/>
              <a:t>servicios</a:t>
            </a:r>
            <a:r>
              <a:rPr lang="pt-BR" sz="2400" dirty="0"/>
              <a:t> de </a:t>
            </a:r>
            <a:r>
              <a:rPr lang="pt-BR" sz="2400" dirty="0" err="1"/>
              <a:t>los</a:t>
            </a:r>
            <a:r>
              <a:rPr lang="pt-BR" sz="2400" dirty="0"/>
              <a:t> Registros Públicos, </a:t>
            </a:r>
            <a:r>
              <a:rPr lang="pt-BR" sz="2400" dirty="0" err="1"/>
              <a:t>permitiendo</a:t>
            </a:r>
            <a:r>
              <a:rPr lang="pt-BR" sz="2400" dirty="0"/>
              <a:t> </a:t>
            </a:r>
            <a:r>
              <a:rPr lang="pt-BR" sz="2400" dirty="0" err="1"/>
              <a:t>la</a:t>
            </a:r>
            <a:r>
              <a:rPr lang="pt-BR" sz="2400" dirty="0"/>
              <a:t> </a:t>
            </a:r>
            <a:r>
              <a:rPr lang="pt-BR" sz="2400" dirty="0" err="1"/>
              <a:t>solicitud</a:t>
            </a:r>
            <a:r>
              <a:rPr lang="pt-BR" sz="2400" dirty="0"/>
              <a:t> y </a:t>
            </a:r>
            <a:r>
              <a:rPr lang="pt-BR" sz="2400" dirty="0" err="1"/>
              <a:t>el</a:t>
            </a:r>
            <a:r>
              <a:rPr lang="pt-BR" sz="2400" dirty="0"/>
              <a:t> intercambio electrónico de </a:t>
            </a:r>
            <a:r>
              <a:rPr lang="pt-BR" sz="2400" dirty="0" err="1"/>
              <a:t>información</a:t>
            </a:r>
            <a:r>
              <a:rPr lang="pt-BR" sz="2400" dirty="0"/>
              <a:t> entre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b="1" dirty="0"/>
              <a:t>Registro de </a:t>
            </a:r>
            <a:r>
              <a:rPr lang="pt-BR" sz="2400" b="1" dirty="0" err="1"/>
              <a:t>Inmuebles</a:t>
            </a:r>
            <a:r>
              <a:rPr lang="pt-BR" sz="2400" dirty="0"/>
              <a:t>,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b="1" dirty="0"/>
              <a:t>Registro Civil de </a:t>
            </a:r>
            <a:r>
              <a:rPr lang="pt-BR" sz="2400" b="1" dirty="0" err="1"/>
              <a:t>las</a:t>
            </a:r>
            <a:r>
              <a:rPr lang="pt-BR" sz="2400" b="1" dirty="0"/>
              <a:t> Personas </a:t>
            </a:r>
            <a:r>
              <a:rPr lang="pt-BR" sz="2400" b="1" dirty="0" err="1"/>
              <a:t>Naturales</a:t>
            </a:r>
            <a:r>
              <a:rPr lang="pt-BR" sz="2400" dirty="0"/>
              <a:t>,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b="1" dirty="0"/>
              <a:t>Registro de Títulos y Documentos</a:t>
            </a:r>
            <a:r>
              <a:rPr lang="pt-BR" sz="2400" dirty="0"/>
              <a:t> y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b="1" dirty="0"/>
              <a:t>Registro Civil de </a:t>
            </a:r>
            <a:r>
              <a:rPr lang="pt-BR" sz="2400" b="1" dirty="0" err="1"/>
              <a:t>las</a:t>
            </a:r>
            <a:r>
              <a:rPr lang="pt-BR" sz="2400" b="1" dirty="0"/>
              <a:t> Personas Jurídicas, </a:t>
            </a:r>
            <a:r>
              <a:rPr lang="es-ES" sz="2400" dirty="0"/>
              <a:t>Regulados por la Ley de Registros Públicos 6015/73. </a:t>
            </a:r>
            <a:r>
              <a:rPr lang="es-ES" sz="1200" dirty="0">
                <a:hlinkClick r:id="rId2"/>
              </a:rPr>
              <a:t>https://www.planalto.gov.br/ccivil_03/leis/l6015compilada.htm</a:t>
            </a:r>
            <a:r>
              <a:rPr lang="pt-BR" sz="2400" dirty="0"/>
              <a:t>.</a:t>
            </a:r>
          </a:p>
          <a:p>
            <a:r>
              <a:rPr lang="pt-BR" sz="2400" dirty="0"/>
              <a:t>Por </a:t>
            </a:r>
            <a:r>
              <a:rPr lang="pt-BR" sz="2400" dirty="0" err="1"/>
              <a:t>medio</a:t>
            </a:r>
            <a:r>
              <a:rPr lang="pt-BR" sz="2400" dirty="0"/>
              <a:t> de </a:t>
            </a:r>
            <a:r>
              <a:rPr lang="pt-BR" sz="2400" dirty="0" err="1"/>
              <a:t>la</a:t>
            </a:r>
            <a:r>
              <a:rPr lang="pt-BR" sz="2400" dirty="0"/>
              <a:t> plataforma </a:t>
            </a:r>
            <a:r>
              <a:rPr lang="pt-BR" sz="2400" b="1" dirty="0"/>
              <a:t>Mi Registro</a:t>
            </a:r>
            <a:r>
              <a:rPr lang="pt-BR" sz="2400" dirty="0"/>
              <a:t>, </a:t>
            </a:r>
            <a:r>
              <a:rPr lang="pt-BR" sz="2400" dirty="0" err="1"/>
              <a:t>el</a:t>
            </a:r>
            <a:r>
              <a:rPr lang="pt-BR" sz="2400" dirty="0"/>
              <a:t> </a:t>
            </a:r>
            <a:r>
              <a:rPr lang="pt-BR" sz="2400" dirty="0" err="1"/>
              <a:t>usuario</a:t>
            </a:r>
            <a:r>
              <a:rPr lang="pt-BR" sz="2400" dirty="0"/>
              <a:t> </a:t>
            </a:r>
            <a:r>
              <a:rPr lang="pt-BR" sz="2400" dirty="0" err="1"/>
              <a:t>puede</a:t>
            </a:r>
            <a:r>
              <a:rPr lang="pt-BR" sz="2400" dirty="0"/>
              <a:t> </a:t>
            </a:r>
            <a:r>
              <a:rPr lang="pt-BR" sz="2400" dirty="0" err="1"/>
              <a:t>acceder</a:t>
            </a:r>
            <a:r>
              <a:rPr lang="pt-BR" sz="2400" dirty="0"/>
              <a:t> a </a:t>
            </a:r>
            <a:r>
              <a:rPr lang="pt-BR" sz="2400" dirty="0" err="1"/>
              <a:t>servicios</a:t>
            </a:r>
            <a:r>
              <a:rPr lang="pt-BR" sz="2400" dirty="0"/>
              <a:t> como solicitudes de certificados, protocolos electrónicos, consultas, </a:t>
            </a:r>
            <a:r>
              <a:rPr lang="pt-BR" sz="2400" dirty="0" err="1"/>
              <a:t>comunicaciones</a:t>
            </a:r>
            <a:r>
              <a:rPr lang="pt-BR" sz="2400" dirty="0"/>
              <a:t> y </a:t>
            </a:r>
            <a:r>
              <a:rPr lang="pt-BR" sz="2400" dirty="0" err="1"/>
              <a:t>envío</a:t>
            </a:r>
            <a:r>
              <a:rPr lang="pt-BR" sz="2400" dirty="0"/>
              <a:t> de documentos, de forma nacional, segura y </a:t>
            </a:r>
            <a:r>
              <a:rPr lang="pt-BR" sz="2400" dirty="0" err="1"/>
              <a:t>estandarizada</a:t>
            </a:r>
            <a:r>
              <a:rPr lang="pt-BR" sz="2400" dirty="0"/>
              <a:t>.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87755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5C2B46A-58AF-7D95-D07A-1BD9B5032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pt-BR" sz="4000" b="1" dirty="0"/>
              <a:t>UN ESTÁNDAR NACIONAL</a:t>
            </a:r>
            <a:endParaRPr lang="pt-BR" sz="3700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EBB7A8-41D1-7E06-6F0D-A02AA4AF1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000" dirty="0"/>
              <a:t>Uno de </a:t>
            </a:r>
            <a:r>
              <a:rPr lang="pt-BR" sz="2000" dirty="0" err="1"/>
              <a:t>los</a:t>
            </a:r>
            <a:r>
              <a:rPr lang="pt-BR" sz="2000" dirty="0"/>
              <a:t> </a:t>
            </a:r>
            <a:r>
              <a:rPr lang="pt-BR" sz="2000" dirty="0" err="1"/>
              <a:t>principales</a:t>
            </a:r>
            <a:r>
              <a:rPr lang="pt-BR" sz="2000" dirty="0"/>
              <a:t> avances </a:t>
            </a:r>
            <a:r>
              <a:rPr lang="pt-BR" sz="2000" dirty="0" err="1"/>
              <a:t>del</a:t>
            </a:r>
            <a:r>
              <a:rPr lang="pt-BR" sz="2000" dirty="0"/>
              <a:t> SERP es </a:t>
            </a:r>
            <a:r>
              <a:rPr lang="pt-BR" sz="2000" dirty="0" err="1"/>
              <a:t>la</a:t>
            </a:r>
            <a:r>
              <a:rPr lang="pt-BR" sz="2000" dirty="0"/>
              <a:t> </a:t>
            </a:r>
            <a:r>
              <a:rPr lang="pt-BR" sz="2000" dirty="0" err="1"/>
              <a:t>creación</a:t>
            </a:r>
            <a:r>
              <a:rPr lang="pt-BR" sz="2000" dirty="0"/>
              <a:t> de </a:t>
            </a:r>
            <a:r>
              <a:rPr lang="pt-BR" sz="2000" b="1" dirty="0" err="1"/>
              <a:t>estándares</a:t>
            </a:r>
            <a:r>
              <a:rPr lang="pt-BR" sz="2000" b="1" dirty="0"/>
              <a:t> </a:t>
            </a:r>
            <a:r>
              <a:rPr lang="pt-BR" sz="2000" b="1" dirty="0" err="1"/>
              <a:t>nacionales</a:t>
            </a:r>
            <a:r>
              <a:rPr lang="pt-BR" sz="2000" b="1" dirty="0"/>
              <a:t> para </a:t>
            </a:r>
            <a:r>
              <a:rPr lang="pt-BR" sz="2000" b="1" dirty="0" err="1"/>
              <a:t>los</a:t>
            </a:r>
            <a:r>
              <a:rPr lang="pt-BR" sz="2000" b="1" dirty="0"/>
              <a:t> registros públicos</a:t>
            </a:r>
            <a:r>
              <a:rPr lang="pt-BR" sz="2000" dirty="0"/>
              <a:t>. Sistemas, </a:t>
            </a:r>
            <a:r>
              <a:rPr lang="pt-BR" sz="2000" dirty="0" err="1"/>
              <a:t>información</a:t>
            </a:r>
            <a:r>
              <a:rPr lang="pt-BR" sz="2000" dirty="0"/>
              <a:t>, documentos electrónicos y </a:t>
            </a:r>
            <a:r>
              <a:rPr lang="pt-BR" sz="2000" dirty="0" err="1"/>
              <a:t>servicios</a:t>
            </a:r>
            <a:r>
              <a:rPr lang="pt-BR" sz="2000" dirty="0"/>
              <a:t> </a:t>
            </a:r>
            <a:r>
              <a:rPr lang="pt-BR" sz="2000" dirty="0" err="1"/>
              <a:t>pasan</a:t>
            </a:r>
            <a:r>
              <a:rPr lang="pt-BR" sz="2000" dirty="0"/>
              <a:t> a seguir </a:t>
            </a:r>
            <a:r>
              <a:rPr lang="pt-BR" sz="2000" dirty="0" err="1"/>
              <a:t>criterios</a:t>
            </a:r>
            <a:r>
              <a:rPr lang="pt-BR" sz="2000" dirty="0"/>
              <a:t> </a:t>
            </a:r>
            <a:r>
              <a:rPr lang="pt-BR" sz="2000" dirty="0" err="1"/>
              <a:t>comunes</a:t>
            </a:r>
            <a:r>
              <a:rPr lang="pt-BR" sz="2000" dirty="0"/>
              <a:t> de </a:t>
            </a:r>
            <a:r>
              <a:rPr lang="pt-BR" sz="2000" dirty="0" err="1"/>
              <a:t>seguridad</a:t>
            </a:r>
            <a:r>
              <a:rPr lang="pt-BR" sz="2000" dirty="0"/>
              <a:t>, </a:t>
            </a:r>
            <a:r>
              <a:rPr lang="pt-BR" sz="2000" dirty="0" err="1"/>
              <a:t>interoperabilidad</a:t>
            </a:r>
            <a:r>
              <a:rPr lang="pt-BR" sz="2000" dirty="0"/>
              <a:t>, </a:t>
            </a:r>
            <a:r>
              <a:rPr lang="pt-BR" sz="2000" dirty="0" err="1"/>
              <a:t>identificación</a:t>
            </a:r>
            <a:r>
              <a:rPr lang="pt-BR" sz="2000" dirty="0"/>
              <a:t> y </a:t>
            </a:r>
            <a:r>
              <a:rPr lang="pt-BR" sz="2000" dirty="0" err="1"/>
              <a:t>trazabilidad</a:t>
            </a:r>
            <a:r>
              <a:rPr lang="pt-BR" sz="2000" dirty="0"/>
              <a:t>, integrando registros de diferentes Estados </a:t>
            </a:r>
            <a:r>
              <a:rPr lang="pt-BR" sz="2000" dirty="0" err="1"/>
              <a:t>en</a:t>
            </a:r>
            <a:r>
              <a:rPr lang="pt-BR" sz="2000" dirty="0"/>
              <a:t> </a:t>
            </a:r>
            <a:r>
              <a:rPr lang="pt-BR" sz="2000" dirty="0" err="1"/>
              <a:t>un</a:t>
            </a:r>
            <a:r>
              <a:rPr lang="pt-BR" sz="2000" dirty="0"/>
              <a:t> </a:t>
            </a:r>
            <a:r>
              <a:rPr lang="pt-BR" sz="2000" dirty="0" err="1"/>
              <a:t>mismo</a:t>
            </a:r>
            <a:r>
              <a:rPr lang="pt-BR" sz="2000" dirty="0"/>
              <a:t> </a:t>
            </a:r>
            <a:r>
              <a:rPr lang="pt-BR" sz="2000" dirty="0" err="1"/>
              <a:t>ecosistema</a:t>
            </a:r>
            <a:r>
              <a:rPr lang="pt-BR" sz="2000" dirty="0"/>
              <a:t> digital.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PROVIMENTO N.139/23 DEFINE REGRAS DE FUNCIONAMENTO PARA O SERP – AnoregMS">
            <a:extLst>
              <a:ext uri="{FF2B5EF4-FFF2-40B4-BE49-F238E27FC236}">
                <a16:creationId xmlns:a16="http://schemas.microsoft.com/office/drawing/2014/main" id="{A768EDBF-608C-554B-C624-D8F54EC3AD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40" r="7566" b="1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6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0159A3-AA96-9EA1-E006-0C33DFA07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126664-FFB7-DA7E-B20B-23B99D927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pt-BR" sz="3700" b="1"/>
              <a:t>DEL SERP A “MI REGISTRO”</a:t>
            </a:r>
            <a:endParaRPr lang="pt-BR" sz="3700" b="1">
              <a:cs typeface="Arial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01AF04-9722-40D5-637D-B81061E7D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000"/>
              <a:t>En 2026, </a:t>
            </a:r>
            <a:r>
              <a:rPr lang="pt-BR" sz="2000" b="1"/>
              <a:t>“Mi Registro”</a:t>
            </a:r>
            <a:r>
              <a:rPr lang="pt-BR" sz="2000"/>
              <a:t> pasó a ser la identidad de marca del ecosistema SERP. La propuesta es ofrecer al ciudadano una experiencia más sencilla y unificada, reduciendo la necesidad de conocer previamente qué sistema, operador o registro debe utilizar para acceder a determinado servicio.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m 3" descr="Meu Registro permitirá solicitar certidões de diferentes cartórios em um  único ambiente - Portal CNJ">
            <a:extLst>
              <a:ext uri="{FF2B5EF4-FFF2-40B4-BE49-F238E27FC236}">
                <a16:creationId xmlns:a16="http://schemas.microsoft.com/office/drawing/2014/main" id="{B64867CC-0CA2-25CE-D4CB-91142AF17B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115" r="4028" b="1"/>
          <a:stretch>
            <a:fillRect/>
          </a:stretch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sp>
        <p:nvSpPr>
          <p:cNvPr id="7" name="CaixaDeTexto 6">
            <a:hlinkClick r:id="rId3"/>
            <a:extLst>
              <a:ext uri="{FF2B5EF4-FFF2-40B4-BE49-F238E27FC236}">
                <a16:creationId xmlns:a16="http://schemas.microsoft.com/office/drawing/2014/main" id="{40529686-DBF9-CE14-1872-2729ACF67FD2}"/>
              </a:ext>
            </a:extLst>
          </p:cNvPr>
          <p:cNvSpPr txBox="1"/>
          <p:nvPr/>
        </p:nvSpPr>
        <p:spPr>
          <a:xfrm>
            <a:off x="5740863" y="6001315"/>
            <a:ext cx="2999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linkClick r:id="rId3"/>
              </a:rPr>
              <a:t>https://serp.registros.org.br/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0804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B9199B-D0B8-ED2A-6D1A-78A267CC0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pt-BR" sz="3800" b="1"/>
              <a:t>CÓMO FUNCIONA ESTA INTEGRACIÓN?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F45DDB-7B46-7BCA-E4A3-C149197D5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400"/>
              <a:t>El ecosistema conecta a los diferentes operadores nacionales de los registros públicos y sus respectivas oficinas registrales. Su evolución incorpora la </a:t>
            </a:r>
            <a:r>
              <a:rPr lang="pt-BR" sz="2400" b="1"/>
              <a:t>interoperabilidad horizontal</a:t>
            </a:r>
            <a:r>
              <a:rPr lang="pt-BR" sz="2400"/>
              <a:t>, permitiendo la comunicación, consulta e intercambio de información entre los distintos componentes del sistema.</a:t>
            </a:r>
          </a:p>
        </p:txBody>
      </p:sp>
    </p:spTree>
    <p:extLst>
      <p:ext uri="{BB962C8B-B14F-4D97-AF65-F5344CB8AC3E}">
        <p14:creationId xmlns:p14="http://schemas.microsoft.com/office/powerpoint/2010/main" val="364309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3195BF3-D464-A1BC-2446-5BDA04DB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pt-BR" sz="3700" b="1"/>
              <a:t>SERP Y EL REGISTRO DE LA PROPIEDAD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54FB93-31E7-9CEB-34AC-8AEBB28E2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739" y="1948951"/>
            <a:ext cx="4559425" cy="439947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t-BR" sz="2000"/>
              <a:t>En el Registro de la Propiedad, esta transformación se concreta mediante la integración del </a:t>
            </a:r>
            <a:r>
              <a:rPr lang="pt-BR" sz="2000" b="1"/>
              <a:t>Sistema de Registro Electrónico de Inmuebles – SREI y del ONR</a:t>
            </a:r>
            <a:r>
              <a:rPr lang="pt-BR" sz="2000"/>
              <a:t> al ecosistema SERP. Protocolos electrónicos, certificados, consultas, títulos digitales y comunicaciones entre registros pasan a formar parte de una infraestructura nacional, avanzando hacia un </a:t>
            </a:r>
            <a:r>
              <a:rPr lang="pt-BR" sz="2000" b="1"/>
              <a:t>Registro de la Propiedad cada vez más digital, interoperable y accesible</a:t>
            </a:r>
            <a:r>
              <a:rPr lang="pt-BR" sz="2000"/>
              <a:t>.</a:t>
            </a:r>
            <a:endParaRPr lang="pt-BR" sz="2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EFDA8D7F-5D64-2B90-452D-AF13C968E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528" y="336514"/>
            <a:ext cx="7304618" cy="65208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9580703-DF25-2CBA-9408-68B4C846951F}"/>
              </a:ext>
            </a:extLst>
          </p:cNvPr>
          <p:cNvSpPr txBox="1"/>
          <p:nvPr/>
        </p:nvSpPr>
        <p:spPr>
          <a:xfrm>
            <a:off x="-77229" y="6464398"/>
            <a:ext cx="60990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hlinkClick r:id="rId3"/>
              </a:rPr>
              <a:t>https://www.ridigital.org.br/Downloads/SAEC_eProtocolo.pdf?utm_source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812803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0EB62777-E1E0-404D-901C-C043801119F9}"/>
              </a:ext>
            </a:extLst>
          </p:cNvPr>
          <p:cNvSpPr txBox="1">
            <a:spLocks/>
          </p:cNvSpPr>
          <p:nvPr/>
        </p:nvSpPr>
        <p:spPr>
          <a:xfrm>
            <a:off x="1024128" y="585216"/>
            <a:ext cx="80182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1007577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289" kern="1200" spc="-55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80000"/>
              </a:lnSpc>
              <a:spcAft>
                <a:spcPts val="600"/>
              </a:spcAft>
            </a:pPr>
            <a:r>
              <a:rPr lang="en-US" sz="5000" b="1" cap="all" spc="100">
                <a:solidFill>
                  <a:schemeClr val="tx1">
                    <a:lumMod val="95000"/>
                    <a:lumOff val="5000"/>
                  </a:schemeClr>
                </a:solidFill>
              </a:rPr>
              <a:t>Links visitados:</a:t>
            </a:r>
            <a:br>
              <a:rPr lang="en-US" sz="5000" b="1" cap="all" spc="10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5000" cap="all" spc="1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460687-BEED-497B-A247-620C7C448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752600"/>
            <a:ext cx="8229600" cy="4876800"/>
          </a:xfrm>
        </p:spPr>
        <p:txBody>
          <a:bodyPr vert="horz" lIns="45720" tIns="45720" rIns="45720" bIns="45720" rtlCol="0">
            <a:normAutofit/>
          </a:bodyPr>
          <a:lstStyle/>
          <a:p>
            <a:pPr>
              <a:defRPr/>
            </a:pPr>
            <a:r>
              <a:rPr lang="en-US" sz="14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www.planalto.gov.br</a:t>
            </a:r>
            <a:r>
              <a:rPr lang="en-US" sz="14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US" sz="1400" dirty="0"/>
          </a:p>
          <a:p>
            <a:pPr>
              <a:defRPr/>
            </a:pPr>
            <a:r>
              <a:rPr lang="en-US" altLang="pt-BR" sz="14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www.irib.org.br</a:t>
            </a:r>
            <a:endParaRPr lang="en-US" altLang="pt-BR" sz="1400" dirty="0"/>
          </a:p>
          <a:p>
            <a:pPr>
              <a:defRPr/>
            </a:pPr>
            <a:r>
              <a:rPr lang="en-US" altLang="pt-BR" sz="14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http://www.cl.df.gov.br/caf</a:t>
            </a:r>
            <a:endParaRPr lang="en-US" altLang="pt-BR" sz="1400" dirty="0"/>
          </a:p>
          <a:p>
            <a:pPr>
              <a:defRPr/>
            </a:pPr>
            <a:r>
              <a:rPr lang="en-US" altLang="pt-BR" sz="14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http://www.tjmt.jus.br/noticias/40214</a:t>
            </a:r>
            <a:endParaRPr lang="en-US" altLang="pt-BR" sz="1400" dirty="0"/>
          </a:p>
          <a:p>
            <a:pPr>
              <a:defRPr/>
            </a:pPr>
            <a:r>
              <a:rPr lang="en-US" sz="14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http://www.mt.gov.br/-/5871037-projeto-do-gdr-para-regularizacao-fundiaria-em-mato-grosso-e-inovador-no-pais</a:t>
            </a:r>
            <a:endParaRPr lang="en-US" sz="1400" dirty="0"/>
          </a:p>
          <a:p>
            <a:pPr>
              <a:defRPr/>
            </a:pPr>
            <a:r>
              <a:rPr lang="en-US" sz="1400" u="sng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http://camponovodosparecis.oabmt.org.br/</a:t>
            </a:r>
            <a:r>
              <a:rPr lang="en-US" sz="14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.stf.jus.br/arquivo/cms/biblioteca</a:t>
            </a:r>
            <a:endParaRPr lang="en-US" sz="1400" dirty="0"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defRPr/>
            </a:pPr>
            <a:r>
              <a:rPr lang="en-US" sz="1400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http://www5.tjba.jus.br/portal/organizacao-internacional-transparencia-brasil-recomenda-ao-cnj-a-ampliacao-do-trabalho-realizado-pelas-corregedorias-e-por-registradores-de-imoveis-no-oeste-da-bahia/</a:t>
            </a:r>
          </a:p>
          <a:p>
            <a:pPr>
              <a:defRPr/>
            </a:pPr>
            <a:r>
              <a:rPr lang="en-US" sz="1400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https://irib.org.br/noticias/detalhes/irib-participa-de-reuniao-sobre-governanca-de-terras</a:t>
            </a:r>
          </a:p>
          <a:p>
            <a:pPr>
              <a:defRPr/>
            </a:pPr>
            <a:r>
              <a:rPr lang="en-US" sz="140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https://comunidade.transparenciainternacional.org.br/grilagem-de-terras</a:t>
            </a:r>
            <a:endParaRPr lang="en-US" sz="1400" dirty="0"/>
          </a:p>
          <a:p>
            <a:pPr>
              <a:defRPr/>
            </a:pPr>
            <a:r>
              <a:rPr lang="en-US" sz="14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https://www.planalto.gov.br/ccivil_03/leis/l8935.htm#:~:text=meios%20de%20reprodu%C3%A7%C3%A3o.-,Art.,processos%20que%20facilitem%20as%20buscas.</a:t>
            </a:r>
            <a:endParaRPr lang="en-US" sz="1400" dirty="0"/>
          </a:p>
          <a:p>
            <a:pPr>
              <a:defRPr/>
            </a:pPr>
            <a:r>
              <a:rPr lang="en-US" sz="140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https://www.planalto.gov.br/ccivil_03/_Ato2019-2022/2021/Lei/L14206.htm#art25</a:t>
            </a:r>
            <a:endParaRPr lang="en-US" sz="1400" dirty="0"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defRPr/>
            </a:pPr>
            <a:r>
              <a:rPr lang="en-US" sz="1400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https://mega.nz/file/GuRGlLha#rD_tpLt7OzMf10CAVs6eLcY11HHofrtNqNo-rCIfgwE</a:t>
            </a:r>
          </a:p>
          <a:p>
            <a:pPr>
              <a:defRPr/>
            </a:pPr>
            <a:endParaRPr lang="en-US" sz="1000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830358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</TotalTime>
  <Words>786</Words>
  <Application>Microsoft Office PowerPoint</Application>
  <PresentationFormat>Widescreen</PresentationFormat>
  <Paragraphs>35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Tema do Office</vt:lpstr>
      <vt:lpstr>Apresentação do PowerPoint</vt:lpstr>
      <vt:lpstr>QUÉ ES EL SERP?</vt:lpstr>
      <vt:lpstr>POR QUÉ FUE CREADO EL SERP?</vt:lpstr>
      <vt:lpstr>CUÁNDO SURGIÓ?</vt:lpstr>
      <vt:lpstr>A QUÉ SERVICIOS SE INTEGRA EL SERP?</vt:lpstr>
      <vt:lpstr>UN ESTÁNDAR NACIONAL</vt:lpstr>
      <vt:lpstr>DEL SERP A “MI REGISTRO”</vt:lpstr>
      <vt:lpstr>CÓMO FUNCIONA ESTA INTEGRACIÓN?</vt:lpstr>
      <vt:lpstr>SERP Y EL REGISTRO DE LA PROPIEDAD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Cartório Rui Barbosa</dc:creator>
  <cp:lastModifiedBy>Jose de Arimateia Barbosa</cp:lastModifiedBy>
  <cp:revision>9</cp:revision>
  <dcterms:created xsi:type="dcterms:W3CDTF">2026-09-09T17:54:36Z</dcterms:created>
  <dcterms:modified xsi:type="dcterms:W3CDTF">2026-09-10T18:02:28Z</dcterms:modified>
</cp:coreProperties>
</file>